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6" r:id="rId3"/>
    <p:sldId id="257" r:id="rId4"/>
    <p:sldId id="267" r:id="rId5"/>
    <p:sldId id="272" r:id="rId6"/>
    <p:sldId id="333" r:id="rId7"/>
    <p:sldId id="335" r:id="rId8"/>
    <p:sldId id="271" r:id="rId9"/>
    <p:sldId id="273" r:id="rId10"/>
    <p:sldId id="278" r:id="rId11"/>
    <p:sldId id="334" r:id="rId12"/>
    <p:sldId id="283" r:id="rId13"/>
    <p:sldId id="288" r:id="rId14"/>
    <p:sldId id="293" r:id="rId15"/>
    <p:sldId id="298" r:id="rId16"/>
    <p:sldId id="303" r:id="rId17"/>
    <p:sldId id="308" r:id="rId18"/>
    <p:sldId id="313" r:id="rId19"/>
    <p:sldId id="318" r:id="rId20"/>
    <p:sldId id="337" r:id="rId21"/>
    <p:sldId id="336" r:id="rId22"/>
    <p:sldId id="330" r:id="rId23"/>
    <p:sldId id="331" r:id="rId24"/>
    <p:sldId id="332" r:id="rId25"/>
    <p:sldId id="325" r:id="rId26"/>
    <p:sldId id="326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1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20414-60EB-4448-B426-2548439A8EEA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BC836-7D8B-4CB9-B806-5ED2236A3B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06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E14B-B051-404E-8D85-02A6FC6AC718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DE4D-BB73-4B89-A315-BA1CB4C11F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02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E14B-B051-404E-8D85-02A6FC6AC718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DE4D-BB73-4B89-A315-BA1CB4C11F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36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E14B-B051-404E-8D85-02A6FC6AC718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DE4D-BB73-4B89-A315-BA1CB4C11F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40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E14B-B051-404E-8D85-02A6FC6AC718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DE4D-BB73-4B89-A315-BA1CB4C11F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47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E14B-B051-404E-8D85-02A6FC6AC718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DE4D-BB73-4B89-A315-BA1CB4C11F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59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E14B-B051-404E-8D85-02A6FC6AC718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DE4D-BB73-4B89-A315-BA1CB4C11F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1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E14B-B051-404E-8D85-02A6FC6AC718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DE4D-BB73-4B89-A315-BA1CB4C11F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63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E14B-B051-404E-8D85-02A6FC6AC718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DE4D-BB73-4B89-A315-BA1CB4C11F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45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E14B-B051-404E-8D85-02A6FC6AC718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DE4D-BB73-4B89-A315-BA1CB4C11F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61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E14B-B051-404E-8D85-02A6FC6AC718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DE4D-BB73-4B89-A315-BA1CB4C11F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1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E14B-B051-404E-8D85-02A6FC6AC718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DE4D-BB73-4B89-A315-BA1CB4C11F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18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9E14B-B051-404E-8D85-02A6FC6AC718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6DE4D-BB73-4B89-A315-BA1CB4C11F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82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53" y="116632"/>
            <a:ext cx="69723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99" y="1340768"/>
            <a:ext cx="7272808" cy="527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32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1E6E18C-89BF-CFC1-2C14-BFAB5402E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8640"/>
            <a:ext cx="72866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3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1E6E18C-89BF-CFC1-2C14-BFAB5402E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230"/>
          <a:stretch/>
        </p:blipFill>
        <p:spPr>
          <a:xfrm>
            <a:off x="683568" y="188641"/>
            <a:ext cx="7286625" cy="1584176"/>
          </a:xfrm>
          <a:prstGeom prst="rect">
            <a:avLst/>
          </a:prstGeom>
        </p:spPr>
      </p:pic>
      <p:sp>
        <p:nvSpPr>
          <p:cNvPr id="2" name="3 CuadroTexto">
            <a:extLst>
              <a:ext uri="{FF2B5EF4-FFF2-40B4-BE49-F238E27FC236}">
                <a16:creationId xmlns:a16="http://schemas.microsoft.com/office/drawing/2014/main" id="{CA3792B0-E0C0-0456-7681-701D3FCA9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2132856"/>
            <a:ext cx="6408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i="1" dirty="0">
                <a:latin typeface="Arial" panose="020B0604020202020204" pitchFamily="34" charset="0"/>
              </a:rPr>
              <a:t>5´-</a:t>
            </a:r>
            <a:r>
              <a:rPr lang="es-ES" altLang="es-ES" sz="18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ES" altLang="es-ES" sz="1800" b="1" i="1" dirty="0">
                <a:solidFill>
                  <a:srgbClr val="C00000"/>
                </a:solidFill>
                <a:latin typeface="Arial" panose="020B0604020202020204" pitchFamily="34" charset="0"/>
              </a:rPr>
              <a:t>A T G </a:t>
            </a:r>
            <a:r>
              <a:rPr lang="es-ES" altLang="es-ES" sz="18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C </a:t>
            </a:r>
            <a:r>
              <a:rPr lang="es-ES" altLang="es-ES" sz="1800" b="1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C</a:t>
            </a:r>
            <a:r>
              <a:rPr lang="es-ES" altLang="es-ES" sz="18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 G T A T C T C A G C T A </a:t>
            </a:r>
            <a:r>
              <a:rPr lang="es-ES" altLang="es-ES" sz="1800" b="1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A</a:t>
            </a:r>
            <a:r>
              <a:rPr lang="es-ES" altLang="es-ES" sz="18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 C G C A T C</a:t>
            </a:r>
            <a:r>
              <a:rPr lang="es-ES" altLang="es-ES" sz="18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ES" altLang="es-ES" sz="18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s-ES" altLang="es-ES" sz="1800" b="1" i="1" dirty="0">
                <a:latin typeface="Arial" panose="020B0604020202020204" pitchFamily="34" charset="0"/>
              </a:rPr>
              <a:t>– 3´</a:t>
            </a:r>
            <a:r>
              <a:rPr lang="es-ES" altLang="es-ES" sz="1800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1185E1-0661-4245-6C1B-AEE833497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780928"/>
            <a:ext cx="5857875" cy="485775"/>
          </a:xfrm>
          <a:prstGeom prst="rect">
            <a:avLst/>
          </a:prstGeom>
        </p:spPr>
      </p:pic>
      <p:sp>
        <p:nvSpPr>
          <p:cNvPr id="6" name="3 CuadroTexto">
            <a:extLst>
              <a:ext uri="{FF2B5EF4-FFF2-40B4-BE49-F238E27FC236}">
                <a16:creationId xmlns:a16="http://schemas.microsoft.com/office/drawing/2014/main" id="{009F08FF-418D-A92D-6C43-00864413A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903" y="3432082"/>
            <a:ext cx="66141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i="1" dirty="0">
                <a:latin typeface="Arial" charset="0"/>
              </a:rPr>
              <a:t>5´-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A U G 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C </a:t>
            </a:r>
            <a:r>
              <a:rPr lang="es-ES" altLang="es-ES" sz="1800" b="1" i="1" dirty="0" err="1">
                <a:solidFill>
                  <a:srgbClr val="C00000"/>
                </a:solidFill>
                <a:latin typeface="Arial" charset="0"/>
              </a:rPr>
              <a:t>C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 G 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U A U 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C U C 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A G C 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U A </a:t>
            </a:r>
            <a:r>
              <a:rPr lang="es-ES" altLang="es-ES" sz="1800" b="1" i="1" dirty="0" err="1">
                <a:solidFill>
                  <a:srgbClr val="C00000"/>
                </a:solidFill>
                <a:latin typeface="Arial" charset="0"/>
              </a:rPr>
              <a:t>A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  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C G C 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A U C </a:t>
            </a:r>
            <a:r>
              <a:rPr lang="es-ES" altLang="es-ES" sz="1800" b="1" i="1" dirty="0">
                <a:latin typeface="Arial" charset="0"/>
              </a:rPr>
              <a:t>– 3´</a:t>
            </a:r>
            <a:r>
              <a:rPr lang="es-ES" altLang="es-ES" sz="1800" i="1" dirty="0">
                <a:solidFill>
                  <a:srgbClr val="0070C0"/>
                </a:solidFill>
                <a:latin typeface="Arial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8CDB7C1-B51C-CC8A-D396-44326F3A6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4036689"/>
            <a:ext cx="6019800" cy="476250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id="{837884B8-1B21-06B2-E783-1A37517C1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4718471"/>
            <a:ext cx="8640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 dirty="0">
                <a:solidFill>
                  <a:srgbClr val="0070C0"/>
                </a:solidFill>
              </a:rPr>
              <a:t>Metionina</a:t>
            </a:r>
            <a:r>
              <a:rPr lang="es-ES" altLang="es-ES" sz="1800" b="1" dirty="0"/>
              <a:t> – </a:t>
            </a:r>
            <a:r>
              <a:rPr lang="es-ES" altLang="es-ES" sz="1800" b="1" dirty="0">
                <a:solidFill>
                  <a:schemeClr val="accent2"/>
                </a:solidFill>
              </a:rPr>
              <a:t>Prolina- </a:t>
            </a:r>
            <a:r>
              <a:rPr lang="es-ES" altLang="es-ES" sz="1800" b="1" dirty="0"/>
              <a:t> </a:t>
            </a:r>
            <a:r>
              <a:rPr lang="es-ES" altLang="es-ES" sz="1800" b="1" dirty="0">
                <a:solidFill>
                  <a:srgbClr val="0070C0"/>
                </a:solidFill>
              </a:rPr>
              <a:t>Tirosina</a:t>
            </a:r>
            <a:r>
              <a:rPr lang="es-ES" altLang="es-ES" sz="1800" b="1" dirty="0"/>
              <a:t> – </a:t>
            </a:r>
            <a:r>
              <a:rPr lang="es-ES" altLang="es-ES" sz="1800" b="1" dirty="0">
                <a:solidFill>
                  <a:schemeClr val="accent2"/>
                </a:solidFill>
              </a:rPr>
              <a:t>Leucina </a:t>
            </a:r>
            <a:r>
              <a:rPr lang="es-ES" altLang="es-ES" sz="1800" b="1" dirty="0"/>
              <a:t>– </a:t>
            </a:r>
            <a:r>
              <a:rPr lang="es-ES" altLang="es-ES" sz="1800" b="1" dirty="0">
                <a:solidFill>
                  <a:srgbClr val="0070C0"/>
                </a:solidFill>
              </a:rPr>
              <a:t>Serina -</a:t>
            </a:r>
            <a:endParaRPr lang="es-ES" altLang="es-ES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6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0D9D25B-6986-0080-C53B-498FD0842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188640"/>
            <a:ext cx="783907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9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01C88C-6995-BC98-1DA5-9DE8E4BC7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7610475" cy="1409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CB0514-01F6-A958-1B7E-C9D4BCECE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6" b="53933"/>
          <a:stretch/>
        </p:blipFill>
        <p:spPr bwMode="auto">
          <a:xfrm>
            <a:off x="107504" y="2132856"/>
            <a:ext cx="82867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BC97A2F-367D-5048-5FF5-73AF4A1524BA}"/>
              </a:ext>
            </a:extLst>
          </p:cNvPr>
          <p:cNvSpPr/>
          <p:nvPr/>
        </p:nvSpPr>
        <p:spPr>
          <a:xfrm>
            <a:off x="683568" y="2132856"/>
            <a:ext cx="5760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D2C421-EB22-E5CE-6374-91D7E9A8F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531" y="3674764"/>
            <a:ext cx="4619625" cy="4286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4DEC0D6-206B-3324-4B49-75CE72537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188" y="4235597"/>
            <a:ext cx="7620000" cy="5810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27503D0-8CF2-BAB3-4105-0D36831BD6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4914832"/>
            <a:ext cx="6991350" cy="5905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E8EDBD0-5996-558E-F0BA-68B8423798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29" y="5611028"/>
            <a:ext cx="75914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0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4A156D3-D5E7-79C9-68C6-998855A15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49" y="1138163"/>
            <a:ext cx="7077075" cy="6477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38EE816-A7A7-431C-D12A-0AB7F93B77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595"/>
          <a:stretch/>
        </p:blipFill>
        <p:spPr>
          <a:xfrm>
            <a:off x="645754" y="103213"/>
            <a:ext cx="7610475" cy="9361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530AA07-2C2B-2EC1-8CF8-EB79F8098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988840"/>
            <a:ext cx="7349702" cy="19177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AC527C8-2918-03D8-953D-BE883C4FE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270" y="3964532"/>
            <a:ext cx="6981825" cy="6191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24EF1F3-DF85-5596-4EA0-9C8D386B99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204" y="4856113"/>
            <a:ext cx="7423293" cy="181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2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2BE90D-4F99-17CA-1857-52DA02094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8640"/>
            <a:ext cx="78295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93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EB6BB70-0593-D07C-8442-B7D0A524B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543"/>
          <a:stretch/>
        </p:blipFill>
        <p:spPr>
          <a:xfrm>
            <a:off x="657225" y="116632"/>
            <a:ext cx="7829550" cy="244827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75085BC-9A20-C60E-17FD-3E2C42735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/>
          <a:stretch/>
        </p:blipFill>
        <p:spPr bwMode="auto">
          <a:xfrm>
            <a:off x="539552" y="2780928"/>
            <a:ext cx="850474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4 Rectángulo">
            <a:extLst>
              <a:ext uri="{FF2B5EF4-FFF2-40B4-BE49-F238E27FC236}">
                <a16:creationId xmlns:a16="http://schemas.microsoft.com/office/drawing/2014/main" id="{5548F699-5178-185B-8E6E-589621F38415}"/>
              </a:ext>
            </a:extLst>
          </p:cNvPr>
          <p:cNvSpPr/>
          <p:nvPr/>
        </p:nvSpPr>
        <p:spPr>
          <a:xfrm>
            <a:off x="2411760" y="4653136"/>
            <a:ext cx="4320480" cy="50323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C32521F3-60A5-DEED-D9C7-CDF12E54D943}"/>
              </a:ext>
            </a:extLst>
          </p:cNvPr>
          <p:cNvSpPr/>
          <p:nvPr/>
        </p:nvSpPr>
        <p:spPr>
          <a:xfrm>
            <a:off x="2411760" y="3788222"/>
            <a:ext cx="4320480" cy="36085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6" name="4 Rectángulo">
            <a:extLst>
              <a:ext uri="{FF2B5EF4-FFF2-40B4-BE49-F238E27FC236}">
                <a16:creationId xmlns:a16="http://schemas.microsoft.com/office/drawing/2014/main" id="{12130660-BD72-E32F-881D-B57AD4198DAE}"/>
              </a:ext>
            </a:extLst>
          </p:cNvPr>
          <p:cNvSpPr/>
          <p:nvPr/>
        </p:nvSpPr>
        <p:spPr>
          <a:xfrm>
            <a:off x="2411760" y="5660430"/>
            <a:ext cx="4320480" cy="360858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540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3B0A01C-673F-73BC-31E3-CE78FFE64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50"/>
            <a:ext cx="7124700" cy="18333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517B8A-AB0D-0242-3367-598E394A1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1833557"/>
            <a:ext cx="7124700" cy="42862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668681F-E767-B531-5CE6-350EEA256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/>
          <a:stretch/>
        </p:blipFill>
        <p:spPr bwMode="auto">
          <a:xfrm>
            <a:off x="352216" y="3297248"/>
            <a:ext cx="879178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5BF85BF-3FDD-1285-352E-BC37C2716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2289727"/>
            <a:ext cx="4913194" cy="34718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1CD7BBD-801C-5E71-C7E0-F433AB547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6887" y="2841148"/>
            <a:ext cx="4486275" cy="4191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A600F24-8D55-E7FE-2E9E-5F279C99FC42}"/>
              </a:ext>
            </a:extLst>
          </p:cNvPr>
          <p:cNvSpPr/>
          <p:nvPr/>
        </p:nvSpPr>
        <p:spPr>
          <a:xfrm>
            <a:off x="3964000" y="2597486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4 Rectángulo">
            <a:extLst>
              <a:ext uri="{FF2B5EF4-FFF2-40B4-BE49-F238E27FC236}">
                <a16:creationId xmlns:a16="http://schemas.microsoft.com/office/drawing/2014/main" id="{3EB405C8-5CAF-5ACF-B37E-76CA0A7E4C60}"/>
              </a:ext>
            </a:extLst>
          </p:cNvPr>
          <p:cNvSpPr/>
          <p:nvPr/>
        </p:nvSpPr>
        <p:spPr>
          <a:xfrm>
            <a:off x="1907704" y="2296372"/>
            <a:ext cx="4913194" cy="33301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2" name="4 Rectángulo">
            <a:extLst>
              <a:ext uri="{FF2B5EF4-FFF2-40B4-BE49-F238E27FC236}">
                <a16:creationId xmlns:a16="http://schemas.microsoft.com/office/drawing/2014/main" id="{7C81305C-4E9C-FE94-E4CF-13D2D14ABAFC}"/>
              </a:ext>
            </a:extLst>
          </p:cNvPr>
          <p:cNvSpPr/>
          <p:nvPr/>
        </p:nvSpPr>
        <p:spPr>
          <a:xfrm>
            <a:off x="1871367" y="2821131"/>
            <a:ext cx="4913194" cy="333010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3" name="4 Rectángulo">
            <a:extLst>
              <a:ext uri="{FF2B5EF4-FFF2-40B4-BE49-F238E27FC236}">
                <a16:creationId xmlns:a16="http://schemas.microsoft.com/office/drawing/2014/main" id="{212EABF3-3DF8-2F43-DF00-4A7AC7E9BCED}"/>
              </a:ext>
            </a:extLst>
          </p:cNvPr>
          <p:cNvSpPr/>
          <p:nvPr/>
        </p:nvSpPr>
        <p:spPr>
          <a:xfrm>
            <a:off x="2100116" y="6237312"/>
            <a:ext cx="5208187" cy="287214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4" name="4 Rectángulo">
            <a:extLst>
              <a:ext uri="{FF2B5EF4-FFF2-40B4-BE49-F238E27FC236}">
                <a16:creationId xmlns:a16="http://schemas.microsoft.com/office/drawing/2014/main" id="{8F5CC10D-1B7B-684C-AABE-C0FF7AC2EDE9}"/>
              </a:ext>
            </a:extLst>
          </p:cNvPr>
          <p:cNvSpPr/>
          <p:nvPr/>
        </p:nvSpPr>
        <p:spPr>
          <a:xfrm>
            <a:off x="2267744" y="5425839"/>
            <a:ext cx="4913194" cy="28721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553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2157EFB-4FBB-51A9-4725-DE86B791D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50"/>
            <a:ext cx="7124700" cy="183330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4A9B3EB-A2E6-60D5-42B9-48FA3CD7C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988840"/>
            <a:ext cx="6477000" cy="381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420A47E-24B8-F079-7746-73055DD58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9" y="2396991"/>
            <a:ext cx="8819302" cy="435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FEC1483-C0A4-5095-1090-2DDFD7718517}"/>
              </a:ext>
            </a:extLst>
          </p:cNvPr>
          <p:cNvSpPr/>
          <p:nvPr/>
        </p:nvSpPr>
        <p:spPr>
          <a:xfrm>
            <a:off x="251520" y="2369840"/>
            <a:ext cx="36004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4 Rectángulo">
            <a:extLst>
              <a:ext uri="{FF2B5EF4-FFF2-40B4-BE49-F238E27FC236}">
                <a16:creationId xmlns:a16="http://schemas.microsoft.com/office/drawing/2014/main" id="{FBE205A9-7650-C71B-A9AD-30933B640712}"/>
              </a:ext>
            </a:extLst>
          </p:cNvPr>
          <p:cNvSpPr/>
          <p:nvPr/>
        </p:nvSpPr>
        <p:spPr>
          <a:xfrm>
            <a:off x="2115403" y="4240898"/>
            <a:ext cx="4913194" cy="33301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id="{2906F072-16C4-B457-330B-E1CE36FF249F}"/>
              </a:ext>
            </a:extLst>
          </p:cNvPr>
          <p:cNvSpPr/>
          <p:nvPr/>
        </p:nvSpPr>
        <p:spPr>
          <a:xfrm>
            <a:off x="1259632" y="6166196"/>
            <a:ext cx="6408712" cy="50323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0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4A70380-5F12-B47A-3CF2-D868E84B2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51"/>
            <a:ext cx="6624736" cy="17046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07D6370-BF3C-26E2-0C2E-3403DAC84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54" y="1628800"/>
            <a:ext cx="6635896" cy="8193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923E832-CB21-2A90-E255-643606491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60" y="2460722"/>
            <a:ext cx="7296150" cy="14382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F845887-942C-A5ED-A9C1-9EEB47120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3843844"/>
            <a:ext cx="3981450" cy="26860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148CA8E-7835-7AD4-B739-7D73C981D521}"/>
              </a:ext>
            </a:extLst>
          </p:cNvPr>
          <p:cNvSpPr txBox="1"/>
          <p:nvPr/>
        </p:nvSpPr>
        <p:spPr>
          <a:xfrm>
            <a:off x="5914653" y="491278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3´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AE33CA4-FD6F-52C4-675C-9033C77968A3}"/>
              </a:ext>
            </a:extLst>
          </p:cNvPr>
          <p:cNvSpPr txBox="1"/>
          <p:nvPr/>
        </p:nvSpPr>
        <p:spPr>
          <a:xfrm>
            <a:off x="6861070" y="488678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5´</a:t>
            </a:r>
          </a:p>
        </p:txBody>
      </p:sp>
    </p:spTree>
    <p:extLst>
      <p:ext uri="{BB962C8B-B14F-4D97-AF65-F5344CB8AC3E}">
        <p14:creationId xmlns:p14="http://schemas.microsoft.com/office/powerpoint/2010/main" val="320575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681038"/>
            <a:ext cx="79533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CuadroTexto 1"/>
          <p:cNvSpPr txBox="1">
            <a:spLocks noChangeArrowheads="1"/>
          </p:cNvSpPr>
          <p:nvPr/>
        </p:nvSpPr>
        <p:spPr bwMode="auto">
          <a:xfrm>
            <a:off x="2555875" y="5992813"/>
            <a:ext cx="4608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" altLang="es-ES" b="1">
                <a:solidFill>
                  <a:srgbClr val="0033CC"/>
                </a:solidFill>
              </a:rPr>
              <a:t>(Son tripletes de nucleótidos del ARNm)</a:t>
            </a:r>
          </a:p>
        </p:txBody>
      </p:sp>
      <p:sp>
        <p:nvSpPr>
          <p:cNvPr id="33796" name="CuadroTexto 2"/>
          <p:cNvSpPr txBox="1">
            <a:spLocks noChangeArrowheads="1"/>
          </p:cNvSpPr>
          <p:nvPr/>
        </p:nvSpPr>
        <p:spPr bwMode="auto">
          <a:xfrm>
            <a:off x="2916238" y="30163"/>
            <a:ext cx="4608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" altLang="es-ES" sz="2800" b="1">
                <a:solidFill>
                  <a:srgbClr val="0033CC"/>
                </a:solidFill>
              </a:rPr>
              <a:t>CÓDIGO GENÉTICO</a:t>
            </a:r>
          </a:p>
        </p:txBody>
      </p:sp>
    </p:spTree>
    <p:extLst>
      <p:ext uri="{BB962C8B-B14F-4D97-AF65-F5344CB8AC3E}">
        <p14:creationId xmlns:p14="http://schemas.microsoft.com/office/powerpoint/2010/main" val="3591911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F6D461A-C60A-07D8-B6C7-5E2B4A324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32856"/>
            <a:ext cx="7153275" cy="2857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34860E9-E371-5F97-981C-C13476600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842" y="-16724"/>
            <a:ext cx="6562725" cy="23145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AAA8E7F-C440-1585-FE11-0D45C719A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5" y="4205503"/>
            <a:ext cx="3363755" cy="221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24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4A70380-5F12-B47A-3CF2-D868E84B2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50"/>
            <a:ext cx="7124700" cy="183330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07D6370-BF3C-26E2-0C2E-3403DAC84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67" y="1916832"/>
            <a:ext cx="7019925" cy="866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F4A3DA-63A0-B561-0A67-F78589930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6" y="2866882"/>
            <a:ext cx="8218608" cy="363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id="{220773DE-69A4-05A3-DFC8-F181EA20E6BD}"/>
              </a:ext>
            </a:extLst>
          </p:cNvPr>
          <p:cNvSpPr/>
          <p:nvPr/>
        </p:nvSpPr>
        <p:spPr>
          <a:xfrm>
            <a:off x="2195736" y="4797152"/>
            <a:ext cx="4913194" cy="33301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731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8C2B80-4F4C-A42D-51F5-9CE92866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188640"/>
            <a:ext cx="78200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9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31F6AB-BAE7-681D-334D-248DCACF3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8640"/>
            <a:ext cx="7562850" cy="2505075"/>
          </a:xfrm>
          <a:prstGeom prst="rect">
            <a:avLst/>
          </a:prstGeom>
        </p:spPr>
      </p:pic>
      <p:sp>
        <p:nvSpPr>
          <p:cNvPr id="4" name="Text Box 22">
            <a:extLst>
              <a:ext uri="{FF2B5EF4-FFF2-40B4-BE49-F238E27FC236}">
                <a16:creationId xmlns:a16="http://schemas.microsoft.com/office/drawing/2014/main" id="{7EE47442-A53D-ED8B-2CD4-0F2A05182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2852936"/>
            <a:ext cx="79928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I)  Se trata de una cadena de ADN ya que presenta la base nitrogenada timina.</a:t>
            </a:r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81D41670-DB38-4AC5-7E40-7508F7E0A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884" y="3658488"/>
            <a:ext cx="79928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II)  Se trata de una cadena de ARN ya que presenta la base nitrogenada uracilo.</a:t>
            </a:r>
          </a:p>
        </p:txBody>
      </p:sp>
      <p:sp>
        <p:nvSpPr>
          <p:cNvPr id="6" name="Text Box 22">
            <a:extLst>
              <a:ext uri="{FF2B5EF4-FFF2-40B4-BE49-F238E27FC236}">
                <a16:creationId xmlns:a16="http://schemas.microsoft.com/office/drawing/2014/main" id="{A6D56D77-A989-2F10-BDD5-7C066BF26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884" y="4464040"/>
            <a:ext cx="79928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III)  Podría ser una cadena de ADN o de ARN ya que las bases nitrogenadas que presenta; A, G y C pueden aparecer en cualquiera de los dos tipos de ácidos nucleicos.</a:t>
            </a:r>
          </a:p>
        </p:txBody>
      </p:sp>
    </p:spTree>
    <p:extLst>
      <p:ext uri="{BB962C8B-B14F-4D97-AF65-F5344CB8AC3E}">
        <p14:creationId xmlns:p14="http://schemas.microsoft.com/office/powerpoint/2010/main" val="147399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6077FE-9347-FF5A-7A82-D8C40A167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138"/>
          <a:stretch/>
        </p:blipFill>
        <p:spPr>
          <a:xfrm>
            <a:off x="683568" y="188641"/>
            <a:ext cx="7562850" cy="18002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405A8C6-FF3C-A91C-D121-BF52A38C6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43" y="2276872"/>
            <a:ext cx="7381875" cy="609600"/>
          </a:xfrm>
          <a:prstGeom prst="rect">
            <a:avLst/>
          </a:prstGeom>
        </p:spPr>
      </p:pic>
      <p:sp>
        <p:nvSpPr>
          <p:cNvPr id="5" name="Text Box 22">
            <a:extLst>
              <a:ext uri="{FF2B5EF4-FFF2-40B4-BE49-F238E27FC236}">
                <a16:creationId xmlns:a16="http://schemas.microsoft.com/office/drawing/2014/main" id="{9902F9F0-F615-AEB3-0321-00C9993B1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2852936"/>
            <a:ext cx="79928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son cadenas complementarias. La complementariedad de bases sería: A – T, T – A, C – G y G – C.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E2F516B-F0AD-1FD9-EB6E-C3EAFDA01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87" y="3782337"/>
            <a:ext cx="7362825" cy="1162050"/>
          </a:xfrm>
          <a:prstGeom prst="rect">
            <a:avLst/>
          </a:prstGeom>
        </p:spPr>
      </p:pic>
      <p:sp>
        <p:nvSpPr>
          <p:cNvPr id="8" name="3 CuadroTexto">
            <a:extLst>
              <a:ext uri="{FF2B5EF4-FFF2-40B4-BE49-F238E27FC236}">
                <a16:creationId xmlns:a16="http://schemas.microsoft.com/office/drawing/2014/main" id="{4C60F059-1766-DADF-BA88-A834247B3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248" y="5157192"/>
            <a:ext cx="66141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i="1" dirty="0">
                <a:latin typeface="Arial" charset="0"/>
              </a:rPr>
              <a:t>3´-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G C U 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A U A  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U C G </a:t>
            </a:r>
            <a:r>
              <a:rPr lang="es-ES" altLang="es-ES" sz="1800" b="1" i="1" dirty="0" err="1">
                <a:solidFill>
                  <a:srgbClr val="C00000"/>
                </a:solidFill>
                <a:latin typeface="Arial" charset="0"/>
              </a:rPr>
              <a:t>G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 C A </a:t>
            </a:r>
            <a:r>
              <a:rPr lang="es-ES" altLang="es-ES" sz="1800" b="1" i="1" dirty="0" err="1">
                <a:solidFill>
                  <a:srgbClr val="0070C0"/>
                </a:solidFill>
                <a:latin typeface="Arial" charset="0"/>
              </a:rPr>
              <a:t>A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U </a:t>
            </a:r>
            <a:r>
              <a:rPr lang="es-ES" altLang="es-ES" sz="1800" b="1" i="1" dirty="0" err="1">
                <a:solidFill>
                  <a:srgbClr val="0070C0"/>
                </a:solidFill>
                <a:latin typeface="Arial" charset="0"/>
              </a:rPr>
              <a:t>U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 </a:t>
            </a:r>
            <a:r>
              <a:rPr lang="es-ES" altLang="es-ES" sz="1800" b="1" i="1" dirty="0">
                <a:latin typeface="Arial" charset="0"/>
              </a:rPr>
              <a:t>– 5´</a:t>
            </a:r>
            <a:r>
              <a:rPr lang="es-ES" altLang="es-ES" sz="1800" i="1" dirty="0">
                <a:solidFill>
                  <a:srgbClr val="0070C0"/>
                </a:solidFill>
                <a:latin typeface="Arial" charset="0"/>
              </a:rPr>
              <a:t> </a:t>
            </a:r>
          </a:p>
        </p:txBody>
      </p:sp>
      <p:sp>
        <p:nvSpPr>
          <p:cNvPr id="3" name="Text Box 22">
            <a:extLst>
              <a:ext uri="{FF2B5EF4-FFF2-40B4-BE49-F238E27FC236}">
                <a16:creationId xmlns:a16="http://schemas.microsoft.com/office/drawing/2014/main" id="{44DD2967-B2AA-801E-B963-7A9798899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5877272"/>
            <a:ext cx="6480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s-ES" altLang="es-ES" sz="1800" b="1" dirty="0"/>
              <a:t>HOOC</a:t>
            </a:r>
            <a:r>
              <a:rPr lang="es-ES" altLang="es-ES" sz="1800" dirty="0"/>
              <a:t> -</a:t>
            </a:r>
            <a:r>
              <a:rPr lang="es-ES" altLang="es-ES" sz="1800" baseline="-25000" dirty="0"/>
              <a:t> </a:t>
            </a:r>
            <a:r>
              <a:rPr lang="es-ES" altLang="es-ES" sz="1800" b="1" dirty="0">
                <a:solidFill>
                  <a:srgbClr val="0070C0"/>
                </a:solidFill>
              </a:rPr>
              <a:t>Alanina</a:t>
            </a:r>
            <a:r>
              <a:rPr lang="es-ES" altLang="es-ES" sz="1800" b="1" dirty="0"/>
              <a:t> – </a:t>
            </a:r>
            <a:r>
              <a:rPr lang="es-ES" altLang="es-ES" sz="1800" b="1" dirty="0">
                <a:solidFill>
                  <a:schemeClr val="accent2"/>
                </a:solidFill>
              </a:rPr>
              <a:t>Isoleucina- </a:t>
            </a:r>
            <a:r>
              <a:rPr lang="es-ES" altLang="es-ES" sz="1800" b="1" dirty="0"/>
              <a:t> </a:t>
            </a:r>
            <a:r>
              <a:rPr lang="es-ES" altLang="es-ES" sz="1800" b="1" dirty="0">
                <a:solidFill>
                  <a:srgbClr val="0070C0"/>
                </a:solidFill>
              </a:rPr>
              <a:t>Serina</a:t>
            </a:r>
            <a:r>
              <a:rPr lang="es-ES" altLang="es-ES" sz="1800" b="1" dirty="0"/>
              <a:t> – </a:t>
            </a:r>
            <a:r>
              <a:rPr lang="es-ES" altLang="es-ES" sz="1800" b="1" dirty="0">
                <a:solidFill>
                  <a:schemeClr val="accent2"/>
                </a:solidFill>
              </a:rPr>
              <a:t>Alanina </a:t>
            </a:r>
            <a:r>
              <a:rPr lang="es-ES" altLang="es-ES" sz="1800" b="1" dirty="0"/>
              <a:t>– </a:t>
            </a:r>
            <a:r>
              <a:rPr lang="es-ES" altLang="es-ES" sz="1800" b="1" dirty="0">
                <a:solidFill>
                  <a:srgbClr val="0070C0"/>
                </a:solidFill>
              </a:rPr>
              <a:t>Isoleucina – </a:t>
            </a:r>
            <a:r>
              <a:rPr lang="es-ES" altLang="es-ES" sz="1800" b="1" dirty="0"/>
              <a:t>NH</a:t>
            </a:r>
            <a:r>
              <a:rPr lang="es-ES" altLang="es-ES" sz="1800" b="1" baseline="-25000" dirty="0"/>
              <a:t>2</a:t>
            </a:r>
            <a:endParaRPr lang="es-ES" alt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121748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67E2AB-C24A-1236-06C5-9A07B11F5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631"/>
            <a:ext cx="58007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81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AE6410-263B-99EC-F8D0-4287082B5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0"/>
            <a:ext cx="5505450" cy="2076450"/>
          </a:xfrm>
          <a:prstGeom prst="rect">
            <a:avLst/>
          </a:prstGeom>
        </p:spPr>
      </p:pic>
      <p:sp>
        <p:nvSpPr>
          <p:cNvPr id="4" name="3 CuadroTexto">
            <a:extLst>
              <a:ext uri="{FF2B5EF4-FFF2-40B4-BE49-F238E27FC236}">
                <a16:creationId xmlns:a16="http://schemas.microsoft.com/office/drawing/2014/main" id="{26399410-77BC-2F04-8824-0C57265D0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2276872"/>
            <a:ext cx="66141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i="1" dirty="0">
                <a:latin typeface="Arial" charset="0"/>
              </a:rPr>
              <a:t>5´-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A G U 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A G U  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A C G </a:t>
            </a:r>
            <a:r>
              <a:rPr lang="es-ES" altLang="es-ES" sz="1800" b="1" i="1" dirty="0" err="1">
                <a:solidFill>
                  <a:srgbClr val="C00000"/>
                </a:solidFill>
                <a:latin typeface="Arial" charset="0"/>
              </a:rPr>
              <a:t>G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 A G </a:t>
            </a:r>
            <a:r>
              <a:rPr lang="es-ES" altLang="es-ES" sz="1800" b="1" i="1" dirty="0" err="1">
                <a:solidFill>
                  <a:srgbClr val="0070C0"/>
                </a:solidFill>
                <a:latin typeface="Arial" charset="0"/>
              </a:rPr>
              <a:t>G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U A 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G U A </a:t>
            </a:r>
            <a:r>
              <a:rPr lang="es-ES" altLang="es-ES" sz="1800" b="1" i="1" dirty="0">
                <a:latin typeface="Arial" charset="0"/>
              </a:rPr>
              <a:t>– 3´</a:t>
            </a:r>
            <a:r>
              <a:rPr lang="es-ES" altLang="es-ES" sz="1800" i="1" dirty="0">
                <a:solidFill>
                  <a:srgbClr val="0070C0"/>
                </a:solidFill>
                <a:latin typeface="Arial" charset="0"/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7240A2-AEE6-BCFD-5C1B-3E3BC1E7B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861217"/>
            <a:ext cx="3962400" cy="276225"/>
          </a:xfrm>
          <a:prstGeom prst="rect">
            <a:avLst/>
          </a:prstGeom>
        </p:spPr>
      </p:pic>
      <p:sp>
        <p:nvSpPr>
          <p:cNvPr id="7" name="Text Box 22">
            <a:extLst>
              <a:ext uri="{FF2B5EF4-FFF2-40B4-BE49-F238E27FC236}">
                <a16:creationId xmlns:a16="http://schemas.microsoft.com/office/drawing/2014/main" id="{AB6B0027-77CE-6703-C63A-6AF3CF2D4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3429000"/>
            <a:ext cx="74168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s-ES" altLang="es-ES" sz="1800" b="1" dirty="0"/>
              <a:t>NH</a:t>
            </a:r>
            <a:r>
              <a:rPr lang="es-ES" altLang="es-ES" sz="1800" b="1" baseline="-25000" dirty="0"/>
              <a:t>2</a:t>
            </a:r>
            <a:r>
              <a:rPr lang="es-ES" altLang="es-ES" sz="1800" baseline="-25000" dirty="0"/>
              <a:t>- </a:t>
            </a:r>
            <a:r>
              <a:rPr lang="es-ES" altLang="es-ES" sz="1800" b="1" dirty="0">
                <a:solidFill>
                  <a:srgbClr val="0070C0"/>
                </a:solidFill>
              </a:rPr>
              <a:t>Serina</a:t>
            </a:r>
            <a:r>
              <a:rPr lang="es-ES" altLang="es-ES" sz="1800" b="1" dirty="0"/>
              <a:t> – </a:t>
            </a:r>
            <a:r>
              <a:rPr lang="es-ES" altLang="es-ES" sz="1800" b="1" dirty="0">
                <a:solidFill>
                  <a:schemeClr val="accent2"/>
                </a:solidFill>
              </a:rPr>
              <a:t>Serina- </a:t>
            </a:r>
            <a:r>
              <a:rPr lang="es-ES" altLang="es-ES" sz="1800" b="1" dirty="0"/>
              <a:t> </a:t>
            </a:r>
            <a:r>
              <a:rPr lang="es-ES" altLang="es-ES" sz="1800" b="1" dirty="0">
                <a:solidFill>
                  <a:srgbClr val="0070C0"/>
                </a:solidFill>
              </a:rPr>
              <a:t>Treonina</a:t>
            </a:r>
            <a:r>
              <a:rPr lang="es-ES" altLang="es-ES" sz="1800" b="1" dirty="0"/>
              <a:t> – </a:t>
            </a:r>
            <a:r>
              <a:rPr lang="es-ES" altLang="es-ES" sz="1800" b="1" dirty="0">
                <a:solidFill>
                  <a:schemeClr val="accent2"/>
                </a:solidFill>
              </a:rPr>
              <a:t>Ácido glutámico </a:t>
            </a:r>
            <a:r>
              <a:rPr lang="es-ES" altLang="es-ES" sz="1800" b="1" dirty="0"/>
              <a:t>– </a:t>
            </a:r>
            <a:r>
              <a:rPr lang="es-ES" altLang="es-ES" sz="1800" b="1" dirty="0">
                <a:solidFill>
                  <a:srgbClr val="0070C0"/>
                </a:solidFill>
              </a:rPr>
              <a:t>Valina – </a:t>
            </a:r>
            <a:r>
              <a:rPr lang="es-ES" altLang="es-ES" sz="1800" b="1" dirty="0">
                <a:solidFill>
                  <a:srgbClr val="C00000"/>
                </a:solidFill>
              </a:rPr>
              <a:t>Valina</a:t>
            </a:r>
            <a:r>
              <a:rPr lang="es-ES" altLang="es-ES" sz="1800" b="1" dirty="0">
                <a:solidFill>
                  <a:srgbClr val="0070C0"/>
                </a:solidFill>
              </a:rPr>
              <a:t> - </a:t>
            </a:r>
            <a:r>
              <a:rPr lang="es-ES" altLang="es-ES" sz="1800" b="1" dirty="0"/>
              <a:t>COOH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5F71739-968C-76BE-24E1-9B64E428D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911" y="4210119"/>
            <a:ext cx="3105150" cy="333375"/>
          </a:xfrm>
          <a:prstGeom prst="rect">
            <a:avLst/>
          </a:prstGeom>
        </p:spPr>
      </p:pic>
      <p:sp>
        <p:nvSpPr>
          <p:cNvPr id="10" name="3 CuadroTexto">
            <a:extLst>
              <a:ext uri="{FF2B5EF4-FFF2-40B4-BE49-F238E27FC236}">
                <a16:creationId xmlns:a16="http://schemas.microsoft.com/office/drawing/2014/main" id="{2E04425C-97F1-C338-AF4A-415CF0D0F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513" y="4781550"/>
            <a:ext cx="66141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i="1" dirty="0">
                <a:latin typeface="Arial" charset="0"/>
              </a:rPr>
              <a:t>3´-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T C A T C A T G C </a:t>
            </a:r>
            <a:r>
              <a:rPr lang="es-ES" altLang="es-ES" sz="1800" b="1" i="1" dirty="0" err="1">
                <a:solidFill>
                  <a:srgbClr val="C00000"/>
                </a:solidFill>
                <a:latin typeface="Arial" charset="0"/>
              </a:rPr>
              <a:t>C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 T C </a:t>
            </a:r>
            <a:r>
              <a:rPr lang="es-ES" altLang="es-ES" sz="1800" b="1" i="1" dirty="0" err="1">
                <a:solidFill>
                  <a:srgbClr val="C00000"/>
                </a:solidFill>
                <a:latin typeface="Arial" charset="0"/>
              </a:rPr>
              <a:t>C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 A T C A T </a:t>
            </a:r>
            <a:r>
              <a:rPr lang="es-ES" altLang="es-ES" sz="1800" b="1" i="1" dirty="0">
                <a:latin typeface="Arial" charset="0"/>
              </a:rPr>
              <a:t>– 5´</a:t>
            </a:r>
            <a:r>
              <a:rPr lang="es-ES" altLang="es-ES" sz="1800" i="1" dirty="0">
                <a:solidFill>
                  <a:srgbClr val="0070C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43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48"/>
          <a:stretch/>
        </p:blipFill>
        <p:spPr bwMode="auto">
          <a:xfrm>
            <a:off x="1115616" y="260649"/>
            <a:ext cx="7077075" cy="183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2195736" y="2341362"/>
            <a:ext cx="5616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i="1" dirty="0">
                <a:latin typeface="Arial" charset="0"/>
              </a:rPr>
              <a:t>5´-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A U G </a:t>
            </a:r>
            <a:r>
              <a:rPr lang="es-ES" altLang="es-ES" sz="1800" b="1" i="1" dirty="0">
                <a:solidFill>
                  <a:schemeClr val="accent2"/>
                </a:solidFill>
                <a:latin typeface="Arial" charset="0"/>
              </a:rPr>
              <a:t>U G </a:t>
            </a:r>
            <a:r>
              <a:rPr lang="es-ES" altLang="es-ES" sz="1800" b="1" i="1" dirty="0" err="1">
                <a:solidFill>
                  <a:schemeClr val="accent2"/>
                </a:solidFill>
                <a:latin typeface="Arial" charset="0"/>
              </a:rPr>
              <a:t>G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U </a:t>
            </a:r>
            <a:r>
              <a:rPr lang="es-ES" altLang="es-ES" sz="1800" b="1" i="1" dirty="0" err="1">
                <a:solidFill>
                  <a:srgbClr val="0070C0"/>
                </a:solidFill>
                <a:latin typeface="Arial" charset="0"/>
              </a:rPr>
              <a:t>U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G * </a:t>
            </a:r>
            <a:r>
              <a:rPr lang="es-ES" altLang="es-ES" sz="1800" b="1" i="1" dirty="0">
                <a:solidFill>
                  <a:schemeClr val="accent2"/>
                </a:solidFill>
                <a:latin typeface="Arial" charset="0"/>
              </a:rPr>
              <a:t>A </a:t>
            </a:r>
            <a:r>
              <a:rPr lang="es-ES" altLang="es-ES" sz="1800" b="1" i="1" dirty="0" err="1">
                <a:solidFill>
                  <a:schemeClr val="accent2"/>
                </a:solidFill>
                <a:latin typeface="Arial" charset="0"/>
              </a:rPr>
              <a:t>A</a:t>
            </a:r>
            <a:r>
              <a:rPr lang="es-ES" altLang="es-ES" sz="1800" b="1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s-ES" altLang="es-ES" sz="1800" b="1" i="1" dirty="0" err="1">
                <a:solidFill>
                  <a:schemeClr val="accent2"/>
                </a:solidFill>
                <a:latin typeface="Arial" charset="0"/>
              </a:rPr>
              <a:t>A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U A U </a:t>
            </a:r>
            <a:r>
              <a:rPr lang="es-ES" altLang="es-ES" sz="1800" b="1" i="1" dirty="0" err="1">
                <a:solidFill>
                  <a:schemeClr val="accent2"/>
                </a:solidFill>
                <a:latin typeface="Arial" charset="0"/>
              </a:rPr>
              <a:t>U</a:t>
            </a:r>
            <a:r>
              <a:rPr lang="es-ES" altLang="es-ES" sz="1800" b="1" i="1" dirty="0">
                <a:solidFill>
                  <a:schemeClr val="accent2"/>
                </a:solidFill>
                <a:latin typeface="Arial" charset="0"/>
              </a:rPr>
              <a:t> G A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s-ES" altLang="es-ES" sz="1800" b="1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s-ES" altLang="es-ES" sz="1800" b="1" i="1" dirty="0">
                <a:latin typeface="Arial" charset="0"/>
              </a:rPr>
              <a:t>– 3´</a:t>
            </a:r>
            <a:r>
              <a:rPr lang="es-ES" altLang="es-ES" sz="1800" i="1" dirty="0">
                <a:solidFill>
                  <a:srgbClr val="0070C0"/>
                </a:solidFill>
                <a:latin typeface="Arial" charset="0"/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556" y="2924944"/>
            <a:ext cx="4905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66950" y="3600975"/>
            <a:ext cx="863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ES" sz="1800" b="1">
                <a:solidFill>
                  <a:srgbClr val="0070C0"/>
                </a:solidFill>
              </a:rPr>
              <a:t>U A C</a:t>
            </a:r>
            <a:endParaRPr lang="es-ES" altLang="es-ES" sz="1800" b="1">
              <a:solidFill>
                <a:srgbClr val="0070C0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348038" y="3600975"/>
            <a:ext cx="863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ES" sz="1800" b="1">
                <a:solidFill>
                  <a:schemeClr val="accent2"/>
                </a:solidFill>
              </a:rPr>
              <a:t>A C C</a:t>
            </a:r>
            <a:endParaRPr lang="es-ES" altLang="es-ES" sz="1800" b="1">
              <a:solidFill>
                <a:schemeClr val="accent2"/>
              </a:solidFill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427538" y="3600975"/>
            <a:ext cx="863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ES" sz="1800" b="1">
                <a:solidFill>
                  <a:srgbClr val="0070C0"/>
                </a:solidFill>
              </a:rPr>
              <a:t>A A C</a:t>
            </a:r>
            <a:endParaRPr lang="es-ES" altLang="es-ES" sz="1800" b="1">
              <a:solidFill>
                <a:srgbClr val="0070C0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507038" y="3600975"/>
            <a:ext cx="863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ES" sz="1800" b="1">
                <a:solidFill>
                  <a:schemeClr val="accent2"/>
                </a:solidFill>
              </a:rPr>
              <a:t>U U U</a:t>
            </a:r>
            <a:endParaRPr lang="es-ES" altLang="es-ES" sz="1800" b="1">
              <a:solidFill>
                <a:schemeClr val="accent2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515100" y="3600975"/>
            <a:ext cx="863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ES" sz="1800" b="1">
                <a:solidFill>
                  <a:srgbClr val="0070C0"/>
                </a:solidFill>
              </a:rPr>
              <a:t>A U A</a:t>
            </a:r>
            <a:endParaRPr lang="es-ES" altLang="es-ES" sz="1800" b="1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4293096"/>
            <a:ext cx="58769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005064" y="5013176"/>
            <a:ext cx="599791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 dirty="0">
                <a:solidFill>
                  <a:srgbClr val="0070C0"/>
                </a:solidFill>
              </a:rPr>
              <a:t>Metionina</a:t>
            </a:r>
            <a:r>
              <a:rPr lang="es-ES" altLang="es-ES" sz="1800" b="1" dirty="0"/>
              <a:t> – </a:t>
            </a:r>
            <a:r>
              <a:rPr lang="es-ES" altLang="es-ES" sz="1800" b="1" dirty="0">
                <a:solidFill>
                  <a:schemeClr val="accent2"/>
                </a:solidFill>
              </a:rPr>
              <a:t>Triptófano- </a:t>
            </a:r>
            <a:r>
              <a:rPr lang="es-ES" altLang="es-ES" sz="1800" b="1" dirty="0"/>
              <a:t> </a:t>
            </a:r>
            <a:r>
              <a:rPr lang="es-ES" altLang="es-ES" sz="1800" b="1" dirty="0">
                <a:solidFill>
                  <a:srgbClr val="0070C0"/>
                </a:solidFill>
              </a:rPr>
              <a:t>Leucina</a:t>
            </a:r>
            <a:r>
              <a:rPr lang="es-ES" altLang="es-ES" sz="1800" b="1" dirty="0"/>
              <a:t> – </a:t>
            </a:r>
            <a:r>
              <a:rPr lang="es-ES" altLang="es-ES" sz="1800" b="1" dirty="0">
                <a:solidFill>
                  <a:schemeClr val="accent2"/>
                </a:solidFill>
              </a:rPr>
              <a:t>Lisina</a:t>
            </a:r>
            <a:r>
              <a:rPr lang="es-ES" altLang="es-ES" sz="1800" b="1" dirty="0"/>
              <a:t> – </a:t>
            </a:r>
            <a:r>
              <a:rPr lang="es-ES" altLang="es-ES" sz="1800" b="1" dirty="0">
                <a:solidFill>
                  <a:srgbClr val="0070C0"/>
                </a:solidFill>
              </a:rPr>
              <a:t>Tirosina</a:t>
            </a:r>
            <a:r>
              <a:rPr lang="es-ES" altLang="es-ES" sz="1800" b="1" dirty="0"/>
              <a:t> – </a:t>
            </a:r>
            <a:endParaRPr lang="es-ES" altLang="es-ES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3 CuadroTexto"/>
          <p:cNvSpPr txBox="1">
            <a:spLocks noChangeArrowheads="1"/>
          </p:cNvSpPr>
          <p:nvPr/>
        </p:nvSpPr>
        <p:spPr bwMode="auto">
          <a:xfrm>
            <a:off x="1042988" y="2565400"/>
            <a:ext cx="561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i="1" dirty="0">
                <a:latin typeface="Arial" charset="0"/>
              </a:rPr>
              <a:t>5´-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A U G </a:t>
            </a:r>
            <a:r>
              <a:rPr lang="es-ES" altLang="es-ES" sz="1800" b="1" i="1" dirty="0">
                <a:solidFill>
                  <a:schemeClr val="accent2"/>
                </a:solidFill>
                <a:latin typeface="Arial" charset="0"/>
              </a:rPr>
              <a:t>U G </a:t>
            </a:r>
            <a:r>
              <a:rPr lang="es-ES" altLang="es-ES" sz="1800" b="1" i="1" dirty="0" err="1">
                <a:solidFill>
                  <a:schemeClr val="accent2"/>
                </a:solidFill>
                <a:latin typeface="Arial" charset="0"/>
              </a:rPr>
              <a:t>G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U </a:t>
            </a:r>
            <a:r>
              <a:rPr lang="es-ES" altLang="es-ES" sz="1800" b="1" i="1" dirty="0" err="1">
                <a:solidFill>
                  <a:srgbClr val="0070C0"/>
                </a:solidFill>
                <a:latin typeface="Arial" charset="0"/>
              </a:rPr>
              <a:t>U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G </a:t>
            </a:r>
            <a:r>
              <a:rPr lang="es-ES" altLang="es-ES" sz="1800" b="1" i="1" dirty="0">
                <a:solidFill>
                  <a:schemeClr val="accent2"/>
                </a:solidFill>
                <a:latin typeface="Arial" charset="0"/>
              </a:rPr>
              <a:t>U A </a:t>
            </a:r>
            <a:r>
              <a:rPr lang="es-ES" altLang="es-ES" sz="1800" b="1" i="1" dirty="0" err="1">
                <a:solidFill>
                  <a:schemeClr val="accent2"/>
                </a:solidFill>
                <a:latin typeface="Arial" charset="0"/>
              </a:rPr>
              <a:t>A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s-ES" altLang="es-ES" sz="1800" b="1" i="1" dirty="0" err="1">
                <a:solidFill>
                  <a:srgbClr val="0070C0"/>
                </a:solidFill>
                <a:latin typeface="Arial" charset="0"/>
              </a:rPr>
              <a:t>A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U A </a:t>
            </a:r>
            <a:r>
              <a:rPr lang="es-ES" altLang="es-ES" sz="1800" b="1" i="1" dirty="0">
                <a:solidFill>
                  <a:schemeClr val="accent2"/>
                </a:solidFill>
                <a:latin typeface="Arial" charset="0"/>
              </a:rPr>
              <a:t>U </a:t>
            </a:r>
            <a:r>
              <a:rPr lang="es-ES" altLang="es-ES" sz="1800" b="1" i="1" dirty="0" err="1">
                <a:solidFill>
                  <a:schemeClr val="accent2"/>
                </a:solidFill>
                <a:latin typeface="Arial" charset="0"/>
              </a:rPr>
              <a:t>U</a:t>
            </a:r>
            <a:r>
              <a:rPr lang="es-ES" altLang="es-ES" sz="1800" b="1" i="1" dirty="0">
                <a:solidFill>
                  <a:schemeClr val="accent2"/>
                </a:solidFill>
                <a:latin typeface="Arial" charset="0"/>
              </a:rPr>
              <a:t> G 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A </a:t>
            </a:r>
            <a:r>
              <a:rPr lang="es-ES" altLang="es-ES" sz="1800" b="1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s-ES" altLang="es-ES" sz="1800" b="1" i="1" dirty="0">
                <a:latin typeface="Arial" charset="0"/>
              </a:rPr>
              <a:t>– 3´</a:t>
            </a:r>
            <a:r>
              <a:rPr lang="es-ES" altLang="es-ES" sz="1800" i="1" dirty="0">
                <a:solidFill>
                  <a:srgbClr val="0070C0"/>
                </a:solidFill>
                <a:latin typeface="Arial" charset="0"/>
              </a:rPr>
              <a:t> 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790416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1019269" y="4077072"/>
            <a:ext cx="795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 dirty="0">
                <a:solidFill>
                  <a:srgbClr val="0070C0"/>
                </a:solidFill>
              </a:rPr>
              <a:t>Metionina</a:t>
            </a:r>
            <a:r>
              <a:rPr lang="es-ES" altLang="es-ES" sz="1800" b="1" dirty="0"/>
              <a:t> – </a:t>
            </a:r>
            <a:r>
              <a:rPr lang="es-ES" altLang="es-ES" sz="1800" b="1" dirty="0">
                <a:solidFill>
                  <a:schemeClr val="accent2"/>
                </a:solidFill>
              </a:rPr>
              <a:t>Triptófano- </a:t>
            </a:r>
            <a:r>
              <a:rPr lang="es-ES" altLang="es-ES" sz="1800" b="1" dirty="0"/>
              <a:t> </a:t>
            </a:r>
            <a:r>
              <a:rPr lang="es-ES" altLang="es-ES" sz="1800" b="1" dirty="0">
                <a:solidFill>
                  <a:srgbClr val="0070C0"/>
                </a:solidFill>
              </a:rPr>
              <a:t>Leucina</a:t>
            </a:r>
            <a:r>
              <a:rPr lang="es-ES" altLang="es-ES" sz="1800" b="1" dirty="0"/>
              <a:t>            ← (polipéptido mutado) </a:t>
            </a:r>
            <a:endParaRPr lang="es-ES" altLang="es-ES" sz="1800" b="1" dirty="0">
              <a:solidFill>
                <a:schemeClr val="accent2"/>
              </a:solidFill>
            </a:endParaRP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1050467" y="4682426"/>
            <a:ext cx="8640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b="1" dirty="0">
                <a:solidFill>
                  <a:srgbClr val="0070C0"/>
                </a:solidFill>
              </a:rPr>
              <a:t>Metionina</a:t>
            </a:r>
            <a:r>
              <a:rPr lang="es-ES" altLang="es-ES" sz="1800" b="1" dirty="0"/>
              <a:t> – </a:t>
            </a:r>
            <a:r>
              <a:rPr lang="es-ES" altLang="es-ES" sz="1800" b="1" dirty="0">
                <a:solidFill>
                  <a:schemeClr val="accent2"/>
                </a:solidFill>
              </a:rPr>
              <a:t>Triptófano- </a:t>
            </a:r>
            <a:r>
              <a:rPr lang="es-ES" altLang="es-ES" sz="1800" b="1" dirty="0"/>
              <a:t> </a:t>
            </a:r>
            <a:r>
              <a:rPr lang="es-ES" altLang="es-ES" sz="1800" b="1" dirty="0">
                <a:solidFill>
                  <a:srgbClr val="0070C0"/>
                </a:solidFill>
              </a:rPr>
              <a:t>Leucina</a:t>
            </a:r>
            <a:r>
              <a:rPr lang="es-ES" altLang="es-ES" sz="1800" b="1" dirty="0"/>
              <a:t> – </a:t>
            </a:r>
            <a:r>
              <a:rPr lang="es-ES" altLang="es-ES" sz="1800" b="1" dirty="0">
                <a:solidFill>
                  <a:schemeClr val="accent2"/>
                </a:solidFill>
              </a:rPr>
              <a:t>Lisina</a:t>
            </a:r>
            <a:r>
              <a:rPr lang="es-ES" altLang="es-ES" sz="1800" b="1" dirty="0"/>
              <a:t> – </a:t>
            </a:r>
            <a:r>
              <a:rPr lang="es-ES" altLang="es-ES" sz="1800" b="1" dirty="0">
                <a:solidFill>
                  <a:srgbClr val="0070C0"/>
                </a:solidFill>
              </a:rPr>
              <a:t>Tirosina</a:t>
            </a:r>
            <a:r>
              <a:rPr lang="es-ES" altLang="es-ES" sz="1800" b="1" dirty="0"/>
              <a:t>     ← (polipéptido no mutado)</a:t>
            </a:r>
            <a:endParaRPr lang="es-ES" altLang="es-ES" sz="1800" b="1" dirty="0">
              <a:solidFill>
                <a:schemeClr val="accent2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1284645-E103-8449-FA46-68393D3CFC6B}"/>
              </a:ext>
            </a:extLst>
          </p:cNvPr>
          <p:cNvSpPr txBox="1"/>
          <p:nvPr/>
        </p:nvSpPr>
        <p:spPr>
          <a:xfrm>
            <a:off x="1042988" y="1957427"/>
            <a:ext cx="31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nuevo ARNm será: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3ECCA7-3BC3-10FA-70EE-2B8DB8937327}"/>
              </a:ext>
            </a:extLst>
          </p:cNvPr>
          <p:cNvSpPr txBox="1"/>
          <p:nvPr/>
        </p:nvSpPr>
        <p:spPr>
          <a:xfrm>
            <a:off x="1092177" y="3216647"/>
            <a:ext cx="735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nuevo cuarto codón ahora es una señal de terminación, con lo cual el polipéptido mutado tenderá solo tres aminoácidos.</a:t>
            </a:r>
          </a:p>
        </p:txBody>
      </p:sp>
    </p:spTree>
    <p:extLst>
      <p:ext uri="{BB962C8B-B14F-4D97-AF65-F5344CB8AC3E}">
        <p14:creationId xmlns:p14="http://schemas.microsoft.com/office/powerpoint/2010/main" val="43313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97" grpId="0"/>
      <p:bldP spid="24598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1963C18-3D2F-2D89-B8D4-B89357E8B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6632"/>
            <a:ext cx="73342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5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1963C18-3D2F-2D89-B8D4-B89357E8B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659"/>
          <a:stretch/>
        </p:blipFill>
        <p:spPr>
          <a:xfrm>
            <a:off x="827584" y="27651"/>
            <a:ext cx="7334250" cy="2736304"/>
          </a:xfrm>
          <a:prstGeom prst="rect">
            <a:avLst/>
          </a:prstGeom>
        </p:spPr>
      </p:pic>
      <p:sp>
        <p:nvSpPr>
          <p:cNvPr id="2" name="3 CuadroTexto">
            <a:extLst>
              <a:ext uri="{FF2B5EF4-FFF2-40B4-BE49-F238E27FC236}">
                <a16:creationId xmlns:a16="http://schemas.microsoft.com/office/drawing/2014/main" id="{4885B901-B424-4148-0C57-AAD09B9DD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2996952"/>
            <a:ext cx="66141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i="1" dirty="0">
                <a:latin typeface="Arial" charset="0"/>
              </a:rPr>
              <a:t>5´-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U </a:t>
            </a:r>
            <a:r>
              <a:rPr lang="es-ES" altLang="es-ES" sz="1800" b="1" i="1" dirty="0" err="1">
                <a:solidFill>
                  <a:srgbClr val="0070C0"/>
                </a:solidFill>
                <a:latin typeface="Arial" charset="0"/>
              </a:rPr>
              <a:t>U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C 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G U </a:t>
            </a:r>
            <a:r>
              <a:rPr lang="es-ES" altLang="es-ES" sz="1800" b="1" i="1" dirty="0" err="1">
                <a:solidFill>
                  <a:srgbClr val="C00000"/>
                </a:solidFill>
                <a:latin typeface="Arial" charset="0"/>
              </a:rPr>
              <a:t>U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A C A 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C </a:t>
            </a:r>
            <a:r>
              <a:rPr lang="es-ES" altLang="es-ES" sz="1800" b="1" i="1" dirty="0" err="1">
                <a:solidFill>
                  <a:srgbClr val="C00000"/>
                </a:solidFill>
                <a:latin typeface="Arial" charset="0"/>
              </a:rPr>
              <a:t>C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s-ES" altLang="es-ES" sz="1800" b="1" i="1" dirty="0" err="1">
                <a:solidFill>
                  <a:srgbClr val="C00000"/>
                </a:solidFill>
                <a:latin typeface="Arial" charset="0"/>
              </a:rPr>
              <a:t>C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G C </a:t>
            </a:r>
            <a:r>
              <a:rPr lang="es-ES" altLang="es-ES" sz="1800" b="1" i="1" dirty="0" err="1">
                <a:solidFill>
                  <a:srgbClr val="0070C0"/>
                </a:solidFill>
                <a:latin typeface="Arial" charset="0"/>
              </a:rPr>
              <a:t>C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U C U  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G </a:t>
            </a:r>
            <a:r>
              <a:rPr lang="es-ES" altLang="es-ES" sz="1800" b="1" i="1" dirty="0" err="1">
                <a:solidFill>
                  <a:srgbClr val="0070C0"/>
                </a:solidFill>
                <a:latin typeface="Arial" charset="0"/>
              </a:rPr>
              <a:t>G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U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 G C A 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 </a:t>
            </a:r>
            <a:r>
              <a:rPr lang="es-ES" altLang="es-ES" sz="1800" b="1" i="1" dirty="0">
                <a:latin typeface="Arial" charset="0"/>
              </a:rPr>
              <a:t>– 3´</a:t>
            </a:r>
            <a:r>
              <a:rPr lang="es-ES" altLang="es-ES" sz="1800" i="1" dirty="0">
                <a:solidFill>
                  <a:srgbClr val="0070C0"/>
                </a:solidFill>
                <a:latin typeface="Arial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0B3431-A3B5-F3E3-6BBD-617D7FB97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771" y="3798771"/>
            <a:ext cx="6619875" cy="5905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C9F0218-9077-C70A-90BF-E4DA653C7988}"/>
              </a:ext>
            </a:extLst>
          </p:cNvPr>
          <p:cNvSpPr txBox="1"/>
          <p:nvPr/>
        </p:nvSpPr>
        <p:spPr>
          <a:xfrm>
            <a:off x="1321074" y="4522025"/>
            <a:ext cx="6840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Triplete de nucleótidos en un ARNm  cuya secuencia de bases nitrogenadas codifican para un aminoácido concreto.</a:t>
            </a:r>
          </a:p>
          <a:p>
            <a:endParaRPr lang="es-ES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altLang="es-E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tenemos 4 bases nitrogenadas distintas (A, G, C, T) y las agrupamos de dos en dos, solo existen 4</a:t>
            </a:r>
            <a:r>
              <a:rPr lang="es-ES_tradnl" altLang="es-ES" i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_tradnl" altLang="es-E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16 combinaciones distintas, es decir, un número menor que el de los 20 aminoácidos proteicos.</a:t>
            </a:r>
            <a:endParaRPr lang="es-ES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4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>
            <a:extLst>
              <a:ext uri="{FF2B5EF4-FFF2-40B4-BE49-F238E27FC236}">
                <a16:creationId xmlns:a16="http://schemas.microsoft.com/office/drawing/2014/main" id="{78D91165-8207-D301-E77C-3C776BB36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74" y="3573016"/>
            <a:ext cx="73342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_tradnl" altLang="es-ES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embargo, si  tenemos 4 bases nitrogenadas distintas (A, G, C, T) y las agrupamos de tres en tres, existen 4</a:t>
            </a:r>
            <a:r>
              <a:rPr lang="es-ES_tradnl" altLang="es-ES" sz="1800" i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_tradnl" altLang="es-ES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64 combinaciones distintas, es decir, un número superior al de los 20 aminoácidos proteicos , de ahí que haya aminoácidos que vengan codificados por más de un codón  (código degenerado).</a:t>
            </a:r>
            <a:endParaRPr lang="es-ES" altLang="es-ES" sz="1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5317CC-1597-D335-A277-43E3D508A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66"/>
          <a:stretch/>
        </p:blipFill>
        <p:spPr>
          <a:xfrm>
            <a:off x="827584" y="27651"/>
            <a:ext cx="7334250" cy="22492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3C42164-BE86-C1F6-E468-8EDE3A362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492896"/>
            <a:ext cx="66198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AE9ED07-6E9D-F178-165D-80671D730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222"/>
          <a:stretch/>
        </p:blipFill>
        <p:spPr>
          <a:xfrm>
            <a:off x="887562" y="0"/>
            <a:ext cx="7334250" cy="223224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5D105CD-4488-A3E9-3301-973AF0F30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921" b="15498"/>
          <a:stretch/>
        </p:blipFill>
        <p:spPr>
          <a:xfrm>
            <a:off x="467544" y="2389529"/>
            <a:ext cx="7334250" cy="648072"/>
          </a:xfrm>
          <a:prstGeom prst="rect">
            <a:avLst/>
          </a:prstGeom>
        </p:spPr>
      </p:pic>
      <p:sp>
        <p:nvSpPr>
          <p:cNvPr id="4" name="3 CuadroTexto">
            <a:extLst>
              <a:ext uri="{FF2B5EF4-FFF2-40B4-BE49-F238E27FC236}">
                <a16:creationId xmlns:a16="http://schemas.microsoft.com/office/drawing/2014/main" id="{A4A62106-60BC-A744-E80D-48773E776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4025588"/>
            <a:ext cx="75061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Hay cuatro posibles codones que codifican para el aminoácido prolina</a:t>
            </a:r>
            <a:r>
              <a:rPr lang="es-ES" altLang="es-ES" sz="1800" b="1" i="1" dirty="0">
                <a:latin typeface="Arial" charset="0"/>
              </a:rPr>
              <a:t>:     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C C U ,  C </a:t>
            </a:r>
            <a:r>
              <a:rPr lang="es-ES" altLang="es-ES" sz="1800" b="1" i="1" dirty="0" err="1">
                <a:solidFill>
                  <a:srgbClr val="C00000"/>
                </a:solidFill>
                <a:latin typeface="Arial" charset="0"/>
              </a:rPr>
              <a:t>C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s-ES" altLang="es-ES" sz="1800" b="1" i="1" dirty="0" err="1">
                <a:solidFill>
                  <a:srgbClr val="C00000"/>
                </a:solidFill>
                <a:latin typeface="Arial" charset="0"/>
              </a:rPr>
              <a:t>C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,  C </a:t>
            </a:r>
            <a:r>
              <a:rPr lang="es-ES" altLang="es-ES" sz="1800" b="1" i="1" dirty="0" err="1">
                <a:solidFill>
                  <a:srgbClr val="C00000"/>
                </a:solidFill>
                <a:latin typeface="Arial" charset="0"/>
              </a:rPr>
              <a:t>C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 A,  C </a:t>
            </a:r>
            <a:r>
              <a:rPr lang="es-ES" altLang="es-ES" sz="1800" b="1" i="1" dirty="0" err="1">
                <a:solidFill>
                  <a:srgbClr val="C00000"/>
                </a:solidFill>
                <a:latin typeface="Arial" charset="0"/>
              </a:rPr>
              <a:t>C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 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b="1" i="1" dirty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Pero el que aparece en el ARNm del ejercicio es el CCC.</a:t>
            </a:r>
            <a:endParaRPr lang="es-ES" altLang="es-ES" sz="1800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4DD2E4FA-32BD-AE71-2FF5-511D3D3DD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149" y="3111350"/>
            <a:ext cx="66141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i="1" dirty="0">
                <a:latin typeface="Arial" charset="0"/>
              </a:rPr>
              <a:t>5´-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U </a:t>
            </a:r>
            <a:r>
              <a:rPr lang="es-ES" altLang="es-ES" sz="1800" b="1" i="1" dirty="0" err="1">
                <a:solidFill>
                  <a:srgbClr val="0070C0"/>
                </a:solidFill>
                <a:latin typeface="Arial" charset="0"/>
              </a:rPr>
              <a:t>U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C 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G U </a:t>
            </a:r>
            <a:r>
              <a:rPr lang="es-ES" altLang="es-ES" sz="1800" b="1" i="1" dirty="0" err="1">
                <a:solidFill>
                  <a:srgbClr val="C00000"/>
                </a:solidFill>
                <a:latin typeface="Arial" charset="0"/>
              </a:rPr>
              <a:t>U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A C A 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C </a:t>
            </a:r>
            <a:r>
              <a:rPr lang="es-ES" altLang="es-ES" sz="1800" b="1" i="1" dirty="0" err="1">
                <a:solidFill>
                  <a:srgbClr val="C00000"/>
                </a:solidFill>
                <a:latin typeface="Arial" charset="0"/>
              </a:rPr>
              <a:t>C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s-ES" altLang="es-ES" sz="1800" b="1" i="1" dirty="0" err="1">
                <a:solidFill>
                  <a:srgbClr val="C00000"/>
                </a:solidFill>
                <a:latin typeface="Arial" charset="0"/>
              </a:rPr>
              <a:t>C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G C </a:t>
            </a:r>
            <a:r>
              <a:rPr lang="es-ES" altLang="es-ES" sz="1800" b="1" i="1" dirty="0" err="1">
                <a:solidFill>
                  <a:srgbClr val="0070C0"/>
                </a:solidFill>
                <a:latin typeface="Arial" charset="0"/>
              </a:rPr>
              <a:t>C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U C U  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G </a:t>
            </a:r>
            <a:r>
              <a:rPr lang="es-ES" altLang="es-ES" sz="1800" b="1" i="1" dirty="0" err="1">
                <a:solidFill>
                  <a:srgbClr val="0070C0"/>
                </a:solidFill>
                <a:latin typeface="Arial" charset="0"/>
              </a:rPr>
              <a:t>G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U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 G C A 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 </a:t>
            </a:r>
            <a:r>
              <a:rPr lang="es-ES" altLang="es-ES" sz="1800" b="1" i="1" dirty="0">
                <a:latin typeface="Arial" charset="0"/>
              </a:rPr>
              <a:t>– 3´</a:t>
            </a:r>
            <a:r>
              <a:rPr lang="es-ES" altLang="es-ES" sz="1800" i="1" dirty="0">
                <a:solidFill>
                  <a:srgbClr val="0070C0"/>
                </a:solidFill>
                <a:latin typeface="Arial" charset="0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F92733-1FBD-1831-6528-135C4D4A2420}"/>
              </a:ext>
            </a:extLst>
          </p:cNvPr>
          <p:cNvSpPr txBox="1"/>
          <p:nvPr/>
        </p:nvSpPr>
        <p:spPr>
          <a:xfrm>
            <a:off x="1619672" y="355443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err="1">
                <a:solidFill>
                  <a:srgbClr val="0070C0"/>
                </a:solidFill>
              </a:rPr>
              <a:t>Phe</a:t>
            </a:r>
            <a:endParaRPr lang="es-ES" b="1" i="1" dirty="0">
              <a:solidFill>
                <a:srgbClr val="0070C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F5C5A98-E525-5DAB-94A6-36EBE34B0521}"/>
              </a:ext>
            </a:extLst>
          </p:cNvPr>
          <p:cNvSpPr txBox="1"/>
          <p:nvPr/>
        </p:nvSpPr>
        <p:spPr>
          <a:xfrm>
            <a:off x="2411760" y="355443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C00000"/>
                </a:solidFill>
              </a:rPr>
              <a:t>Val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9379818-AFC0-82F9-A28F-F4E9C45962C2}"/>
              </a:ext>
            </a:extLst>
          </p:cNvPr>
          <p:cNvSpPr txBox="1"/>
          <p:nvPr/>
        </p:nvSpPr>
        <p:spPr>
          <a:xfrm>
            <a:off x="3023828" y="355443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err="1">
                <a:solidFill>
                  <a:srgbClr val="0070C0"/>
                </a:solidFill>
              </a:rPr>
              <a:t>Thr</a:t>
            </a:r>
            <a:endParaRPr lang="es-ES" b="1" i="1" dirty="0">
              <a:solidFill>
                <a:srgbClr val="0070C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67399C2-C6CB-7739-74E4-1BE1160648C5}"/>
              </a:ext>
            </a:extLst>
          </p:cNvPr>
          <p:cNvSpPr txBox="1"/>
          <p:nvPr/>
        </p:nvSpPr>
        <p:spPr>
          <a:xfrm>
            <a:off x="3671900" y="355443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C00000"/>
                </a:solidFill>
              </a:rPr>
              <a:t>Pro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7C2A85-5C72-CE0A-76D9-C0C191B5BA9E}"/>
              </a:ext>
            </a:extLst>
          </p:cNvPr>
          <p:cNvSpPr txBox="1"/>
          <p:nvPr/>
        </p:nvSpPr>
        <p:spPr>
          <a:xfrm>
            <a:off x="4340627" y="355561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0070C0"/>
                </a:solidFill>
              </a:rPr>
              <a:t>Ala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4EA7B75-3682-BF29-FD27-8DF4EBBB8804}"/>
              </a:ext>
            </a:extLst>
          </p:cNvPr>
          <p:cNvSpPr txBox="1"/>
          <p:nvPr/>
        </p:nvSpPr>
        <p:spPr>
          <a:xfrm>
            <a:off x="5096711" y="355443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C00000"/>
                </a:solidFill>
              </a:rPr>
              <a:t>Ser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3C1373-A430-768A-B353-0D45ECE777BC}"/>
              </a:ext>
            </a:extLst>
          </p:cNvPr>
          <p:cNvSpPr txBox="1"/>
          <p:nvPr/>
        </p:nvSpPr>
        <p:spPr>
          <a:xfrm>
            <a:off x="5873450" y="353882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err="1">
                <a:solidFill>
                  <a:srgbClr val="0070C0"/>
                </a:solidFill>
              </a:rPr>
              <a:t>Gly</a:t>
            </a:r>
            <a:endParaRPr lang="es-ES" b="1" i="1" dirty="0">
              <a:solidFill>
                <a:srgbClr val="0070C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16DBDD5-61AA-BC62-C307-F1DDD17F241D}"/>
              </a:ext>
            </a:extLst>
          </p:cNvPr>
          <p:cNvSpPr txBox="1"/>
          <p:nvPr/>
        </p:nvSpPr>
        <p:spPr>
          <a:xfrm>
            <a:off x="6629534" y="354000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C00000"/>
                </a:solidFill>
              </a:rPr>
              <a:t>Ala</a:t>
            </a:r>
          </a:p>
        </p:txBody>
      </p:sp>
      <p:sp>
        <p:nvSpPr>
          <p:cNvPr id="15" name="3 CuadroTexto">
            <a:extLst>
              <a:ext uri="{FF2B5EF4-FFF2-40B4-BE49-F238E27FC236}">
                <a16:creationId xmlns:a16="http://schemas.microsoft.com/office/drawing/2014/main" id="{3CC9FF86-EC8B-65A1-F6EB-06F2F27B4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11" y="5342164"/>
            <a:ext cx="75061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Hay cuatro posibles codones que codifican para el aminoácido alanina</a:t>
            </a:r>
            <a:r>
              <a:rPr lang="es-ES" altLang="es-ES" sz="1800" b="1" i="1" dirty="0">
                <a:latin typeface="Arial" charset="0"/>
              </a:rPr>
              <a:t>:     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G C U ,  G C </a:t>
            </a:r>
            <a:r>
              <a:rPr lang="es-ES" altLang="es-ES" sz="1800" b="1" i="1" dirty="0" err="1">
                <a:solidFill>
                  <a:srgbClr val="C00000"/>
                </a:solidFill>
                <a:latin typeface="Arial" charset="0"/>
              </a:rPr>
              <a:t>C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,  G C A,  G C 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b="1" i="1" dirty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Pero el que aparece en el ARNm del ejercicio es el GCC.</a:t>
            </a:r>
            <a:endParaRPr lang="es-ES" altLang="es-ES" sz="1800" i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5712297-467F-2582-5874-FC7593AB6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222"/>
          <a:stretch/>
        </p:blipFill>
        <p:spPr>
          <a:xfrm>
            <a:off x="827584" y="116633"/>
            <a:ext cx="7334250" cy="223224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505EAAC-5D90-F0F0-0FFA-E7C6DFC64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502"/>
          <a:stretch/>
        </p:blipFill>
        <p:spPr>
          <a:xfrm>
            <a:off x="539552" y="2492896"/>
            <a:ext cx="7334250" cy="73957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5EC3BE1-F78C-97BB-5A23-857747EA2309}"/>
              </a:ext>
            </a:extLst>
          </p:cNvPr>
          <p:cNvSpPr txBox="1"/>
          <p:nvPr/>
        </p:nvSpPr>
        <p:spPr>
          <a:xfrm>
            <a:off x="1187624" y="4093621"/>
            <a:ext cx="77048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b="1" i="1" dirty="0">
                <a:solidFill>
                  <a:srgbClr val="C00000"/>
                </a:solidFill>
                <a:latin typeface="Arial" charset="0"/>
              </a:rPr>
              <a:t>El proceso de traducción se realizará en el sentido de lectura 5´- 3´de la cadena del ARNm, por eso, el primer aminoácido será la fenilalanina (</a:t>
            </a:r>
            <a:r>
              <a:rPr lang="es-ES" altLang="es-ES" b="1" i="1" dirty="0" err="1">
                <a:solidFill>
                  <a:srgbClr val="C00000"/>
                </a:solidFill>
                <a:latin typeface="Arial" charset="0"/>
              </a:rPr>
              <a:t>Phe</a:t>
            </a:r>
            <a:r>
              <a:rPr lang="es-ES" altLang="es-ES" b="1" i="1" dirty="0">
                <a:solidFill>
                  <a:srgbClr val="C00000"/>
                </a:solidFill>
                <a:latin typeface="Arial" charset="0"/>
              </a:rPr>
              <a:t>), el que tendrá libre su grupo amino (NH</a:t>
            </a:r>
            <a:r>
              <a:rPr lang="es-ES" altLang="es-ES" b="1" i="1" baseline="-25000" dirty="0">
                <a:solidFill>
                  <a:srgbClr val="C00000"/>
                </a:solidFill>
                <a:latin typeface="Arial" charset="0"/>
              </a:rPr>
              <a:t>2</a:t>
            </a:r>
            <a:r>
              <a:rPr lang="es-ES" altLang="es-ES" b="1" i="1" dirty="0">
                <a:solidFill>
                  <a:srgbClr val="C00000"/>
                </a:solidFill>
                <a:latin typeface="Arial" charset="0"/>
              </a:rPr>
              <a:t>) y el último la alanina (Ala), que tendrá libre el grupo carboxilo (COOH).</a:t>
            </a:r>
            <a:endParaRPr lang="es-ES" altLang="es-ES" b="1" i="1" dirty="0">
              <a:latin typeface="Arial" charset="0"/>
            </a:endParaRP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12654D00-ACE5-EA5F-8670-6618725CD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009" y="3376488"/>
            <a:ext cx="66141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i="1" dirty="0">
                <a:latin typeface="Arial" charset="0"/>
              </a:rPr>
              <a:t>5´-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U </a:t>
            </a:r>
            <a:r>
              <a:rPr lang="es-ES" altLang="es-ES" sz="1800" b="1" i="1" dirty="0" err="1">
                <a:solidFill>
                  <a:srgbClr val="0070C0"/>
                </a:solidFill>
                <a:latin typeface="Arial" charset="0"/>
              </a:rPr>
              <a:t>U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C 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G U </a:t>
            </a:r>
            <a:r>
              <a:rPr lang="es-ES" altLang="es-ES" sz="1800" b="1" i="1" dirty="0" err="1">
                <a:solidFill>
                  <a:srgbClr val="C00000"/>
                </a:solidFill>
                <a:latin typeface="Arial" charset="0"/>
              </a:rPr>
              <a:t>U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A C A 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C </a:t>
            </a:r>
            <a:r>
              <a:rPr lang="es-ES" altLang="es-ES" sz="1800" b="1" i="1" dirty="0" err="1">
                <a:solidFill>
                  <a:srgbClr val="C00000"/>
                </a:solidFill>
                <a:latin typeface="Arial" charset="0"/>
              </a:rPr>
              <a:t>C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s-ES" altLang="es-ES" sz="1800" b="1" i="1" dirty="0" err="1">
                <a:solidFill>
                  <a:srgbClr val="C00000"/>
                </a:solidFill>
                <a:latin typeface="Arial" charset="0"/>
              </a:rPr>
              <a:t>C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G C </a:t>
            </a:r>
            <a:r>
              <a:rPr lang="es-ES" altLang="es-ES" sz="1800" b="1" i="1" dirty="0" err="1">
                <a:solidFill>
                  <a:srgbClr val="0070C0"/>
                </a:solidFill>
                <a:latin typeface="Arial" charset="0"/>
              </a:rPr>
              <a:t>C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U C U  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G </a:t>
            </a:r>
            <a:r>
              <a:rPr lang="es-ES" altLang="es-ES" sz="1800" b="1" i="1" dirty="0" err="1">
                <a:solidFill>
                  <a:srgbClr val="0070C0"/>
                </a:solidFill>
                <a:latin typeface="Arial" charset="0"/>
              </a:rPr>
              <a:t>G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U</a:t>
            </a:r>
            <a:r>
              <a:rPr lang="es-ES" altLang="es-ES" sz="1800" b="1" i="1" dirty="0">
                <a:solidFill>
                  <a:srgbClr val="C00000"/>
                </a:solidFill>
                <a:latin typeface="Arial" charset="0"/>
              </a:rPr>
              <a:t> G C A </a:t>
            </a:r>
            <a:r>
              <a:rPr lang="es-ES" altLang="es-ES" sz="1800" b="1" i="1" dirty="0">
                <a:solidFill>
                  <a:srgbClr val="0070C0"/>
                </a:solidFill>
                <a:latin typeface="Arial" charset="0"/>
              </a:rPr>
              <a:t>  </a:t>
            </a:r>
            <a:r>
              <a:rPr lang="es-ES" altLang="es-ES" sz="1800" b="1" i="1" dirty="0">
                <a:latin typeface="Arial" charset="0"/>
              </a:rPr>
              <a:t>– 3´</a:t>
            </a:r>
            <a:r>
              <a:rPr lang="es-ES" altLang="es-ES" sz="1800" i="1" dirty="0">
                <a:solidFill>
                  <a:srgbClr val="0070C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669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751</Words>
  <Application>Microsoft Office PowerPoint</Application>
  <PresentationFormat>Presentación en pantalla (4:3)</PresentationFormat>
  <Paragraphs>50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JAVIER PÉREZ</cp:lastModifiedBy>
  <cp:revision>15</cp:revision>
  <dcterms:created xsi:type="dcterms:W3CDTF">2020-10-04T21:06:06Z</dcterms:created>
  <dcterms:modified xsi:type="dcterms:W3CDTF">2024-04-14T17:04:01Z</dcterms:modified>
</cp:coreProperties>
</file>