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335" r:id="rId5"/>
    <p:sldId id="263" r:id="rId6"/>
    <p:sldId id="264" r:id="rId7"/>
    <p:sldId id="269" r:id="rId8"/>
    <p:sldId id="270" r:id="rId9"/>
    <p:sldId id="336" r:id="rId10"/>
    <p:sldId id="275" r:id="rId11"/>
    <p:sldId id="337" r:id="rId12"/>
    <p:sldId id="276" r:id="rId13"/>
    <p:sldId id="281" r:id="rId14"/>
    <p:sldId id="338" r:id="rId15"/>
    <p:sldId id="282" r:id="rId16"/>
    <p:sldId id="287" r:id="rId17"/>
    <p:sldId id="339" r:id="rId18"/>
    <p:sldId id="293" r:id="rId19"/>
    <p:sldId id="341" r:id="rId20"/>
    <p:sldId id="340" r:id="rId21"/>
    <p:sldId id="294" r:id="rId22"/>
    <p:sldId id="300" r:id="rId23"/>
    <p:sldId id="305" r:id="rId24"/>
    <p:sldId id="343" r:id="rId25"/>
    <p:sldId id="342" r:id="rId26"/>
    <p:sldId id="312" r:id="rId27"/>
    <p:sldId id="313" r:id="rId28"/>
    <p:sldId id="317" r:id="rId29"/>
    <p:sldId id="318" r:id="rId30"/>
    <p:sldId id="319" r:id="rId31"/>
    <p:sldId id="345" r:id="rId32"/>
    <p:sldId id="324" r:id="rId33"/>
    <p:sldId id="346" r:id="rId34"/>
    <p:sldId id="325" r:id="rId35"/>
    <p:sldId id="347" r:id="rId36"/>
    <p:sldId id="329" r:id="rId37"/>
    <p:sldId id="330" r:id="rId38"/>
    <p:sldId id="348" r:id="rId39"/>
    <p:sldId id="331" r:id="rId40"/>
    <p:sldId id="332" r:id="rId41"/>
    <p:sldId id="350" r:id="rId42"/>
    <p:sldId id="333" r:id="rId43"/>
    <p:sldId id="334" r:id="rId44"/>
    <p:sldId id="326" r:id="rId45"/>
    <p:sldId id="327" r:id="rId46"/>
    <p:sldId id="328" r:id="rId47"/>
    <p:sldId id="320" r:id="rId48"/>
    <p:sldId id="351" r:id="rId49"/>
    <p:sldId id="352" r:id="rId50"/>
    <p:sldId id="321" r:id="rId51"/>
    <p:sldId id="353" r:id="rId52"/>
    <p:sldId id="322" r:id="rId53"/>
    <p:sldId id="314" r:id="rId54"/>
    <p:sldId id="315" r:id="rId55"/>
    <p:sldId id="316" r:id="rId56"/>
    <p:sldId id="307" r:id="rId5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AAFAF-69E5-4971-E1D4-90A7F4A0BEE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043E9C0-ED4D-3E4B-5F5D-256CBEB86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3A1AD52-89BE-8B16-E666-7601249CA374}"/>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5" name="Marcador de pie de página 4">
            <a:extLst>
              <a:ext uri="{FF2B5EF4-FFF2-40B4-BE49-F238E27FC236}">
                <a16:creationId xmlns:a16="http://schemas.microsoft.com/office/drawing/2014/main" id="{7A0A394B-FEB0-E98D-5DF2-7FECF5FB9B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5B4CC7-CEB3-CC30-A046-B8E683BA30FD}"/>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207425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C80E7-F1BC-4D9D-85E8-1D7CF4E73E2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C62DC15-7C2B-79AF-0AC2-053AB1B91CD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72DC4D-B75E-A10B-1634-4E8371BAF29D}"/>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5" name="Marcador de pie de página 4">
            <a:extLst>
              <a:ext uri="{FF2B5EF4-FFF2-40B4-BE49-F238E27FC236}">
                <a16:creationId xmlns:a16="http://schemas.microsoft.com/office/drawing/2014/main" id="{73C36D2A-E22C-DB4C-F95A-9A94E22C3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75A584-1BA9-DF02-292E-D085368D02E2}"/>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352448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E77C90-F55F-7970-AC31-850B335DC1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5D32B9E-FDFB-1589-FB43-C473C8E3E0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0B3712-F5E4-C32C-53FA-4569AE988095}"/>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5" name="Marcador de pie de página 4">
            <a:extLst>
              <a:ext uri="{FF2B5EF4-FFF2-40B4-BE49-F238E27FC236}">
                <a16:creationId xmlns:a16="http://schemas.microsoft.com/office/drawing/2014/main" id="{07CA78C8-85BA-2870-9697-F94337EC1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6B811B-D926-2186-54EC-BCE916D01365}"/>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278031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C0038-1672-6023-1C7B-F1DC22C5BC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FC83C6-8297-001C-7D23-58AE005A62B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35B6D45-F4C2-6596-C7DC-970FC16734D5}"/>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5" name="Marcador de pie de página 4">
            <a:extLst>
              <a:ext uri="{FF2B5EF4-FFF2-40B4-BE49-F238E27FC236}">
                <a16:creationId xmlns:a16="http://schemas.microsoft.com/office/drawing/2014/main" id="{F6CFACE1-1522-02F7-86A7-C97C9A6095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430E638-45CE-C773-F9CE-CDBC111CFF3A}"/>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228314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FA573-0120-9230-437B-E7206CA0D6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BB3AFE-277E-39A4-D894-977FE9EE06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9ABB33-B828-5853-B0CD-ED91C461788F}"/>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5" name="Marcador de pie de página 4">
            <a:extLst>
              <a:ext uri="{FF2B5EF4-FFF2-40B4-BE49-F238E27FC236}">
                <a16:creationId xmlns:a16="http://schemas.microsoft.com/office/drawing/2014/main" id="{1191C19F-B292-4642-BF7E-2B8D229953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D7D1E1-1A2C-5F79-088C-23C1FC2D21AF}"/>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140139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4F28A1-D344-47D6-01E9-79FB2C4A57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FCD8A4-E6FB-454F-7842-041398F71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EA4D3BC-DE7F-1B66-CE0B-D6D8141F0F3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D4144C3-F53A-9922-99B9-02B2BEC5AED8}"/>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6" name="Marcador de pie de página 5">
            <a:extLst>
              <a:ext uri="{FF2B5EF4-FFF2-40B4-BE49-F238E27FC236}">
                <a16:creationId xmlns:a16="http://schemas.microsoft.com/office/drawing/2014/main" id="{77E9C893-DC64-65F8-F4B8-87F6D51AF6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15ACBA-370A-C2E9-961D-EC011B52179D}"/>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408067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F8CD7-5D31-65CB-7EC8-22FEE1FCC05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066C7C1-385E-8931-C094-B8334E4B1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A5A015D-D491-BEA9-3654-165077BFE45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6B4C30-DD05-A663-B00E-53B10FF02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216870B-76BD-0FB8-FCA2-8392073949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4FC9F1F-9272-CF3B-FBF2-6EDCD60FA2B9}"/>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8" name="Marcador de pie de página 7">
            <a:extLst>
              <a:ext uri="{FF2B5EF4-FFF2-40B4-BE49-F238E27FC236}">
                <a16:creationId xmlns:a16="http://schemas.microsoft.com/office/drawing/2014/main" id="{AB18DC5F-4EF5-2BE7-EFD4-657F3EDC86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02F3CB6-1772-5064-3CB9-C70FF99DE736}"/>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881338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F21FA-5B3B-CB8E-0624-09548894495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9702E29-CB7A-69C6-87C2-83C3EE383686}"/>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4" name="Marcador de pie de página 3">
            <a:extLst>
              <a:ext uri="{FF2B5EF4-FFF2-40B4-BE49-F238E27FC236}">
                <a16:creationId xmlns:a16="http://schemas.microsoft.com/office/drawing/2014/main" id="{5575605C-F8A8-769E-5729-F7B9318EA34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976BD6-51B7-A360-C357-ED544A1C2E4D}"/>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97469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D84C358-5210-862B-223D-B44C29951E1B}"/>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3" name="Marcador de pie de página 2">
            <a:extLst>
              <a:ext uri="{FF2B5EF4-FFF2-40B4-BE49-F238E27FC236}">
                <a16:creationId xmlns:a16="http://schemas.microsoft.com/office/drawing/2014/main" id="{033BC356-6AAA-224B-74B1-11DAB656F15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432A1E8-C729-7A80-FA8F-3900C7D5FE4C}"/>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409709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505780-7FB8-2565-5447-5222778E86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CCC3CD-359D-545E-5C38-DD874F219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4317A93-9578-B015-C4F2-3AA33445E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785FEF-D466-5FFA-65C9-94C00204B068}"/>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6" name="Marcador de pie de página 5">
            <a:extLst>
              <a:ext uri="{FF2B5EF4-FFF2-40B4-BE49-F238E27FC236}">
                <a16:creationId xmlns:a16="http://schemas.microsoft.com/office/drawing/2014/main" id="{F9650B5E-1405-7401-438C-76D955DEB5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33DAE8-71A7-6D81-79F6-F8CB3909E827}"/>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1483093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9EEF6-E385-F70B-32D0-2EBF0F8D9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7B53A2-817E-B74F-1938-90F2DE3A25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41955E6-A38B-F82F-B69F-6CF3E3B1C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A8E7E8-2A2B-D0EF-0241-07E7ADDF1FF6}"/>
              </a:ext>
            </a:extLst>
          </p:cNvPr>
          <p:cNvSpPr>
            <a:spLocks noGrp="1"/>
          </p:cNvSpPr>
          <p:nvPr>
            <p:ph type="dt" sz="half" idx="10"/>
          </p:nvPr>
        </p:nvSpPr>
        <p:spPr/>
        <p:txBody>
          <a:bodyPr/>
          <a:lstStyle/>
          <a:p>
            <a:fld id="{91809566-4E4F-4489-B27E-4505354249FC}" type="datetimeFigureOut">
              <a:rPr lang="es-ES" smtClean="0"/>
              <a:t>13/03/2024</a:t>
            </a:fld>
            <a:endParaRPr lang="es-ES"/>
          </a:p>
        </p:txBody>
      </p:sp>
      <p:sp>
        <p:nvSpPr>
          <p:cNvPr id="6" name="Marcador de pie de página 5">
            <a:extLst>
              <a:ext uri="{FF2B5EF4-FFF2-40B4-BE49-F238E27FC236}">
                <a16:creationId xmlns:a16="http://schemas.microsoft.com/office/drawing/2014/main" id="{C063AB99-686C-5A94-819E-7531B43264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CBCD0EC-0AE3-09B8-72E4-4E91A3F039D5}"/>
              </a:ext>
            </a:extLst>
          </p:cNvPr>
          <p:cNvSpPr>
            <a:spLocks noGrp="1"/>
          </p:cNvSpPr>
          <p:nvPr>
            <p:ph type="sldNum" sz="quarter" idx="12"/>
          </p:nvPr>
        </p:nvSpPr>
        <p:spPr/>
        <p:txBody>
          <a:bodyPr/>
          <a:lstStyle/>
          <a:p>
            <a:fld id="{F4A9ECFB-E623-431A-9CF5-3C5F13134C61}" type="slidenum">
              <a:rPr lang="es-ES" smtClean="0"/>
              <a:t>‹Nº›</a:t>
            </a:fld>
            <a:endParaRPr lang="es-ES"/>
          </a:p>
        </p:txBody>
      </p:sp>
    </p:spTree>
    <p:extLst>
      <p:ext uri="{BB962C8B-B14F-4D97-AF65-F5344CB8AC3E}">
        <p14:creationId xmlns:p14="http://schemas.microsoft.com/office/powerpoint/2010/main" val="378356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982B8AA-FBCA-0C4D-D59F-1FF9147E0A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3C6E5C-2155-6916-26F9-298879D04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5C53C9-53A9-99A1-05B1-EB8304C40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809566-4E4F-4489-B27E-4505354249FC}" type="datetimeFigureOut">
              <a:rPr lang="es-ES" smtClean="0"/>
              <a:t>13/03/2024</a:t>
            </a:fld>
            <a:endParaRPr lang="es-ES"/>
          </a:p>
        </p:txBody>
      </p:sp>
      <p:sp>
        <p:nvSpPr>
          <p:cNvPr id="5" name="Marcador de pie de página 4">
            <a:extLst>
              <a:ext uri="{FF2B5EF4-FFF2-40B4-BE49-F238E27FC236}">
                <a16:creationId xmlns:a16="http://schemas.microsoft.com/office/drawing/2014/main" id="{432AEF19-001F-0AB1-9BE2-81F6C2E53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2165CFE-E2B5-C795-DE79-78FB4768C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A9ECFB-E623-431A-9CF5-3C5F13134C61}" type="slidenum">
              <a:rPr lang="es-ES" smtClean="0"/>
              <a:t>‹Nº›</a:t>
            </a:fld>
            <a:endParaRPr lang="es-ES"/>
          </a:p>
        </p:txBody>
      </p:sp>
    </p:spTree>
    <p:extLst>
      <p:ext uri="{BB962C8B-B14F-4D97-AF65-F5344CB8AC3E}">
        <p14:creationId xmlns:p14="http://schemas.microsoft.com/office/powerpoint/2010/main" val="1213533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youtu.be/1dgyk0Ngp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youtu.be/KZAMbzntNX8"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youtu.be/M-ae9WL79t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youtu.be/1oTiIx16MU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hyperlink" Target="https://youtu.be/Kbrq-ZGipJQ" TargetMode="External"/><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gif"/><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gif"/></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youtu.be/ysIQMAjpuYY" TargetMode="External"/><Relationship Id="rId4" Type="http://schemas.openxmlformats.org/officeDocument/2006/relationships/hyperlink" Target="https://youtu.be/F86nBOsGr5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A790F5A-8041-9694-D8F6-D1070F875AC0}"/>
              </a:ext>
            </a:extLst>
          </p:cNvPr>
          <p:cNvPicPr>
            <a:picLocks noChangeAspect="1"/>
          </p:cNvPicPr>
          <p:nvPr/>
        </p:nvPicPr>
        <p:blipFill>
          <a:blip r:embed="rId2"/>
          <a:stretch>
            <a:fillRect/>
          </a:stretch>
        </p:blipFill>
        <p:spPr>
          <a:xfrm>
            <a:off x="1762125" y="161925"/>
            <a:ext cx="8667750" cy="6534150"/>
          </a:xfrm>
          <a:prstGeom prst="rect">
            <a:avLst/>
          </a:prstGeom>
        </p:spPr>
      </p:pic>
    </p:spTree>
    <p:extLst>
      <p:ext uri="{BB962C8B-B14F-4D97-AF65-F5344CB8AC3E}">
        <p14:creationId xmlns:p14="http://schemas.microsoft.com/office/powerpoint/2010/main" val="238665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7801125-9E40-C521-5631-047233978B4F}"/>
              </a:ext>
            </a:extLst>
          </p:cNvPr>
          <p:cNvPicPr>
            <a:picLocks noChangeAspect="1"/>
          </p:cNvPicPr>
          <p:nvPr/>
        </p:nvPicPr>
        <p:blipFill rotWithShape="1">
          <a:blip r:embed="rId2"/>
          <a:srcRect b="50882"/>
          <a:stretch/>
        </p:blipFill>
        <p:spPr>
          <a:xfrm>
            <a:off x="460520" y="376238"/>
            <a:ext cx="5419725" cy="2699472"/>
          </a:xfrm>
          <a:prstGeom prst="rect">
            <a:avLst/>
          </a:prstGeom>
        </p:spPr>
      </p:pic>
      <p:pic>
        <p:nvPicPr>
          <p:cNvPr id="5124" name="Picture 4" descr="La Expansión Métrica Del Espacio. La Ilustración Muestra Del Espacio En  Diferentes Puntos En El Tiempo Como El Universo Se Expande Ilustraciones  svg, vectoriales, clip art vectorizado libre de derechos. Image 60105432">
            <a:extLst>
              <a:ext uri="{FF2B5EF4-FFF2-40B4-BE49-F238E27FC236}">
                <a16:creationId xmlns:a16="http://schemas.microsoft.com/office/drawing/2014/main" id="{34719074-51F0-6534-57B0-855FFCB7B7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37"/>
          <a:stretch/>
        </p:blipFill>
        <p:spPr bwMode="auto">
          <a:xfrm>
            <a:off x="2770909" y="2890980"/>
            <a:ext cx="6289964" cy="394415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EA2CE50-CA79-CF35-B6CC-E4B42C4EB596}"/>
              </a:ext>
            </a:extLst>
          </p:cNvPr>
          <p:cNvSpPr txBox="1"/>
          <p:nvPr/>
        </p:nvSpPr>
        <p:spPr>
          <a:xfrm>
            <a:off x="554182" y="6091443"/>
            <a:ext cx="6096000" cy="646331"/>
          </a:xfrm>
          <a:prstGeom prst="rect">
            <a:avLst/>
          </a:prstGeom>
          <a:noFill/>
        </p:spPr>
        <p:txBody>
          <a:bodyPr wrap="square">
            <a:spAutoFit/>
          </a:bodyPr>
          <a:lstStyle/>
          <a:p>
            <a:r>
              <a:rPr lang="es-ES" dirty="0">
                <a:hlinkClick r:id="rId4"/>
              </a:rPr>
              <a:t>https://youtu.be/1dgyk0NgpCs</a:t>
            </a:r>
            <a:endParaRPr lang="es-ES" dirty="0"/>
          </a:p>
          <a:p>
            <a:endParaRPr lang="es-ES" dirty="0"/>
          </a:p>
        </p:txBody>
      </p:sp>
    </p:spTree>
    <p:extLst>
      <p:ext uri="{BB962C8B-B14F-4D97-AF65-F5344CB8AC3E}">
        <p14:creationId xmlns:p14="http://schemas.microsoft.com/office/powerpoint/2010/main" val="63802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7801125-9E40-C521-5631-047233978B4F}"/>
              </a:ext>
            </a:extLst>
          </p:cNvPr>
          <p:cNvPicPr>
            <a:picLocks noChangeAspect="1"/>
          </p:cNvPicPr>
          <p:nvPr/>
        </p:nvPicPr>
        <p:blipFill rotWithShape="1">
          <a:blip r:embed="rId2"/>
          <a:srcRect t="48735"/>
          <a:stretch/>
        </p:blipFill>
        <p:spPr>
          <a:xfrm>
            <a:off x="368155" y="381001"/>
            <a:ext cx="5419725" cy="2817474"/>
          </a:xfrm>
          <a:prstGeom prst="rect">
            <a:avLst/>
          </a:prstGeom>
        </p:spPr>
      </p:pic>
      <p:pic>
        <p:nvPicPr>
          <p:cNvPr id="1026" name="Picture 2" descr="ESA - Misión Planck: Presentación de la imagen más detallada de la historia  de la radiación cósmica de fondo – los vestigios del Big Bang –">
            <a:extLst>
              <a:ext uri="{FF2B5EF4-FFF2-40B4-BE49-F238E27FC236}">
                <a16:creationId xmlns:a16="http://schemas.microsoft.com/office/drawing/2014/main" id="{C87FD3F3-F330-4FD3-DAA8-576F0F7D3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91" y="3429000"/>
            <a:ext cx="6432331" cy="321616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7B53BB4A-2D42-AAE6-1A61-8B18F1EB6A09}"/>
              </a:ext>
            </a:extLst>
          </p:cNvPr>
          <p:cNvSpPr txBox="1"/>
          <p:nvPr/>
        </p:nvSpPr>
        <p:spPr>
          <a:xfrm>
            <a:off x="6832088" y="679010"/>
            <a:ext cx="4991757" cy="3108543"/>
          </a:xfrm>
          <a:prstGeom prst="rect">
            <a:avLst/>
          </a:prstGeom>
          <a:noFill/>
        </p:spPr>
        <p:txBody>
          <a:bodyPr wrap="square">
            <a:spAutoFit/>
          </a:bodyPr>
          <a:lstStyle/>
          <a:p>
            <a:r>
              <a:rPr lang="es-ES" sz="1400" b="0" i="1" dirty="0">
                <a:solidFill>
                  <a:srgbClr val="000000"/>
                </a:solidFill>
                <a:effectLst/>
                <a:latin typeface="MerriweatherSans"/>
              </a:rPr>
              <a:t>La imagen de abajo muestra las fluctuaciones, es decir las pequeñas diferencias de temperatura de la luz proveniente de cada punto del espacio. Por tanto, puede considerarse como </a:t>
            </a:r>
            <a:r>
              <a:rPr lang="es-ES" sz="1400" b="1" i="1" dirty="0">
                <a:solidFill>
                  <a:srgbClr val="000000"/>
                </a:solidFill>
                <a:effectLst/>
                <a:latin typeface="MerriweatherSans"/>
              </a:rPr>
              <a:t>un mapa de todo el universo visto desde la Tierra,</a:t>
            </a:r>
            <a:r>
              <a:rPr lang="es-ES" sz="1400" b="0" i="1" dirty="0">
                <a:solidFill>
                  <a:srgbClr val="000000"/>
                </a:solidFill>
                <a:effectLst/>
                <a:latin typeface="MerriweatherSans"/>
              </a:rPr>
              <a:t> aunque debe entenderse con cuidado. </a:t>
            </a:r>
            <a:r>
              <a:rPr lang="es-ES" sz="1400" b="1" i="1" dirty="0">
                <a:solidFill>
                  <a:srgbClr val="000000"/>
                </a:solidFill>
                <a:effectLst/>
                <a:latin typeface="MerriweatherSans"/>
              </a:rPr>
              <a:t>Estas fluctuaciones están increíblemente exageradas en esta imagen.</a:t>
            </a:r>
            <a:r>
              <a:rPr lang="es-ES" sz="1400" b="0" i="1" dirty="0">
                <a:solidFill>
                  <a:srgbClr val="000000"/>
                </a:solidFill>
                <a:effectLst/>
                <a:latin typeface="MerriweatherSans"/>
              </a:rPr>
              <a:t> Si cogiéramos la señal original y la tradujéramos a una luz que nuestros ojos puedan ver, el verde, por ejemplo, que está más o menos en el centro del rango de longitudes de onda visibles para los humanos, </a:t>
            </a:r>
            <a:r>
              <a:rPr lang="es-ES" sz="1400" b="1" i="1" dirty="0">
                <a:solidFill>
                  <a:srgbClr val="000000"/>
                </a:solidFill>
                <a:effectLst/>
                <a:latin typeface="MerriweatherSans"/>
              </a:rPr>
              <a:t>veríamos una imagen completamente uniforme</a:t>
            </a:r>
            <a:r>
              <a:rPr lang="es-ES" sz="1400" b="0" i="1" dirty="0">
                <a:solidFill>
                  <a:srgbClr val="000000"/>
                </a:solidFill>
                <a:effectLst/>
                <a:latin typeface="MerriweatherSans"/>
              </a:rPr>
              <a:t>. No veríamos ninguna fluctuación ni imperfección, porque la realidad es que este fondo cósmico es tremendamente uniforme. </a:t>
            </a:r>
            <a:r>
              <a:rPr lang="es-ES" sz="1400" b="1" i="1" dirty="0">
                <a:solidFill>
                  <a:srgbClr val="000000"/>
                </a:solidFill>
                <a:effectLst/>
                <a:latin typeface="MerriweatherSans"/>
              </a:rPr>
              <a:t>Exageramos las fluctuaciones presentes para poder visualizarlas y poder trabajar con la información tan importante que nos aportan.</a:t>
            </a:r>
            <a:endParaRPr lang="es-ES" sz="1400" i="1" dirty="0"/>
          </a:p>
        </p:txBody>
      </p:sp>
    </p:spTree>
    <p:extLst>
      <p:ext uri="{BB962C8B-B14F-4D97-AF65-F5344CB8AC3E}">
        <p14:creationId xmlns:p14="http://schemas.microsoft.com/office/powerpoint/2010/main" val="2119925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A1D8EA-2801-C176-1FF7-39B3F517E95A}"/>
              </a:ext>
            </a:extLst>
          </p:cNvPr>
          <p:cNvPicPr>
            <a:picLocks noChangeAspect="1"/>
          </p:cNvPicPr>
          <p:nvPr/>
        </p:nvPicPr>
        <p:blipFill>
          <a:blip r:embed="rId2"/>
          <a:stretch>
            <a:fillRect/>
          </a:stretch>
        </p:blipFill>
        <p:spPr>
          <a:xfrm>
            <a:off x="413905" y="467158"/>
            <a:ext cx="5600700" cy="3152775"/>
          </a:xfrm>
          <a:prstGeom prst="rect">
            <a:avLst/>
          </a:prstGeom>
        </p:spPr>
      </p:pic>
      <p:pic>
        <p:nvPicPr>
          <p:cNvPr id="1026" name="Picture 2" descr="Cuál es el elemento químico más abundante en el universo? - Quora">
            <a:extLst>
              <a:ext uri="{FF2B5EF4-FFF2-40B4-BE49-F238E27FC236}">
                <a16:creationId xmlns:a16="http://schemas.microsoft.com/office/drawing/2014/main" id="{4A1A4502-2AF7-4E28-0192-834EFE0FE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643" y="3429000"/>
            <a:ext cx="5045444" cy="337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13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21F016-EFF5-FBB4-3E7A-B408D4517D8F}"/>
              </a:ext>
            </a:extLst>
          </p:cNvPr>
          <p:cNvPicPr>
            <a:picLocks noChangeAspect="1"/>
          </p:cNvPicPr>
          <p:nvPr/>
        </p:nvPicPr>
        <p:blipFill>
          <a:blip r:embed="rId2"/>
          <a:stretch>
            <a:fillRect/>
          </a:stretch>
        </p:blipFill>
        <p:spPr>
          <a:xfrm>
            <a:off x="409431" y="397307"/>
            <a:ext cx="5591175" cy="5324475"/>
          </a:xfrm>
          <a:prstGeom prst="rect">
            <a:avLst/>
          </a:prstGeom>
        </p:spPr>
      </p:pic>
      <p:pic>
        <p:nvPicPr>
          <p:cNvPr id="2050" name="Picture 2" descr="02 ESTRUCTURA Y COMPOSICIÓN DEL UNIVERSO – BIOLOGÍA y GEOLOGÍA">
            <a:extLst>
              <a:ext uri="{FF2B5EF4-FFF2-40B4-BE49-F238E27FC236}">
                <a16:creationId xmlns:a16="http://schemas.microsoft.com/office/drawing/2014/main" id="{EC1D82E7-4631-BB04-2F9B-56B8E5A2A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106" y="202427"/>
            <a:ext cx="4471060" cy="1478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 gráfico demuestra que la unidad astronómica es más apropiada para distancias más cercanas.">
            <a:extLst>
              <a:ext uri="{FF2B5EF4-FFF2-40B4-BE49-F238E27FC236}">
                <a16:creationId xmlns:a16="http://schemas.microsoft.com/office/drawing/2014/main" id="{C8EC1DAA-643F-39A0-1101-6C03ADDEB8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56" b="14916"/>
          <a:stretch/>
        </p:blipFill>
        <p:spPr bwMode="auto">
          <a:xfrm>
            <a:off x="6828106" y="1918138"/>
            <a:ext cx="4544195" cy="19706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3459B37-253D-DE9E-7AC9-93254C6AD39D}"/>
              </a:ext>
            </a:extLst>
          </p:cNvPr>
          <p:cNvPicPr>
            <a:picLocks noChangeAspect="1"/>
          </p:cNvPicPr>
          <p:nvPr/>
        </p:nvPicPr>
        <p:blipFill>
          <a:blip r:embed="rId5"/>
          <a:stretch>
            <a:fillRect/>
          </a:stretch>
        </p:blipFill>
        <p:spPr>
          <a:xfrm>
            <a:off x="6096000" y="4144561"/>
            <a:ext cx="5862320" cy="1577221"/>
          </a:xfrm>
          <a:prstGeom prst="rect">
            <a:avLst/>
          </a:prstGeom>
        </p:spPr>
      </p:pic>
    </p:spTree>
    <p:extLst>
      <p:ext uri="{BB962C8B-B14F-4D97-AF65-F5344CB8AC3E}">
        <p14:creationId xmlns:p14="http://schemas.microsoft.com/office/powerpoint/2010/main" val="128619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escubriendo la magnitud de un año luz: ¿Cuánta distancia recorre la luz en  un año? | navarracaminopatrimonioyciencia.es">
            <a:extLst>
              <a:ext uri="{FF2B5EF4-FFF2-40B4-BE49-F238E27FC236}">
                <a16:creationId xmlns:a16="http://schemas.microsoft.com/office/drawing/2014/main" id="{7AF88D4F-2911-3C38-B10F-E23AED2E8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33" y="1"/>
            <a:ext cx="9232641" cy="676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737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727EFA-8C2B-7899-674A-595EBC2F240E}"/>
              </a:ext>
            </a:extLst>
          </p:cNvPr>
          <p:cNvPicPr>
            <a:picLocks noChangeAspect="1"/>
          </p:cNvPicPr>
          <p:nvPr/>
        </p:nvPicPr>
        <p:blipFill>
          <a:blip r:embed="rId2"/>
          <a:stretch>
            <a:fillRect/>
          </a:stretch>
        </p:blipFill>
        <p:spPr>
          <a:xfrm>
            <a:off x="407844" y="301711"/>
            <a:ext cx="3000375" cy="2124075"/>
          </a:xfrm>
          <a:prstGeom prst="rect">
            <a:avLst/>
          </a:prstGeom>
        </p:spPr>
      </p:pic>
      <p:pic>
        <p:nvPicPr>
          <p:cNvPr id="5" name="Imagen 4">
            <a:extLst>
              <a:ext uri="{FF2B5EF4-FFF2-40B4-BE49-F238E27FC236}">
                <a16:creationId xmlns:a16="http://schemas.microsoft.com/office/drawing/2014/main" id="{2AF307C7-3523-4DE9-0BCC-FB12B5F212B3}"/>
              </a:ext>
            </a:extLst>
          </p:cNvPr>
          <p:cNvPicPr>
            <a:picLocks noChangeAspect="1"/>
          </p:cNvPicPr>
          <p:nvPr/>
        </p:nvPicPr>
        <p:blipFill>
          <a:blip r:embed="rId3"/>
          <a:stretch>
            <a:fillRect/>
          </a:stretch>
        </p:blipFill>
        <p:spPr>
          <a:xfrm>
            <a:off x="326564" y="3260840"/>
            <a:ext cx="8144010" cy="3373640"/>
          </a:xfrm>
          <a:prstGeom prst="rect">
            <a:avLst/>
          </a:prstGeom>
        </p:spPr>
      </p:pic>
      <p:pic>
        <p:nvPicPr>
          <p:cNvPr id="4098" name="Picture 2" descr="YouTube | Cómo hacen los astrofísicos para clasificar las galaxias [VIDEO]  | TECNOLOGIA | EL COMERCIO PERÚ">
            <a:extLst>
              <a:ext uri="{FF2B5EF4-FFF2-40B4-BE49-F238E27FC236}">
                <a16:creationId xmlns:a16="http://schemas.microsoft.com/office/drawing/2014/main" id="{ECBA4F1A-40E5-A32F-D451-BE0DCF449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088" y="107429"/>
            <a:ext cx="6482791" cy="368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4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55B417-080C-1E55-3AE0-53EFA88E5C79}"/>
              </a:ext>
            </a:extLst>
          </p:cNvPr>
          <p:cNvPicPr>
            <a:picLocks noChangeAspect="1"/>
          </p:cNvPicPr>
          <p:nvPr/>
        </p:nvPicPr>
        <p:blipFill rotWithShape="1">
          <a:blip r:embed="rId2"/>
          <a:srcRect b="57876"/>
          <a:stretch/>
        </p:blipFill>
        <p:spPr>
          <a:xfrm>
            <a:off x="271145" y="180803"/>
            <a:ext cx="6439045" cy="1485438"/>
          </a:xfrm>
          <a:prstGeom prst="rect">
            <a:avLst/>
          </a:prstGeom>
        </p:spPr>
      </p:pic>
      <p:pic>
        <p:nvPicPr>
          <p:cNvPr id="5124" name="Picture 4" descr="La Vía Láctea">
            <a:extLst>
              <a:ext uri="{FF2B5EF4-FFF2-40B4-BE49-F238E27FC236}">
                <a16:creationId xmlns:a16="http://schemas.microsoft.com/office/drawing/2014/main" id="{0535F6EB-093A-8596-2CD7-0376ABCEB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 y="1750097"/>
            <a:ext cx="5906135" cy="492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44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55B417-080C-1E55-3AE0-53EFA88E5C79}"/>
              </a:ext>
            </a:extLst>
          </p:cNvPr>
          <p:cNvPicPr>
            <a:picLocks noChangeAspect="1"/>
          </p:cNvPicPr>
          <p:nvPr/>
        </p:nvPicPr>
        <p:blipFill rotWithShape="1">
          <a:blip r:embed="rId2"/>
          <a:srcRect t="40972"/>
          <a:stretch/>
        </p:blipFill>
        <p:spPr>
          <a:xfrm>
            <a:off x="449435" y="182880"/>
            <a:ext cx="6439045" cy="2081551"/>
          </a:xfrm>
          <a:prstGeom prst="rect">
            <a:avLst/>
          </a:prstGeom>
        </p:spPr>
      </p:pic>
      <p:pic>
        <p:nvPicPr>
          <p:cNvPr id="2" name="Imagen 1">
            <a:extLst>
              <a:ext uri="{FF2B5EF4-FFF2-40B4-BE49-F238E27FC236}">
                <a16:creationId xmlns:a16="http://schemas.microsoft.com/office/drawing/2014/main" id="{0C11FEC1-BB28-74E9-5B69-56404F6F77AB}"/>
              </a:ext>
            </a:extLst>
          </p:cNvPr>
          <p:cNvPicPr>
            <a:picLocks noChangeAspect="1"/>
          </p:cNvPicPr>
          <p:nvPr/>
        </p:nvPicPr>
        <p:blipFill>
          <a:blip r:embed="rId3"/>
          <a:stretch>
            <a:fillRect/>
          </a:stretch>
        </p:blipFill>
        <p:spPr>
          <a:xfrm>
            <a:off x="-48405" y="2299231"/>
            <a:ext cx="8898478" cy="4304960"/>
          </a:xfrm>
          <a:prstGeom prst="rect">
            <a:avLst/>
          </a:prstGeom>
        </p:spPr>
      </p:pic>
      <p:pic>
        <p:nvPicPr>
          <p:cNvPr id="6146" name="Picture 2">
            <a:extLst>
              <a:ext uri="{FF2B5EF4-FFF2-40B4-BE49-F238E27FC236}">
                <a16:creationId xmlns:a16="http://schemas.microsoft.com/office/drawing/2014/main" id="{786D768D-0A3C-DCF8-F8C1-388BF41828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7" t="13744" r="6568" b="27841"/>
          <a:stretch/>
        </p:blipFill>
        <p:spPr bwMode="auto">
          <a:xfrm>
            <a:off x="7113910" y="182880"/>
            <a:ext cx="4835958" cy="1869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F514942-B7BA-ABD3-74C4-6D122C629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592" y="2126319"/>
            <a:ext cx="3077276" cy="443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57CC1B-6156-F5D3-5145-267592EB0389}"/>
              </a:ext>
            </a:extLst>
          </p:cNvPr>
          <p:cNvPicPr>
            <a:picLocks noChangeAspect="1"/>
          </p:cNvPicPr>
          <p:nvPr/>
        </p:nvPicPr>
        <p:blipFill rotWithShape="1">
          <a:blip r:embed="rId2"/>
          <a:srcRect b="38342"/>
          <a:stretch/>
        </p:blipFill>
        <p:spPr>
          <a:xfrm>
            <a:off x="229235" y="142788"/>
            <a:ext cx="6272900" cy="3902162"/>
          </a:xfrm>
          <a:prstGeom prst="rect">
            <a:avLst/>
          </a:prstGeom>
        </p:spPr>
      </p:pic>
      <p:pic>
        <p:nvPicPr>
          <p:cNvPr id="2" name="Imagen 1">
            <a:extLst>
              <a:ext uri="{FF2B5EF4-FFF2-40B4-BE49-F238E27FC236}">
                <a16:creationId xmlns:a16="http://schemas.microsoft.com/office/drawing/2014/main" id="{90F66A12-F04F-3232-A183-3DE448EE37A5}"/>
              </a:ext>
            </a:extLst>
          </p:cNvPr>
          <p:cNvPicPr>
            <a:picLocks noChangeAspect="1"/>
          </p:cNvPicPr>
          <p:nvPr/>
        </p:nvPicPr>
        <p:blipFill>
          <a:blip r:embed="rId3"/>
          <a:stretch>
            <a:fillRect/>
          </a:stretch>
        </p:blipFill>
        <p:spPr>
          <a:xfrm>
            <a:off x="6686521" y="1638300"/>
            <a:ext cx="5410200" cy="5219700"/>
          </a:xfrm>
          <a:prstGeom prst="rect">
            <a:avLst/>
          </a:prstGeom>
        </p:spPr>
      </p:pic>
      <p:pic>
        <p:nvPicPr>
          <p:cNvPr id="1026" name="Picture 2">
            <a:extLst>
              <a:ext uri="{FF2B5EF4-FFF2-40B4-BE49-F238E27FC236}">
                <a16:creationId xmlns:a16="http://schemas.microsoft.com/office/drawing/2014/main" id="{29DA0ACE-3E70-1494-23AA-5CC47B295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769" y="4134229"/>
            <a:ext cx="3861882" cy="230940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80465D2-DDCA-18EF-89AD-A04352A46181}"/>
              </a:ext>
            </a:extLst>
          </p:cNvPr>
          <p:cNvPicPr>
            <a:picLocks noChangeAspect="1"/>
          </p:cNvPicPr>
          <p:nvPr/>
        </p:nvPicPr>
        <p:blipFill>
          <a:blip r:embed="rId5"/>
          <a:stretch>
            <a:fillRect/>
          </a:stretch>
        </p:blipFill>
        <p:spPr>
          <a:xfrm>
            <a:off x="603127" y="4248150"/>
            <a:ext cx="476642" cy="441595"/>
          </a:xfrm>
          <a:prstGeom prst="rect">
            <a:avLst/>
          </a:prstGeom>
        </p:spPr>
      </p:pic>
      <p:pic>
        <p:nvPicPr>
          <p:cNvPr id="7" name="Imagen 6">
            <a:extLst>
              <a:ext uri="{FF2B5EF4-FFF2-40B4-BE49-F238E27FC236}">
                <a16:creationId xmlns:a16="http://schemas.microsoft.com/office/drawing/2014/main" id="{40A18154-4717-6810-DC4E-F66CE1892077}"/>
              </a:ext>
            </a:extLst>
          </p:cNvPr>
          <p:cNvPicPr>
            <a:picLocks noChangeAspect="1"/>
          </p:cNvPicPr>
          <p:nvPr/>
        </p:nvPicPr>
        <p:blipFill>
          <a:blip r:embed="rId6"/>
          <a:stretch>
            <a:fillRect/>
          </a:stretch>
        </p:blipFill>
        <p:spPr>
          <a:xfrm>
            <a:off x="476063" y="5857270"/>
            <a:ext cx="476642" cy="469633"/>
          </a:xfrm>
          <a:prstGeom prst="rect">
            <a:avLst/>
          </a:prstGeom>
        </p:spPr>
      </p:pic>
      <p:pic>
        <p:nvPicPr>
          <p:cNvPr id="9" name="Imagen 8">
            <a:extLst>
              <a:ext uri="{FF2B5EF4-FFF2-40B4-BE49-F238E27FC236}">
                <a16:creationId xmlns:a16="http://schemas.microsoft.com/office/drawing/2014/main" id="{B39099DD-4FBE-33BE-6E17-25715F7A39A9}"/>
              </a:ext>
            </a:extLst>
          </p:cNvPr>
          <p:cNvPicPr>
            <a:picLocks noChangeAspect="1"/>
          </p:cNvPicPr>
          <p:nvPr/>
        </p:nvPicPr>
        <p:blipFill>
          <a:blip r:embed="rId7"/>
          <a:stretch>
            <a:fillRect/>
          </a:stretch>
        </p:blipFill>
        <p:spPr>
          <a:xfrm>
            <a:off x="4682952" y="4248150"/>
            <a:ext cx="753520" cy="576769"/>
          </a:xfrm>
          <a:prstGeom prst="rect">
            <a:avLst/>
          </a:prstGeom>
        </p:spPr>
      </p:pic>
      <p:sp>
        <p:nvSpPr>
          <p:cNvPr id="10" name="Rectángulo 9">
            <a:extLst>
              <a:ext uri="{FF2B5EF4-FFF2-40B4-BE49-F238E27FC236}">
                <a16:creationId xmlns:a16="http://schemas.microsoft.com/office/drawing/2014/main" id="{173B8B0F-B8AE-BDFE-4788-AAE3A0B168B2}"/>
              </a:ext>
            </a:extLst>
          </p:cNvPr>
          <p:cNvSpPr/>
          <p:nvPr/>
        </p:nvSpPr>
        <p:spPr>
          <a:xfrm>
            <a:off x="2601310" y="4414345"/>
            <a:ext cx="543911" cy="1813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52168AB3-AE1F-635A-F6DC-D83FDC0BA363}"/>
              </a:ext>
            </a:extLst>
          </p:cNvPr>
          <p:cNvSpPr txBox="1"/>
          <p:nvPr/>
        </p:nvSpPr>
        <p:spPr>
          <a:xfrm>
            <a:off x="1951328" y="6092086"/>
            <a:ext cx="2118764" cy="307777"/>
          </a:xfrm>
          <a:prstGeom prst="rect">
            <a:avLst/>
          </a:prstGeom>
          <a:noFill/>
        </p:spPr>
        <p:txBody>
          <a:bodyPr wrap="square" rtlCol="0">
            <a:spAutoFit/>
          </a:bodyPr>
          <a:lstStyle/>
          <a:p>
            <a:r>
              <a:rPr lang="es-ES" sz="1400" b="1" dirty="0">
                <a:solidFill>
                  <a:srgbClr val="FF0000"/>
                </a:solidFill>
              </a:rPr>
              <a:t>Fusión nuclear en el Sol</a:t>
            </a:r>
          </a:p>
        </p:txBody>
      </p:sp>
    </p:spTree>
    <p:extLst>
      <p:ext uri="{BB962C8B-B14F-4D97-AF65-F5344CB8AC3E}">
        <p14:creationId xmlns:p14="http://schemas.microsoft.com/office/powerpoint/2010/main" val="207676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57CC1B-6156-F5D3-5145-267592EB0389}"/>
              </a:ext>
            </a:extLst>
          </p:cNvPr>
          <p:cNvPicPr>
            <a:picLocks noChangeAspect="1"/>
          </p:cNvPicPr>
          <p:nvPr/>
        </p:nvPicPr>
        <p:blipFill rotWithShape="1">
          <a:blip r:embed="rId2"/>
          <a:srcRect t="60528" b="22183"/>
          <a:stretch/>
        </p:blipFill>
        <p:spPr>
          <a:xfrm>
            <a:off x="403040" y="478817"/>
            <a:ext cx="6272900" cy="1076960"/>
          </a:xfrm>
          <a:prstGeom prst="rect">
            <a:avLst/>
          </a:prstGeom>
        </p:spPr>
      </p:pic>
      <p:pic>
        <p:nvPicPr>
          <p:cNvPr id="8194" name="Picture 2" descr="CLASIFICACION ESTELAR">
            <a:extLst>
              <a:ext uri="{FF2B5EF4-FFF2-40B4-BE49-F238E27FC236}">
                <a16:creationId xmlns:a16="http://schemas.microsoft.com/office/drawing/2014/main" id="{3946E2C4-9355-5D8C-42D5-07373E4BD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37" y="1993210"/>
            <a:ext cx="5113020" cy="416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3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1383E0-B9F2-8569-4ACF-84B7A3BE4681}"/>
              </a:ext>
            </a:extLst>
          </p:cNvPr>
          <p:cNvPicPr>
            <a:picLocks noChangeAspect="1"/>
          </p:cNvPicPr>
          <p:nvPr/>
        </p:nvPicPr>
        <p:blipFill>
          <a:blip r:embed="rId2"/>
          <a:stretch>
            <a:fillRect/>
          </a:stretch>
        </p:blipFill>
        <p:spPr>
          <a:xfrm>
            <a:off x="106507" y="42826"/>
            <a:ext cx="2470438" cy="1491165"/>
          </a:xfrm>
          <a:prstGeom prst="rect">
            <a:avLst/>
          </a:prstGeom>
        </p:spPr>
      </p:pic>
      <p:pic>
        <p:nvPicPr>
          <p:cNvPr id="7" name="Imagen 6">
            <a:extLst>
              <a:ext uri="{FF2B5EF4-FFF2-40B4-BE49-F238E27FC236}">
                <a16:creationId xmlns:a16="http://schemas.microsoft.com/office/drawing/2014/main" id="{04E9B8FF-1CF4-D5D5-C40C-B21E0DD42262}"/>
              </a:ext>
            </a:extLst>
          </p:cNvPr>
          <p:cNvPicPr>
            <a:picLocks noChangeAspect="1"/>
          </p:cNvPicPr>
          <p:nvPr/>
        </p:nvPicPr>
        <p:blipFill>
          <a:blip r:embed="rId3"/>
          <a:stretch>
            <a:fillRect/>
          </a:stretch>
        </p:blipFill>
        <p:spPr>
          <a:xfrm>
            <a:off x="2429164" y="42826"/>
            <a:ext cx="5092200" cy="6509617"/>
          </a:xfrm>
          <a:prstGeom prst="rect">
            <a:avLst/>
          </a:prstGeom>
        </p:spPr>
      </p:pic>
      <p:pic>
        <p:nvPicPr>
          <p:cNvPr id="1028" name="Picture 4" descr="Modelo geocéntrico.">
            <a:extLst>
              <a:ext uri="{FF2B5EF4-FFF2-40B4-BE49-F238E27FC236}">
                <a16:creationId xmlns:a16="http://schemas.microsoft.com/office/drawing/2014/main" id="{A2FB456F-9E50-E3AB-E32A-68B6059DC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675" y="1533991"/>
            <a:ext cx="4202692" cy="420269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E0126939-21B7-B9A3-E08D-1FC63D8066AC}"/>
              </a:ext>
            </a:extLst>
          </p:cNvPr>
          <p:cNvSpPr txBox="1"/>
          <p:nvPr/>
        </p:nvSpPr>
        <p:spPr>
          <a:xfrm>
            <a:off x="8667461" y="5798314"/>
            <a:ext cx="2552700" cy="369332"/>
          </a:xfrm>
          <a:prstGeom prst="rect">
            <a:avLst/>
          </a:prstGeom>
          <a:noFill/>
        </p:spPr>
        <p:txBody>
          <a:bodyPr wrap="square" rtlCol="0">
            <a:spAutoFit/>
          </a:bodyPr>
          <a:lstStyle/>
          <a:p>
            <a:r>
              <a:rPr lang="es-ES" b="1" dirty="0">
                <a:solidFill>
                  <a:srgbClr val="FF0000"/>
                </a:solidFill>
              </a:rPr>
              <a:t>Modelo geocéntrico</a:t>
            </a:r>
          </a:p>
        </p:txBody>
      </p:sp>
      <p:sp>
        <p:nvSpPr>
          <p:cNvPr id="8" name="CuadroTexto 7">
            <a:extLst>
              <a:ext uri="{FF2B5EF4-FFF2-40B4-BE49-F238E27FC236}">
                <a16:creationId xmlns:a16="http://schemas.microsoft.com/office/drawing/2014/main" id="{655954BC-7273-0A4D-BAE2-1427C9BA4C0B}"/>
              </a:ext>
            </a:extLst>
          </p:cNvPr>
          <p:cNvSpPr txBox="1"/>
          <p:nvPr/>
        </p:nvSpPr>
        <p:spPr>
          <a:xfrm>
            <a:off x="8248073" y="6229277"/>
            <a:ext cx="3851563" cy="646331"/>
          </a:xfrm>
          <a:prstGeom prst="rect">
            <a:avLst/>
          </a:prstGeom>
          <a:noFill/>
        </p:spPr>
        <p:txBody>
          <a:bodyPr wrap="square">
            <a:spAutoFit/>
          </a:bodyPr>
          <a:lstStyle/>
          <a:p>
            <a:r>
              <a:rPr lang="es-ES" dirty="0">
                <a:hlinkClick r:id="rId5"/>
              </a:rPr>
              <a:t>https://youtu.be/KZAMbzntNX8</a:t>
            </a:r>
            <a:endParaRPr lang="es-ES" dirty="0"/>
          </a:p>
          <a:p>
            <a:endParaRPr lang="es-ES" dirty="0"/>
          </a:p>
        </p:txBody>
      </p:sp>
    </p:spTree>
    <p:extLst>
      <p:ext uri="{BB962C8B-B14F-4D97-AF65-F5344CB8AC3E}">
        <p14:creationId xmlns:p14="http://schemas.microsoft.com/office/powerpoint/2010/main" val="1385621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57CC1B-6156-F5D3-5145-267592EB0389}"/>
              </a:ext>
            </a:extLst>
          </p:cNvPr>
          <p:cNvPicPr>
            <a:picLocks noChangeAspect="1"/>
          </p:cNvPicPr>
          <p:nvPr/>
        </p:nvPicPr>
        <p:blipFill rotWithShape="1">
          <a:blip r:embed="rId2"/>
          <a:srcRect t="77164"/>
          <a:stretch/>
        </p:blipFill>
        <p:spPr>
          <a:xfrm>
            <a:off x="413620" y="426720"/>
            <a:ext cx="7213835" cy="1635760"/>
          </a:xfrm>
          <a:prstGeom prst="rect">
            <a:avLst/>
          </a:prstGeom>
        </p:spPr>
      </p:pic>
      <p:pic>
        <p:nvPicPr>
          <p:cNvPr id="6" name="Imagen 5">
            <a:extLst>
              <a:ext uri="{FF2B5EF4-FFF2-40B4-BE49-F238E27FC236}">
                <a16:creationId xmlns:a16="http://schemas.microsoft.com/office/drawing/2014/main" id="{9151B66F-19B8-EC0E-E6FC-F8C14EEBC22C}"/>
              </a:ext>
            </a:extLst>
          </p:cNvPr>
          <p:cNvPicPr>
            <a:picLocks noChangeAspect="1"/>
          </p:cNvPicPr>
          <p:nvPr/>
        </p:nvPicPr>
        <p:blipFill>
          <a:blip r:embed="rId3"/>
          <a:stretch>
            <a:fillRect/>
          </a:stretch>
        </p:blipFill>
        <p:spPr>
          <a:xfrm>
            <a:off x="575310" y="2188378"/>
            <a:ext cx="6678930" cy="4354662"/>
          </a:xfrm>
          <a:prstGeom prst="rect">
            <a:avLst/>
          </a:prstGeom>
        </p:spPr>
      </p:pic>
    </p:spTree>
    <p:extLst>
      <p:ext uri="{BB962C8B-B14F-4D97-AF65-F5344CB8AC3E}">
        <p14:creationId xmlns:p14="http://schemas.microsoft.com/office/powerpoint/2010/main" val="327189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19E278-E677-044F-2951-4945D558D4D3}"/>
              </a:ext>
            </a:extLst>
          </p:cNvPr>
          <p:cNvPicPr>
            <a:picLocks noChangeAspect="1"/>
          </p:cNvPicPr>
          <p:nvPr/>
        </p:nvPicPr>
        <p:blipFill>
          <a:blip r:embed="rId2"/>
          <a:stretch>
            <a:fillRect/>
          </a:stretch>
        </p:blipFill>
        <p:spPr>
          <a:xfrm>
            <a:off x="284211" y="385498"/>
            <a:ext cx="6156942" cy="3865489"/>
          </a:xfrm>
          <a:prstGeom prst="rect">
            <a:avLst/>
          </a:prstGeom>
        </p:spPr>
      </p:pic>
      <p:pic>
        <p:nvPicPr>
          <p:cNvPr id="4098" name="Picture 2" descr="undefined">
            <a:extLst>
              <a:ext uri="{FF2B5EF4-FFF2-40B4-BE49-F238E27FC236}">
                <a16:creationId xmlns:a16="http://schemas.microsoft.com/office/drawing/2014/main" id="{F5D75DAB-5C9D-AC2E-D4AA-2AD2EFA99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52" y="1122636"/>
            <a:ext cx="4981400" cy="27872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62DC530-3C97-8993-C1D6-52D7DC919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963" y="4372304"/>
            <a:ext cx="8755534" cy="217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9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F3E460-0016-D1E6-1CE0-D5B3A4A425CF}"/>
              </a:ext>
            </a:extLst>
          </p:cNvPr>
          <p:cNvPicPr>
            <a:picLocks noChangeAspect="1"/>
          </p:cNvPicPr>
          <p:nvPr/>
        </p:nvPicPr>
        <p:blipFill>
          <a:blip r:embed="rId2"/>
          <a:stretch>
            <a:fillRect/>
          </a:stretch>
        </p:blipFill>
        <p:spPr>
          <a:xfrm>
            <a:off x="564140" y="385329"/>
            <a:ext cx="3305175" cy="1543050"/>
          </a:xfrm>
          <a:prstGeom prst="rect">
            <a:avLst/>
          </a:prstGeom>
        </p:spPr>
      </p:pic>
      <p:pic>
        <p:nvPicPr>
          <p:cNvPr id="5" name="Imagen 4">
            <a:extLst>
              <a:ext uri="{FF2B5EF4-FFF2-40B4-BE49-F238E27FC236}">
                <a16:creationId xmlns:a16="http://schemas.microsoft.com/office/drawing/2014/main" id="{D93F5472-C8BF-60E0-6F6E-3E838A522524}"/>
              </a:ext>
            </a:extLst>
          </p:cNvPr>
          <p:cNvPicPr>
            <a:picLocks noChangeAspect="1"/>
          </p:cNvPicPr>
          <p:nvPr/>
        </p:nvPicPr>
        <p:blipFill>
          <a:blip r:embed="rId3"/>
          <a:stretch>
            <a:fillRect/>
          </a:stretch>
        </p:blipFill>
        <p:spPr>
          <a:xfrm>
            <a:off x="4034138" y="80633"/>
            <a:ext cx="6953250" cy="2676525"/>
          </a:xfrm>
          <a:prstGeom prst="rect">
            <a:avLst/>
          </a:prstGeom>
        </p:spPr>
      </p:pic>
      <p:pic>
        <p:nvPicPr>
          <p:cNvPr id="3076" name="Picture 4">
            <a:extLst>
              <a:ext uri="{FF2B5EF4-FFF2-40B4-BE49-F238E27FC236}">
                <a16:creationId xmlns:a16="http://schemas.microsoft.com/office/drawing/2014/main" id="{DE1E57EA-B1D9-8D7F-009D-85A982BC1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034" y="2919742"/>
            <a:ext cx="5334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FCFCAA4D-F30A-9456-9166-0E7EFC9D1F90}"/>
              </a:ext>
            </a:extLst>
          </p:cNvPr>
          <p:cNvSpPr txBox="1"/>
          <p:nvPr/>
        </p:nvSpPr>
        <p:spPr>
          <a:xfrm>
            <a:off x="4268859" y="2919742"/>
            <a:ext cx="2620672" cy="307777"/>
          </a:xfrm>
          <a:prstGeom prst="rect">
            <a:avLst/>
          </a:prstGeom>
          <a:noFill/>
        </p:spPr>
        <p:txBody>
          <a:bodyPr wrap="square" rtlCol="0">
            <a:spAutoFit/>
          </a:bodyPr>
          <a:lstStyle/>
          <a:p>
            <a:r>
              <a:rPr lang="es-ES" sz="1400" b="1" dirty="0">
                <a:solidFill>
                  <a:schemeClr val="bg1"/>
                </a:solidFill>
              </a:rPr>
              <a:t>Nebulosa de gas y polvo</a:t>
            </a:r>
          </a:p>
        </p:txBody>
      </p:sp>
      <p:sp>
        <p:nvSpPr>
          <p:cNvPr id="4" name="CuadroTexto 3">
            <a:extLst>
              <a:ext uri="{FF2B5EF4-FFF2-40B4-BE49-F238E27FC236}">
                <a16:creationId xmlns:a16="http://schemas.microsoft.com/office/drawing/2014/main" id="{8383CB5D-517D-3196-FB5B-65B19890ADC0}"/>
              </a:ext>
            </a:extLst>
          </p:cNvPr>
          <p:cNvSpPr txBox="1"/>
          <p:nvPr/>
        </p:nvSpPr>
        <p:spPr>
          <a:xfrm>
            <a:off x="7400942" y="6099121"/>
            <a:ext cx="2620672" cy="307777"/>
          </a:xfrm>
          <a:prstGeom prst="rect">
            <a:avLst/>
          </a:prstGeom>
          <a:noFill/>
        </p:spPr>
        <p:txBody>
          <a:bodyPr wrap="square" rtlCol="0">
            <a:spAutoFit/>
          </a:bodyPr>
          <a:lstStyle/>
          <a:p>
            <a:r>
              <a:rPr lang="es-ES" sz="1400" b="1" dirty="0">
                <a:solidFill>
                  <a:schemeClr val="bg1"/>
                </a:solidFill>
              </a:rPr>
              <a:t>Sistema solar formado</a:t>
            </a:r>
          </a:p>
        </p:txBody>
      </p:sp>
      <p:sp>
        <p:nvSpPr>
          <p:cNvPr id="6" name="CuadroTexto 5">
            <a:extLst>
              <a:ext uri="{FF2B5EF4-FFF2-40B4-BE49-F238E27FC236}">
                <a16:creationId xmlns:a16="http://schemas.microsoft.com/office/drawing/2014/main" id="{0B70ABA9-8BBB-9610-D6E7-9240EF211E0F}"/>
              </a:ext>
            </a:extLst>
          </p:cNvPr>
          <p:cNvSpPr txBox="1"/>
          <p:nvPr/>
        </p:nvSpPr>
        <p:spPr>
          <a:xfrm>
            <a:off x="728963" y="6099120"/>
            <a:ext cx="3305175" cy="369332"/>
          </a:xfrm>
          <a:prstGeom prst="rect">
            <a:avLst/>
          </a:prstGeom>
          <a:noFill/>
        </p:spPr>
        <p:txBody>
          <a:bodyPr wrap="square" rtlCol="0">
            <a:spAutoFit/>
          </a:bodyPr>
          <a:lstStyle/>
          <a:p>
            <a:r>
              <a:rPr lang="es-ES" b="1" dirty="0">
                <a:solidFill>
                  <a:srgbClr val="FF0000"/>
                </a:solidFill>
              </a:rPr>
              <a:t>Formación del sistema solar</a:t>
            </a:r>
          </a:p>
        </p:txBody>
      </p:sp>
    </p:spTree>
    <p:extLst>
      <p:ext uri="{BB962C8B-B14F-4D97-AF65-F5344CB8AC3E}">
        <p14:creationId xmlns:p14="http://schemas.microsoft.com/office/powerpoint/2010/main" val="1349144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7DE0BA-4E0D-3777-D0F0-7FD3BD4833E2}"/>
              </a:ext>
            </a:extLst>
          </p:cNvPr>
          <p:cNvPicPr>
            <a:picLocks noChangeAspect="1"/>
          </p:cNvPicPr>
          <p:nvPr/>
        </p:nvPicPr>
        <p:blipFill rotWithShape="1">
          <a:blip r:embed="rId2"/>
          <a:srcRect b="47896"/>
          <a:stretch/>
        </p:blipFill>
        <p:spPr>
          <a:xfrm>
            <a:off x="170623" y="61211"/>
            <a:ext cx="6529722" cy="2718143"/>
          </a:xfrm>
          <a:prstGeom prst="rect">
            <a:avLst/>
          </a:prstGeom>
        </p:spPr>
      </p:pic>
      <p:pic>
        <p:nvPicPr>
          <p:cNvPr id="5124" name="Picture 4" descr="Los planos orbitales de los planetas">
            <a:extLst>
              <a:ext uri="{FF2B5EF4-FFF2-40B4-BE49-F238E27FC236}">
                <a16:creationId xmlns:a16="http://schemas.microsoft.com/office/drawing/2014/main" id="{4C0DB600-59E8-A663-7541-BC7079B2C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16" y="2847527"/>
            <a:ext cx="7020910" cy="394926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633B774-C6CF-B5D3-9E2E-B0B8E06D6E7D}"/>
              </a:ext>
            </a:extLst>
          </p:cNvPr>
          <p:cNvSpPr txBox="1"/>
          <p:nvPr/>
        </p:nvSpPr>
        <p:spPr>
          <a:xfrm>
            <a:off x="902576" y="5706043"/>
            <a:ext cx="6097314" cy="800219"/>
          </a:xfrm>
          <a:prstGeom prst="rect">
            <a:avLst/>
          </a:prstGeom>
          <a:noFill/>
        </p:spPr>
        <p:txBody>
          <a:bodyPr wrap="square">
            <a:spAutoFit/>
          </a:bodyPr>
          <a:lstStyle/>
          <a:p>
            <a:r>
              <a:rPr lang="es-ES" sz="1400" b="0" i="0" dirty="0">
                <a:solidFill>
                  <a:srgbClr val="9CACC3"/>
                </a:solidFill>
                <a:effectLst/>
                <a:latin typeface="Lato" panose="020F0502020204030204" pitchFamily="34" charset="0"/>
              </a:rPr>
              <a:t>Diagrama de la ubicación de los planetas con sus </a:t>
            </a:r>
            <a:r>
              <a:rPr lang="es-ES" sz="1400" b="1" i="0" dirty="0">
                <a:solidFill>
                  <a:srgbClr val="9CACC3"/>
                </a:solidFill>
                <a:effectLst/>
                <a:latin typeface="Lato" panose="020F0502020204030204" pitchFamily="34" charset="0"/>
              </a:rPr>
              <a:t>inclinaciones orbitales. L</a:t>
            </a:r>
            <a:r>
              <a:rPr lang="es-ES" sz="1400" b="0" i="0" dirty="0">
                <a:solidFill>
                  <a:srgbClr val="9CACC3"/>
                </a:solidFill>
                <a:effectLst/>
                <a:latin typeface="Lato" panose="020F0502020204030204" pitchFamily="34" charset="0"/>
              </a:rPr>
              <a:t>os ángulos en grados en los que la órbita de un planeta alrededor del Sol está inclinada con respecto al plano de la eclíptica</a:t>
            </a:r>
            <a:r>
              <a:rPr lang="es-ES" b="0" i="0" dirty="0">
                <a:solidFill>
                  <a:srgbClr val="9CACC3"/>
                </a:solidFill>
                <a:effectLst/>
                <a:latin typeface="Lato" panose="020F0502020204030204" pitchFamily="34" charset="0"/>
              </a:rPr>
              <a:t>.</a:t>
            </a:r>
            <a:endParaRPr lang="es-ES" dirty="0"/>
          </a:p>
        </p:txBody>
      </p:sp>
      <p:pic>
        <p:nvPicPr>
          <p:cNvPr id="5126" name="Picture 6" descr="Oblicuidad de la eclíptica - Wikipedia, la enciclopedia libre">
            <a:extLst>
              <a:ext uri="{FF2B5EF4-FFF2-40B4-BE49-F238E27FC236}">
                <a16:creationId xmlns:a16="http://schemas.microsoft.com/office/drawing/2014/main" id="{B203455B-8A2F-AEF1-F505-7D2B8CD34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711" y="1141363"/>
            <a:ext cx="5275666" cy="141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21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7DE0BA-4E0D-3777-D0F0-7FD3BD4833E2}"/>
              </a:ext>
            </a:extLst>
          </p:cNvPr>
          <p:cNvPicPr>
            <a:picLocks noChangeAspect="1"/>
          </p:cNvPicPr>
          <p:nvPr/>
        </p:nvPicPr>
        <p:blipFill rotWithShape="1">
          <a:blip r:embed="rId2"/>
          <a:srcRect t="51965" b="21374"/>
          <a:stretch/>
        </p:blipFill>
        <p:spPr>
          <a:xfrm>
            <a:off x="359809" y="402020"/>
            <a:ext cx="7105650" cy="1513491"/>
          </a:xfrm>
          <a:prstGeom prst="rect">
            <a:avLst/>
          </a:prstGeom>
        </p:spPr>
      </p:pic>
      <p:pic>
        <p:nvPicPr>
          <p:cNvPr id="2" name="Imagen 1">
            <a:extLst>
              <a:ext uri="{FF2B5EF4-FFF2-40B4-BE49-F238E27FC236}">
                <a16:creationId xmlns:a16="http://schemas.microsoft.com/office/drawing/2014/main" id="{37DC2FBB-D821-04E3-6DEA-EDD1C9F2C16D}"/>
              </a:ext>
            </a:extLst>
          </p:cNvPr>
          <p:cNvPicPr>
            <a:picLocks noChangeAspect="1"/>
          </p:cNvPicPr>
          <p:nvPr/>
        </p:nvPicPr>
        <p:blipFill>
          <a:blip r:embed="rId3"/>
          <a:stretch>
            <a:fillRect/>
          </a:stretch>
        </p:blipFill>
        <p:spPr>
          <a:xfrm>
            <a:off x="599090" y="2036425"/>
            <a:ext cx="10040002" cy="4490499"/>
          </a:xfrm>
          <a:prstGeom prst="rect">
            <a:avLst/>
          </a:prstGeom>
        </p:spPr>
      </p:pic>
    </p:spTree>
    <p:extLst>
      <p:ext uri="{BB962C8B-B14F-4D97-AF65-F5344CB8AC3E}">
        <p14:creationId xmlns:p14="http://schemas.microsoft.com/office/powerpoint/2010/main" val="1820656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7DE0BA-4E0D-3777-D0F0-7FD3BD4833E2}"/>
              </a:ext>
            </a:extLst>
          </p:cNvPr>
          <p:cNvPicPr>
            <a:picLocks noChangeAspect="1"/>
          </p:cNvPicPr>
          <p:nvPr/>
        </p:nvPicPr>
        <p:blipFill rotWithShape="1">
          <a:blip r:embed="rId2"/>
          <a:srcRect t="79597"/>
          <a:stretch/>
        </p:blipFill>
        <p:spPr>
          <a:xfrm>
            <a:off x="280982" y="362606"/>
            <a:ext cx="7105650" cy="1158228"/>
          </a:xfrm>
          <a:prstGeom prst="rect">
            <a:avLst/>
          </a:prstGeom>
        </p:spPr>
      </p:pic>
      <p:pic>
        <p:nvPicPr>
          <p:cNvPr id="2" name="Imagen 1">
            <a:extLst>
              <a:ext uri="{FF2B5EF4-FFF2-40B4-BE49-F238E27FC236}">
                <a16:creationId xmlns:a16="http://schemas.microsoft.com/office/drawing/2014/main" id="{2327C861-0D24-E35F-B9E9-6E2C8C38043F}"/>
              </a:ext>
            </a:extLst>
          </p:cNvPr>
          <p:cNvPicPr>
            <a:picLocks noChangeAspect="1"/>
          </p:cNvPicPr>
          <p:nvPr/>
        </p:nvPicPr>
        <p:blipFill rotWithShape="1">
          <a:blip r:embed="rId3"/>
          <a:srcRect l="45930"/>
          <a:stretch/>
        </p:blipFill>
        <p:spPr>
          <a:xfrm>
            <a:off x="50748" y="2278116"/>
            <a:ext cx="4159233" cy="3440495"/>
          </a:xfrm>
          <a:prstGeom prst="rect">
            <a:avLst/>
          </a:prstGeom>
        </p:spPr>
      </p:pic>
      <p:pic>
        <p:nvPicPr>
          <p:cNvPr id="5" name="Imagen 4">
            <a:extLst>
              <a:ext uri="{FF2B5EF4-FFF2-40B4-BE49-F238E27FC236}">
                <a16:creationId xmlns:a16="http://schemas.microsoft.com/office/drawing/2014/main" id="{33DA5F6C-9BA9-8386-D994-85DF855A742C}"/>
              </a:ext>
            </a:extLst>
          </p:cNvPr>
          <p:cNvPicPr>
            <a:picLocks noChangeAspect="1"/>
          </p:cNvPicPr>
          <p:nvPr/>
        </p:nvPicPr>
        <p:blipFill>
          <a:blip r:embed="rId4"/>
          <a:stretch>
            <a:fillRect/>
          </a:stretch>
        </p:blipFill>
        <p:spPr>
          <a:xfrm>
            <a:off x="4209981" y="2278116"/>
            <a:ext cx="7807768" cy="3440496"/>
          </a:xfrm>
          <a:prstGeom prst="rect">
            <a:avLst/>
          </a:prstGeom>
        </p:spPr>
      </p:pic>
    </p:spTree>
    <p:extLst>
      <p:ext uri="{BB962C8B-B14F-4D97-AF65-F5344CB8AC3E}">
        <p14:creationId xmlns:p14="http://schemas.microsoft.com/office/powerpoint/2010/main" val="158161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A0E867-DB50-CBB2-684F-E7D541C9099A}"/>
              </a:ext>
            </a:extLst>
          </p:cNvPr>
          <p:cNvPicPr>
            <a:picLocks noChangeAspect="1"/>
          </p:cNvPicPr>
          <p:nvPr/>
        </p:nvPicPr>
        <p:blipFill>
          <a:blip r:embed="rId2"/>
          <a:stretch>
            <a:fillRect/>
          </a:stretch>
        </p:blipFill>
        <p:spPr>
          <a:xfrm>
            <a:off x="292490" y="200855"/>
            <a:ext cx="5486400" cy="2162175"/>
          </a:xfrm>
          <a:prstGeom prst="rect">
            <a:avLst/>
          </a:prstGeom>
        </p:spPr>
      </p:pic>
      <p:pic>
        <p:nvPicPr>
          <p:cNvPr id="2" name="Imagen 1">
            <a:extLst>
              <a:ext uri="{FF2B5EF4-FFF2-40B4-BE49-F238E27FC236}">
                <a16:creationId xmlns:a16="http://schemas.microsoft.com/office/drawing/2014/main" id="{7541755E-DD0B-3AF5-7332-4FAC7CEB1F97}"/>
              </a:ext>
            </a:extLst>
          </p:cNvPr>
          <p:cNvPicPr>
            <a:picLocks noChangeAspect="1"/>
          </p:cNvPicPr>
          <p:nvPr/>
        </p:nvPicPr>
        <p:blipFill rotWithShape="1">
          <a:blip r:embed="rId3"/>
          <a:srcRect l="76016"/>
          <a:stretch/>
        </p:blipFill>
        <p:spPr>
          <a:xfrm>
            <a:off x="6413112" y="631101"/>
            <a:ext cx="3180205" cy="5842812"/>
          </a:xfrm>
          <a:prstGeom prst="rect">
            <a:avLst/>
          </a:prstGeom>
        </p:spPr>
      </p:pic>
    </p:spTree>
    <p:extLst>
      <p:ext uri="{BB962C8B-B14F-4D97-AF65-F5344CB8AC3E}">
        <p14:creationId xmlns:p14="http://schemas.microsoft.com/office/powerpoint/2010/main" val="3908011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3DD76F9-4885-7F26-ACC7-D00C65ABB717}"/>
              </a:ext>
            </a:extLst>
          </p:cNvPr>
          <p:cNvPicPr>
            <a:picLocks noChangeAspect="1"/>
          </p:cNvPicPr>
          <p:nvPr/>
        </p:nvPicPr>
        <p:blipFill>
          <a:blip r:embed="rId2"/>
          <a:stretch>
            <a:fillRect/>
          </a:stretch>
        </p:blipFill>
        <p:spPr>
          <a:xfrm>
            <a:off x="484143" y="350718"/>
            <a:ext cx="6199748" cy="1864337"/>
          </a:xfrm>
          <a:prstGeom prst="rect">
            <a:avLst/>
          </a:prstGeom>
        </p:spPr>
      </p:pic>
      <p:pic>
        <p:nvPicPr>
          <p:cNvPr id="6146" name="Picture 2" descr="Satélite natural - Wikipedia, la enciclopedia libre">
            <a:extLst>
              <a:ext uri="{FF2B5EF4-FFF2-40B4-BE49-F238E27FC236}">
                <a16:creationId xmlns:a16="http://schemas.microsoft.com/office/drawing/2014/main" id="{DAC23BF9-08DA-072C-A2E9-893EC57D8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3" y="2350425"/>
            <a:ext cx="6382407" cy="450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331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346F87-4F90-044B-FAE9-6A0B1CC97F87}"/>
              </a:ext>
            </a:extLst>
          </p:cNvPr>
          <p:cNvPicPr>
            <a:picLocks noChangeAspect="1"/>
          </p:cNvPicPr>
          <p:nvPr/>
        </p:nvPicPr>
        <p:blipFill>
          <a:blip r:embed="rId2"/>
          <a:stretch>
            <a:fillRect/>
          </a:stretch>
        </p:blipFill>
        <p:spPr>
          <a:xfrm>
            <a:off x="519277" y="310852"/>
            <a:ext cx="5951980" cy="2385051"/>
          </a:xfrm>
          <a:prstGeom prst="rect">
            <a:avLst/>
          </a:prstGeom>
        </p:spPr>
      </p:pic>
      <p:pic>
        <p:nvPicPr>
          <p:cNvPr id="2" name="Imagen 1">
            <a:extLst>
              <a:ext uri="{FF2B5EF4-FFF2-40B4-BE49-F238E27FC236}">
                <a16:creationId xmlns:a16="http://schemas.microsoft.com/office/drawing/2014/main" id="{6CBC66E0-0876-AB99-32C2-CFCA737F0E35}"/>
              </a:ext>
            </a:extLst>
          </p:cNvPr>
          <p:cNvPicPr>
            <a:picLocks noChangeAspect="1"/>
          </p:cNvPicPr>
          <p:nvPr/>
        </p:nvPicPr>
        <p:blipFill>
          <a:blip r:embed="rId3"/>
          <a:stretch>
            <a:fillRect/>
          </a:stretch>
        </p:blipFill>
        <p:spPr>
          <a:xfrm>
            <a:off x="614854" y="2825240"/>
            <a:ext cx="8558336" cy="3827808"/>
          </a:xfrm>
          <a:prstGeom prst="rect">
            <a:avLst/>
          </a:prstGeom>
        </p:spPr>
      </p:pic>
    </p:spTree>
    <p:extLst>
      <p:ext uri="{BB962C8B-B14F-4D97-AF65-F5344CB8AC3E}">
        <p14:creationId xmlns:p14="http://schemas.microsoft.com/office/powerpoint/2010/main" val="1260666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D9AD0E-2E1C-12B0-AE04-599EF41D5D88}"/>
              </a:ext>
            </a:extLst>
          </p:cNvPr>
          <p:cNvPicPr>
            <a:picLocks noChangeAspect="1"/>
          </p:cNvPicPr>
          <p:nvPr/>
        </p:nvPicPr>
        <p:blipFill>
          <a:blip r:embed="rId2"/>
          <a:stretch>
            <a:fillRect/>
          </a:stretch>
        </p:blipFill>
        <p:spPr>
          <a:xfrm>
            <a:off x="403711" y="218159"/>
            <a:ext cx="5826066" cy="2619634"/>
          </a:xfrm>
          <a:prstGeom prst="rect">
            <a:avLst/>
          </a:prstGeom>
        </p:spPr>
      </p:pic>
      <p:pic>
        <p:nvPicPr>
          <p:cNvPr id="7170" name="Picture 2" descr="partes de un cometa espacial | Cometas, Planetas del sistema solar, Partes  de la misa">
            <a:extLst>
              <a:ext uri="{FF2B5EF4-FFF2-40B4-BE49-F238E27FC236}">
                <a16:creationId xmlns:a16="http://schemas.microsoft.com/office/drawing/2014/main" id="{ECAF2AEA-54A6-B4CA-4B6B-1D6A7B030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652" y="2701814"/>
            <a:ext cx="6399058" cy="383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6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C555A3-D5B8-6783-491E-4DF0A69A786A}"/>
              </a:ext>
            </a:extLst>
          </p:cNvPr>
          <p:cNvPicPr>
            <a:picLocks noChangeAspect="1"/>
          </p:cNvPicPr>
          <p:nvPr/>
        </p:nvPicPr>
        <p:blipFill rotWithShape="1">
          <a:blip r:embed="rId2"/>
          <a:srcRect b="66943"/>
          <a:stretch/>
        </p:blipFill>
        <p:spPr>
          <a:xfrm>
            <a:off x="350836" y="705139"/>
            <a:ext cx="5532727" cy="2167370"/>
          </a:xfrm>
          <a:prstGeom prst="rect">
            <a:avLst/>
          </a:prstGeom>
        </p:spPr>
      </p:pic>
      <p:pic>
        <p:nvPicPr>
          <p:cNvPr id="2050" name="Picture 2" descr="Modelo heliocéntrico.">
            <a:extLst>
              <a:ext uri="{FF2B5EF4-FFF2-40B4-BE49-F238E27FC236}">
                <a16:creationId xmlns:a16="http://schemas.microsoft.com/office/drawing/2014/main" id="{D40E8A0E-7C83-F473-5F4F-645730AF1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2" y="645608"/>
            <a:ext cx="5376862" cy="537686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DCB9A7E4-48B8-7B6E-A9A2-CCC77282E03D}"/>
              </a:ext>
            </a:extLst>
          </p:cNvPr>
          <p:cNvSpPr txBox="1"/>
          <p:nvPr/>
        </p:nvSpPr>
        <p:spPr>
          <a:xfrm>
            <a:off x="7876383" y="6027726"/>
            <a:ext cx="2552700" cy="369332"/>
          </a:xfrm>
          <a:prstGeom prst="rect">
            <a:avLst/>
          </a:prstGeom>
          <a:noFill/>
        </p:spPr>
        <p:txBody>
          <a:bodyPr wrap="square" rtlCol="0">
            <a:spAutoFit/>
          </a:bodyPr>
          <a:lstStyle/>
          <a:p>
            <a:r>
              <a:rPr lang="es-ES" b="1" dirty="0">
                <a:solidFill>
                  <a:srgbClr val="FF0000"/>
                </a:solidFill>
              </a:rPr>
              <a:t>Modelo heliocéntrico</a:t>
            </a:r>
          </a:p>
        </p:txBody>
      </p:sp>
      <p:sp>
        <p:nvSpPr>
          <p:cNvPr id="6" name="CuadroTexto 5">
            <a:extLst>
              <a:ext uri="{FF2B5EF4-FFF2-40B4-BE49-F238E27FC236}">
                <a16:creationId xmlns:a16="http://schemas.microsoft.com/office/drawing/2014/main" id="{4121AA04-6DFF-3F62-4325-FEB42BD79D7E}"/>
              </a:ext>
            </a:extLst>
          </p:cNvPr>
          <p:cNvSpPr txBox="1"/>
          <p:nvPr/>
        </p:nvSpPr>
        <p:spPr>
          <a:xfrm>
            <a:off x="7499927" y="6397058"/>
            <a:ext cx="3500582" cy="646331"/>
          </a:xfrm>
          <a:prstGeom prst="rect">
            <a:avLst/>
          </a:prstGeom>
          <a:noFill/>
        </p:spPr>
        <p:txBody>
          <a:bodyPr wrap="square">
            <a:spAutoFit/>
          </a:bodyPr>
          <a:lstStyle/>
          <a:p>
            <a:r>
              <a:rPr lang="es-ES" dirty="0">
                <a:hlinkClick r:id="rId4"/>
              </a:rPr>
              <a:t>https://youtu.be/M-ae9WL79tw</a:t>
            </a:r>
            <a:endParaRPr lang="es-ES" dirty="0"/>
          </a:p>
          <a:p>
            <a:endParaRPr lang="es-ES" dirty="0"/>
          </a:p>
        </p:txBody>
      </p:sp>
    </p:spTree>
    <p:extLst>
      <p:ext uri="{BB962C8B-B14F-4D97-AF65-F5344CB8AC3E}">
        <p14:creationId xmlns:p14="http://schemas.microsoft.com/office/powerpoint/2010/main" val="141483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8FD8E9-3408-AA98-ACE1-7B7C38A60AF1}"/>
              </a:ext>
            </a:extLst>
          </p:cNvPr>
          <p:cNvPicPr>
            <a:picLocks noChangeAspect="1"/>
          </p:cNvPicPr>
          <p:nvPr/>
        </p:nvPicPr>
        <p:blipFill>
          <a:blip r:embed="rId2"/>
          <a:stretch>
            <a:fillRect/>
          </a:stretch>
        </p:blipFill>
        <p:spPr>
          <a:xfrm>
            <a:off x="356316" y="225229"/>
            <a:ext cx="2286000" cy="2219325"/>
          </a:xfrm>
          <a:prstGeom prst="rect">
            <a:avLst/>
          </a:prstGeom>
        </p:spPr>
      </p:pic>
      <p:pic>
        <p:nvPicPr>
          <p:cNvPr id="5" name="Imagen 4">
            <a:extLst>
              <a:ext uri="{FF2B5EF4-FFF2-40B4-BE49-F238E27FC236}">
                <a16:creationId xmlns:a16="http://schemas.microsoft.com/office/drawing/2014/main" id="{D85E2644-BB21-C816-408B-6D95A34D42FE}"/>
              </a:ext>
            </a:extLst>
          </p:cNvPr>
          <p:cNvPicPr>
            <a:picLocks noChangeAspect="1"/>
          </p:cNvPicPr>
          <p:nvPr/>
        </p:nvPicPr>
        <p:blipFill rotWithShape="1">
          <a:blip r:embed="rId3"/>
          <a:srcRect b="55332"/>
          <a:stretch/>
        </p:blipFill>
        <p:spPr>
          <a:xfrm>
            <a:off x="2968746" y="95613"/>
            <a:ext cx="7817253" cy="2573150"/>
          </a:xfrm>
          <a:prstGeom prst="rect">
            <a:avLst/>
          </a:prstGeom>
        </p:spPr>
      </p:pic>
      <p:pic>
        <p:nvPicPr>
          <p:cNvPr id="6" name="Imagen 5">
            <a:extLst>
              <a:ext uri="{FF2B5EF4-FFF2-40B4-BE49-F238E27FC236}">
                <a16:creationId xmlns:a16="http://schemas.microsoft.com/office/drawing/2014/main" id="{FADEDF37-54A4-00CD-79E0-D78F112BA523}"/>
              </a:ext>
            </a:extLst>
          </p:cNvPr>
          <p:cNvPicPr>
            <a:picLocks noChangeAspect="1"/>
          </p:cNvPicPr>
          <p:nvPr/>
        </p:nvPicPr>
        <p:blipFill rotWithShape="1">
          <a:blip r:embed="rId4"/>
          <a:srcRect l="7085" t="11863" r="4285" b="4340"/>
          <a:stretch/>
        </p:blipFill>
        <p:spPr>
          <a:xfrm>
            <a:off x="5309188" y="2377230"/>
            <a:ext cx="6128346" cy="4385157"/>
          </a:xfrm>
          <a:prstGeom prst="rect">
            <a:avLst/>
          </a:prstGeom>
        </p:spPr>
      </p:pic>
    </p:spTree>
    <p:extLst>
      <p:ext uri="{BB962C8B-B14F-4D97-AF65-F5344CB8AC3E}">
        <p14:creationId xmlns:p14="http://schemas.microsoft.com/office/powerpoint/2010/main" val="1761888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85E2644-BB21-C816-408B-6D95A34D42FE}"/>
              </a:ext>
            </a:extLst>
          </p:cNvPr>
          <p:cNvPicPr>
            <a:picLocks noChangeAspect="1"/>
          </p:cNvPicPr>
          <p:nvPr/>
        </p:nvPicPr>
        <p:blipFill rotWithShape="1">
          <a:blip r:embed="rId2"/>
          <a:srcRect t="44942"/>
          <a:stretch/>
        </p:blipFill>
        <p:spPr>
          <a:xfrm>
            <a:off x="404464" y="165539"/>
            <a:ext cx="7817253" cy="3171717"/>
          </a:xfrm>
          <a:prstGeom prst="rect">
            <a:avLst/>
          </a:prstGeom>
        </p:spPr>
      </p:pic>
      <p:pic>
        <p:nvPicPr>
          <p:cNvPr id="9220" name="Picture 4" descr="Capas Externas de la Tierra | CK-12 Foundation">
            <a:extLst>
              <a:ext uri="{FF2B5EF4-FFF2-40B4-BE49-F238E27FC236}">
                <a16:creationId xmlns:a16="http://schemas.microsoft.com/office/drawing/2014/main" id="{D237F0DA-9A8C-243D-4FFB-7EEEF0978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090" y="3072961"/>
            <a:ext cx="4762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75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531B52-D3AF-9A3A-A3A7-BB3C046D171A}"/>
              </a:ext>
            </a:extLst>
          </p:cNvPr>
          <p:cNvPicPr>
            <a:picLocks noChangeAspect="1"/>
          </p:cNvPicPr>
          <p:nvPr/>
        </p:nvPicPr>
        <p:blipFill rotWithShape="1">
          <a:blip r:embed="rId2"/>
          <a:srcRect b="42261"/>
          <a:stretch/>
        </p:blipFill>
        <p:spPr>
          <a:xfrm>
            <a:off x="568902" y="271462"/>
            <a:ext cx="5734050" cy="3646269"/>
          </a:xfrm>
          <a:prstGeom prst="rect">
            <a:avLst/>
          </a:prstGeom>
        </p:spPr>
      </p:pic>
      <p:pic>
        <p:nvPicPr>
          <p:cNvPr id="5" name="Imagen 4">
            <a:extLst>
              <a:ext uri="{FF2B5EF4-FFF2-40B4-BE49-F238E27FC236}">
                <a16:creationId xmlns:a16="http://schemas.microsoft.com/office/drawing/2014/main" id="{489F79F5-0968-53AF-4280-84780F6C5D06}"/>
              </a:ext>
            </a:extLst>
          </p:cNvPr>
          <p:cNvPicPr>
            <a:picLocks noChangeAspect="1"/>
          </p:cNvPicPr>
          <p:nvPr/>
        </p:nvPicPr>
        <p:blipFill>
          <a:blip r:embed="rId3"/>
          <a:stretch>
            <a:fillRect/>
          </a:stretch>
        </p:blipFill>
        <p:spPr>
          <a:xfrm>
            <a:off x="6691043" y="964358"/>
            <a:ext cx="5191125" cy="5457825"/>
          </a:xfrm>
          <a:prstGeom prst="rect">
            <a:avLst/>
          </a:prstGeom>
        </p:spPr>
      </p:pic>
    </p:spTree>
    <p:extLst>
      <p:ext uri="{BB962C8B-B14F-4D97-AF65-F5344CB8AC3E}">
        <p14:creationId xmlns:p14="http://schemas.microsoft.com/office/powerpoint/2010/main" val="2384562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531B52-D3AF-9A3A-A3A7-BB3C046D171A}"/>
              </a:ext>
            </a:extLst>
          </p:cNvPr>
          <p:cNvPicPr>
            <a:picLocks noChangeAspect="1"/>
          </p:cNvPicPr>
          <p:nvPr/>
        </p:nvPicPr>
        <p:blipFill rotWithShape="1">
          <a:blip r:embed="rId2"/>
          <a:srcRect t="55742"/>
          <a:stretch/>
        </p:blipFill>
        <p:spPr>
          <a:xfrm>
            <a:off x="495957" y="-55180"/>
            <a:ext cx="5734050" cy="2794930"/>
          </a:xfrm>
          <a:prstGeom prst="rect">
            <a:avLst/>
          </a:prstGeom>
        </p:spPr>
      </p:pic>
      <p:pic>
        <p:nvPicPr>
          <p:cNvPr id="10242" name="Picture 2" descr="Por qué no vemos la cara oculta de la Luna?">
            <a:extLst>
              <a:ext uri="{FF2B5EF4-FFF2-40B4-BE49-F238E27FC236}">
                <a16:creationId xmlns:a16="http://schemas.microsoft.com/office/drawing/2014/main" id="{812A5373-A320-52A4-0926-BC4674511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0" y="2901347"/>
            <a:ext cx="6655677" cy="374381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6D2E624B-EBC0-F6E7-3CA4-DFFC63C7FA34}"/>
              </a:ext>
            </a:extLst>
          </p:cNvPr>
          <p:cNvSpPr txBox="1"/>
          <p:nvPr/>
        </p:nvSpPr>
        <p:spPr>
          <a:xfrm>
            <a:off x="7597009" y="5904765"/>
            <a:ext cx="4045826" cy="646331"/>
          </a:xfrm>
          <a:prstGeom prst="rect">
            <a:avLst/>
          </a:prstGeom>
          <a:noFill/>
        </p:spPr>
        <p:txBody>
          <a:bodyPr wrap="square">
            <a:spAutoFit/>
          </a:bodyPr>
          <a:lstStyle/>
          <a:p>
            <a:r>
              <a:rPr lang="es-ES" dirty="0">
                <a:hlinkClick r:id="rId4"/>
              </a:rPr>
              <a:t>https://youtu.be/1oTiIx16MUI</a:t>
            </a:r>
            <a:endParaRPr lang="es-ES" dirty="0"/>
          </a:p>
          <a:p>
            <a:endParaRPr lang="es-ES" dirty="0"/>
          </a:p>
        </p:txBody>
      </p:sp>
    </p:spTree>
    <p:extLst>
      <p:ext uri="{BB962C8B-B14F-4D97-AF65-F5344CB8AC3E}">
        <p14:creationId xmlns:p14="http://schemas.microsoft.com/office/powerpoint/2010/main" val="1918405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C1D41A2-F9A3-5135-9342-F44EF8FA3218}"/>
              </a:ext>
            </a:extLst>
          </p:cNvPr>
          <p:cNvPicPr>
            <a:picLocks noChangeAspect="1"/>
          </p:cNvPicPr>
          <p:nvPr/>
        </p:nvPicPr>
        <p:blipFill>
          <a:blip r:embed="rId2"/>
          <a:stretch>
            <a:fillRect/>
          </a:stretch>
        </p:blipFill>
        <p:spPr>
          <a:xfrm>
            <a:off x="584633" y="361661"/>
            <a:ext cx="5610225" cy="5543550"/>
          </a:xfrm>
          <a:prstGeom prst="rect">
            <a:avLst/>
          </a:prstGeom>
        </p:spPr>
      </p:pic>
      <p:pic>
        <p:nvPicPr>
          <p:cNvPr id="5" name="Imagen 4">
            <a:extLst>
              <a:ext uri="{FF2B5EF4-FFF2-40B4-BE49-F238E27FC236}">
                <a16:creationId xmlns:a16="http://schemas.microsoft.com/office/drawing/2014/main" id="{C7CF0667-6E26-F20F-6B48-68943CE6FE0B}"/>
              </a:ext>
            </a:extLst>
          </p:cNvPr>
          <p:cNvPicPr>
            <a:picLocks noChangeAspect="1"/>
          </p:cNvPicPr>
          <p:nvPr/>
        </p:nvPicPr>
        <p:blipFill>
          <a:blip r:embed="rId3"/>
          <a:stretch>
            <a:fillRect/>
          </a:stretch>
        </p:blipFill>
        <p:spPr>
          <a:xfrm>
            <a:off x="6515100" y="418811"/>
            <a:ext cx="5257800" cy="5429250"/>
          </a:xfrm>
          <a:prstGeom prst="rect">
            <a:avLst/>
          </a:prstGeom>
        </p:spPr>
      </p:pic>
    </p:spTree>
    <p:extLst>
      <p:ext uri="{BB962C8B-B14F-4D97-AF65-F5344CB8AC3E}">
        <p14:creationId xmlns:p14="http://schemas.microsoft.com/office/powerpoint/2010/main" val="3442106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ases de la luna: Cuáles son y qué son los diferentes tipos - Calendarr">
            <a:extLst>
              <a:ext uri="{FF2B5EF4-FFF2-40B4-BE49-F238E27FC236}">
                <a16:creationId xmlns:a16="http://schemas.microsoft.com/office/drawing/2014/main" id="{C856040B-4C86-4E8A-46E6-325CFC05F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82" y="234430"/>
            <a:ext cx="11202876" cy="638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7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3869D5-608B-E1E1-D803-BBD46C6ADA6A}"/>
              </a:ext>
            </a:extLst>
          </p:cNvPr>
          <p:cNvPicPr>
            <a:picLocks noChangeAspect="1"/>
          </p:cNvPicPr>
          <p:nvPr/>
        </p:nvPicPr>
        <p:blipFill>
          <a:blip r:embed="rId2"/>
          <a:stretch>
            <a:fillRect/>
          </a:stretch>
        </p:blipFill>
        <p:spPr>
          <a:xfrm>
            <a:off x="665726" y="176142"/>
            <a:ext cx="3524250" cy="1990725"/>
          </a:xfrm>
          <a:prstGeom prst="rect">
            <a:avLst/>
          </a:prstGeom>
        </p:spPr>
      </p:pic>
      <p:pic>
        <p:nvPicPr>
          <p:cNvPr id="5" name="Imagen 4">
            <a:extLst>
              <a:ext uri="{FF2B5EF4-FFF2-40B4-BE49-F238E27FC236}">
                <a16:creationId xmlns:a16="http://schemas.microsoft.com/office/drawing/2014/main" id="{098B2537-130E-96F1-55DB-5B264161A243}"/>
              </a:ext>
            </a:extLst>
          </p:cNvPr>
          <p:cNvPicPr>
            <a:picLocks noChangeAspect="1"/>
          </p:cNvPicPr>
          <p:nvPr/>
        </p:nvPicPr>
        <p:blipFill>
          <a:blip r:embed="rId3"/>
          <a:stretch>
            <a:fillRect/>
          </a:stretch>
        </p:blipFill>
        <p:spPr>
          <a:xfrm>
            <a:off x="5104531" y="300210"/>
            <a:ext cx="6093919" cy="5400965"/>
          </a:xfrm>
          <a:prstGeom prst="rect">
            <a:avLst/>
          </a:prstGeom>
        </p:spPr>
      </p:pic>
      <p:pic>
        <p:nvPicPr>
          <p:cNvPr id="12290" name="Picture 2" descr="Eje terrestre - Wikipedia, la enciclopedia libre">
            <a:extLst>
              <a:ext uri="{FF2B5EF4-FFF2-40B4-BE49-F238E27FC236}">
                <a16:creationId xmlns:a16="http://schemas.microsoft.com/office/drawing/2014/main" id="{A3974194-85AC-94ED-D3EE-3AD1603FA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318" y="2383354"/>
            <a:ext cx="3598847" cy="373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762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CB963D-74F9-95B6-B770-E34AE289DAA2}"/>
              </a:ext>
            </a:extLst>
          </p:cNvPr>
          <p:cNvPicPr>
            <a:picLocks noChangeAspect="1"/>
          </p:cNvPicPr>
          <p:nvPr/>
        </p:nvPicPr>
        <p:blipFill rotWithShape="1">
          <a:blip r:embed="rId2"/>
          <a:srcRect b="43176"/>
          <a:stretch/>
        </p:blipFill>
        <p:spPr>
          <a:xfrm>
            <a:off x="258514" y="140099"/>
            <a:ext cx="6168741" cy="3552003"/>
          </a:xfrm>
          <a:prstGeom prst="rect">
            <a:avLst/>
          </a:prstGeom>
        </p:spPr>
      </p:pic>
      <p:pic>
        <p:nvPicPr>
          <p:cNvPr id="5" name="Imagen 4">
            <a:extLst>
              <a:ext uri="{FF2B5EF4-FFF2-40B4-BE49-F238E27FC236}">
                <a16:creationId xmlns:a16="http://schemas.microsoft.com/office/drawing/2014/main" id="{A38C7486-6570-D0C6-CA86-29D8BD385E43}"/>
              </a:ext>
            </a:extLst>
          </p:cNvPr>
          <p:cNvPicPr>
            <a:picLocks noChangeAspect="1"/>
          </p:cNvPicPr>
          <p:nvPr/>
        </p:nvPicPr>
        <p:blipFill>
          <a:blip r:embed="rId3"/>
          <a:stretch>
            <a:fillRect/>
          </a:stretch>
        </p:blipFill>
        <p:spPr>
          <a:xfrm>
            <a:off x="1517600" y="3805310"/>
            <a:ext cx="3650567" cy="3052690"/>
          </a:xfrm>
          <a:prstGeom prst="rect">
            <a:avLst/>
          </a:prstGeom>
        </p:spPr>
      </p:pic>
      <p:pic>
        <p:nvPicPr>
          <p:cNvPr id="13314" name="Picture 2" descr="Blink Activity | BlinkLearning">
            <a:extLst>
              <a:ext uri="{FF2B5EF4-FFF2-40B4-BE49-F238E27FC236}">
                <a16:creationId xmlns:a16="http://schemas.microsoft.com/office/drawing/2014/main" id="{F677FF6C-1A91-013A-90E0-CEFB6703E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572" y="234613"/>
            <a:ext cx="5482214" cy="3897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5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CB963D-74F9-95B6-B770-E34AE289DAA2}"/>
              </a:ext>
            </a:extLst>
          </p:cNvPr>
          <p:cNvPicPr>
            <a:picLocks noChangeAspect="1"/>
          </p:cNvPicPr>
          <p:nvPr/>
        </p:nvPicPr>
        <p:blipFill rotWithShape="1">
          <a:blip r:embed="rId2"/>
          <a:srcRect t="56572"/>
          <a:stretch/>
        </p:blipFill>
        <p:spPr>
          <a:xfrm>
            <a:off x="258514" y="386255"/>
            <a:ext cx="6168741" cy="2714616"/>
          </a:xfrm>
          <a:prstGeom prst="rect">
            <a:avLst/>
          </a:prstGeom>
        </p:spPr>
      </p:pic>
      <p:pic>
        <p:nvPicPr>
          <p:cNvPr id="5" name="Imagen 4">
            <a:extLst>
              <a:ext uri="{FF2B5EF4-FFF2-40B4-BE49-F238E27FC236}">
                <a16:creationId xmlns:a16="http://schemas.microsoft.com/office/drawing/2014/main" id="{A38C7486-6570-D0C6-CA86-29D8BD385E43}"/>
              </a:ext>
            </a:extLst>
          </p:cNvPr>
          <p:cNvPicPr>
            <a:picLocks noChangeAspect="1"/>
          </p:cNvPicPr>
          <p:nvPr/>
        </p:nvPicPr>
        <p:blipFill>
          <a:blip r:embed="rId3"/>
          <a:stretch>
            <a:fillRect/>
          </a:stretch>
        </p:blipFill>
        <p:spPr>
          <a:xfrm>
            <a:off x="6755390" y="2340842"/>
            <a:ext cx="4943475" cy="4133850"/>
          </a:xfrm>
          <a:prstGeom prst="rect">
            <a:avLst/>
          </a:prstGeom>
        </p:spPr>
      </p:pic>
    </p:spTree>
    <p:extLst>
      <p:ext uri="{BB962C8B-B14F-4D97-AF65-F5344CB8AC3E}">
        <p14:creationId xmlns:p14="http://schemas.microsoft.com/office/powerpoint/2010/main" val="3970069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C0CCA1-BFF6-1FD9-419A-71451F978B7C}"/>
              </a:ext>
            </a:extLst>
          </p:cNvPr>
          <p:cNvPicPr>
            <a:picLocks noChangeAspect="1"/>
          </p:cNvPicPr>
          <p:nvPr/>
        </p:nvPicPr>
        <p:blipFill>
          <a:blip r:embed="rId2"/>
          <a:stretch>
            <a:fillRect/>
          </a:stretch>
        </p:blipFill>
        <p:spPr>
          <a:xfrm>
            <a:off x="2538845" y="558656"/>
            <a:ext cx="6677548" cy="5149417"/>
          </a:xfrm>
          <a:prstGeom prst="rect">
            <a:avLst/>
          </a:prstGeom>
        </p:spPr>
      </p:pic>
    </p:spTree>
    <p:extLst>
      <p:ext uri="{BB962C8B-B14F-4D97-AF65-F5344CB8AC3E}">
        <p14:creationId xmlns:p14="http://schemas.microsoft.com/office/powerpoint/2010/main" val="1095858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C555A3-D5B8-6783-491E-4DF0A69A786A}"/>
              </a:ext>
            </a:extLst>
          </p:cNvPr>
          <p:cNvPicPr>
            <a:picLocks noChangeAspect="1"/>
          </p:cNvPicPr>
          <p:nvPr/>
        </p:nvPicPr>
        <p:blipFill rotWithShape="1">
          <a:blip r:embed="rId2"/>
          <a:srcRect t="34043"/>
          <a:stretch/>
        </p:blipFill>
        <p:spPr>
          <a:xfrm>
            <a:off x="433964" y="581890"/>
            <a:ext cx="5532727" cy="4324429"/>
          </a:xfrm>
          <a:prstGeom prst="rect">
            <a:avLst/>
          </a:prstGeom>
        </p:spPr>
      </p:pic>
      <p:sp>
        <p:nvSpPr>
          <p:cNvPr id="2" name="CuadroTexto 1">
            <a:extLst>
              <a:ext uri="{FF2B5EF4-FFF2-40B4-BE49-F238E27FC236}">
                <a16:creationId xmlns:a16="http://schemas.microsoft.com/office/drawing/2014/main" id="{DCB9A7E4-48B8-7B6E-A9A2-CCC77282E03D}"/>
              </a:ext>
            </a:extLst>
          </p:cNvPr>
          <p:cNvSpPr txBox="1"/>
          <p:nvPr/>
        </p:nvSpPr>
        <p:spPr>
          <a:xfrm>
            <a:off x="6530110" y="2856346"/>
            <a:ext cx="5043054" cy="369332"/>
          </a:xfrm>
          <a:prstGeom prst="rect">
            <a:avLst/>
          </a:prstGeom>
          <a:noFill/>
        </p:spPr>
        <p:txBody>
          <a:bodyPr wrap="square" rtlCol="0">
            <a:spAutoFit/>
          </a:bodyPr>
          <a:lstStyle/>
          <a:p>
            <a:r>
              <a:rPr lang="es-ES" b="1" dirty="0">
                <a:solidFill>
                  <a:srgbClr val="FF0000"/>
                </a:solidFill>
              </a:rPr>
              <a:t>Órbitas elípticas de los planetas según Kepler.</a:t>
            </a:r>
          </a:p>
        </p:txBody>
      </p:sp>
      <p:pic>
        <p:nvPicPr>
          <p:cNvPr id="3074" name="Picture 2" descr="EL PROBLEMA DE KEPLER">
            <a:extLst>
              <a:ext uri="{FF2B5EF4-FFF2-40B4-BE49-F238E27FC236}">
                <a16:creationId xmlns:a16="http://schemas.microsoft.com/office/drawing/2014/main" id="{6B0BB961-E63E-10AF-B8B0-2963BE223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66955"/>
            <a:ext cx="5772053" cy="20371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ltura / ... acertijos enlaceverde: &quot;Johannes Kepler&quot; (... sus tres leyes  sobre el movimiento de los planetas)">
            <a:extLst>
              <a:ext uri="{FF2B5EF4-FFF2-40B4-BE49-F238E27FC236}">
                <a16:creationId xmlns:a16="http://schemas.microsoft.com/office/drawing/2014/main" id="{636F279E-E684-6DAE-CD02-B315780F1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003" y="3565093"/>
            <a:ext cx="5448033" cy="262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10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D3906E-163F-2FD3-9F9C-F3E5368F2840}"/>
              </a:ext>
            </a:extLst>
          </p:cNvPr>
          <p:cNvPicPr>
            <a:picLocks noChangeAspect="1"/>
          </p:cNvPicPr>
          <p:nvPr/>
        </p:nvPicPr>
        <p:blipFill rotWithShape="1">
          <a:blip r:embed="rId2"/>
          <a:srcRect b="65517"/>
          <a:stretch/>
        </p:blipFill>
        <p:spPr>
          <a:xfrm>
            <a:off x="469577" y="0"/>
            <a:ext cx="7022592" cy="2364828"/>
          </a:xfrm>
          <a:prstGeom prst="rect">
            <a:avLst/>
          </a:prstGeom>
        </p:spPr>
      </p:pic>
      <p:pic>
        <p:nvPicPr>
          <p:cNvPr id="6" name="Picture 2" descr="Los movimientos de La Tierra - Las estaciones... | Movimientos de la tierra,  Forma de la tierra, Rotación de la tierra">
            <a:extLst>
              <a:ext uri="{FF2B5EF4-FFF2-40B4-BE49-F238E27FC236}">
                <a16:creationId xmlns:a16="http://schemas.microsoft.com/office/drawing/2014/main" id="{07DF1068-2EC8-4830-EF4D-6BBB9DB2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76"/>
          <a:stretch/>
        </p:blipFill>
        <p:spPr bwMode="auto">
          <a:xfrm>
            <a:off x="398632" y="3091564"/>
            <a:ext cx="8776861" cy="385950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53F23C7-F872-5781-305E-C0F1753A0A61}"/>
              </a:ext>
            </a:extLst>
          </p:cNvPr>
          <p:cNvSpPr txBox="1"/>
          <p:nvPr/>
        </p:nvSpPr>
        <p:spPr>
          <a:xfrm>
            <a:off x="6725830" y="4478929"/>
            <a:ext cx="1221828" cy="369332"/>
          </a:xfrm>
          <a:prstGeom prst="rect">
            <a:avLst/>
          </a:prstGeom>
          <a:noFill/>
        </p:spPr>
        <p:txBody>
          <a:bodyPr wrap="square" rtlCol="0">
            <a:spAutoFit/>
          </a:bodyPr>
          <a:lstStyle/>
          <a:p>
            <a:r>
              <a:rPr lang="es-ES" b="1" dirty="0">
                <a:solidFill>
                  <a:srgbClr val="FFFF00"/>
                </a:solidFill>
              </a:rPr>
              <a:t>AFELIO</a:t>
            </a:r>
          </a:p>
        </p:txBody>
      </p:sp>
      <p:sp>
        <p:nvSpPr>
          <p:cNvPr id="7" name="CuadroTexto 6">
            <a:extLst>
              <a:ext uri="{FF2B5EF4-FFF2-40B4-BE49-F238E27FC236}">
                <a16:creationId xmlns:a16="http://schemas.microsoft.com/office/drawing/2014/main" id="{5F1C02F8-6A17-09D5-0179-88C6EB1998B2}"/>
              </a:ext>
            </a:extLst>
          </p:cNvPr>
          <p:cNvSpPr txBox="1"/>
          <p:nvPr/>
        </p:nvSpPr>
        <p:spPr>
          <a:xfrm>
            <a:off x="1937324" y="4549510"/>
            <a:ext cx="1504400" cy="369332"/>
          </a:xfrm>
          <a:prstGeom prst="rect">
            <a:avLst/>
          </a:prstGeom>
          <a:noFill/>
        </p:spPr>
        <p:txBody>
          <a:bodyPr wrap="square" rtlCol="0">
            <a:spAutoFit/>
          </a:bodyPr>
          <a:lstStyle/>
          <a:p>
            <a:r>
              <a:rPr lang="es-ES" b="1" dirty="0">
                <a:solidFill>
                  <a:srgbClr val="FFFF00"/>
                </a:solidFill>
              </a:rPr>
              <a:t>PERIHELIO</a:t>
            </a:r>
          </a:p>
        </p:txBody>
      </p:sp>
      <p:cxnSp>
        <p:nvCxnSpPr>
          <p:cNvPr id="9" name="Conector recto de flecha 8">
            <a:extLst>
              <a:ext uri="{FF2B5EF4-FFF2-40B4-BE49-F238E27FC236}">
                <a16:creationId xmlns:a16="http://schemas.microsoft.com/office/drawing/2014/main" id="{6FE318AB-1F7D-F1D0-5E21-5A2F4204F26F}"/>
              </a:ext>
            </a:extLst>
          </p:cNvPr>
          <p:cNvCxnSpPr/>
          <p:nvPr/>
        </p:nvCxnSpPr>
        <p:spPr>
          <a:xfrm>
            <a:off x="5659821" y="4840015"/>
            <a:ext cx="2002220" cy="0"/>
          </a:xfrm>
          <a:prstGeom prst="straightConnector1">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id="{DB01934D-DEE6-A63B-B425-4417207D4C27}"/>
              </a:ext>
            </a:extLst>
          </p:cNvPr>
          <p:cNvCxnSpPr>
            <a:cxnSpLocks/>
          </p:cNvCxnSpPr>
          <p:nvPr/>
        </p:nvCxnSpPr>
        <p:spPr>
          <a:xfrm>
            <a:off x="2031917" y="4847897"/>
            <a:ext cx="2212427" cy="0"/>
          </a:xfrm>
          <a:prstGeom prst="straightConnector1">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076" name="Picture 4" descr="La Tierra alcanzará su punto más cercano al Sol entre el 2 y el 3 de enero  de 2024">
            <a:extLst>
              <a:ext uri="{FF2B5EF4-FFF2-40B4-BE49-F238E27FC236}">
                <a16:creationId xmlns:a16="http://schemas.microsoft.com/office/drawing/2014/main" id="{D1675D97-E702-3F96-F2C1-289C4BC23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207" y="48819"/>
            <a:ext cx="3736427" cy="373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723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D3906E-163F-2FD3-9F9C-F3E5368F2840}"/>
              </a:ext>
            </a:extLst>
          </p:cNvPr>
          <p:cNvPicPr>
            <a:picLocks noChangeAspect="1"/>
          </p:cNvPicPr>
          <p:nvPr/>
        </p:nvPicPr>
        <p:blipFill rotWithShape="1">
          <a:blip r:embed="rId2"/>
          <a:srcRect t="33793"/>
          <a:stretch/>
        </p:blipFill>
        <p:spPr>
          <a:xfrm>
            <a:off x="264625" y="99323"/>
            <a:ext cx="5831375" cy="3770285"/>
          </a:xfrm>
          <a:prstGeom prst="rect">
            <a:avLst/>
          </a:prstGeom>
        </p:spPr>
      </p:pic>
      <p:pic>
        <p:nvPicPr>
          <p:cNvPr id="15366" name="Picture 6">
            <a:extLst>
              <a:ext uri="{FF2B5EF4-FFF2-40B4-BE49-F238E27FC236}">
                <a16:creationId xmlns:a16="http://schemas.microsoft.com/office/drawing/2014/main" id="{67E96C5E-C5B6-8723-90ED-ECC11E8E3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164"/>
          <a:stretch/>
        </p:blipFill>
        <p:spPr bwMode="auto">
          <a:xfrm>
            <a:off x="6798403" y="3928678"/>
            <a:ext cx="4932673" cy="28567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DB6EC101-3124-9767-9CC7-D55F5E14C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224" y="780392"/>
            <a:ext cx="4285265" cy="24081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s movimientos de La Tierra - Las estaciones... | Movimientos de la tierra,  Forma de la tierra, Rotación de la tierra">
            <a:extLst>
              <a:ext uri="{FF2B5EF4-FFF2-40B4-BE49-F238E27FC236}">
                <a16:creationId xmlns:a16="http://schemas.microsoft.com/office/drawing/2014/main" id="{285D2205-4C1A-E875-7DA2-587BE68BA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76"/>
          <a:stretch/>
        </p:blipFill>
        <p:spPr bwMode="auto">
          <a:xfrm>
            <a:off x="460924" y="4173099"/>
            <a:ext cx="6292133" cy="276688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3114304-84D8-8EE7-1B48-9EEEDA4F923A}"/>
              </a:ext>
            </a:extLst>
          </p:cNvPr>
          <p:cNvSpPr txBox="1"/>
          <p:nvPr/>
        </p:nvSpPr>
        <p:spPr>
          <a:xfrm>
            <a:off x="2021130" y="3865322"/>
            <a:ext cx="4120216" cy="307777"/>
          </a:xfrm>
          <a:prstGeom prst="rect">
            <a:avLst/>
          </a:prstGeom>
          <a:noFill/>
        </p:spPr>
        <p:txBody>
          <a:bodyPr wrap="square" rtlCol="0">
            <a:spAutoFit/>
          </a:bodyPr>
          <a:lstStyle/>
          <a:p>
            <a:r>
              <a:rPr lang="es-ES" sz="1400" b="1" dirty="0">
                <a:solidFill>
                  <a:srgbClr val="FF0000"/>
                </a:solidFill>
              </a:rPr>
              <a:t>Estaciones en los hemisferios norte y sur</a:t>
            </a:r>
          </a:p>
        </p:txBody>
      </p:sp>
    </p:spTree>
    <p:extLst>
      <p:ext uri="{BB962C8B-B14F-4D97-AF65-F5344CB8AC3E}">
        <p14:creationId xmlns:p14="http://schemas.microsoft.com/office/powerpoint/2010/main" val="1115050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E33956-0161-0B55-9626-1DF217294A23}"/>
              </a:ext>
            </a:extLst>
          </p:cNvPr>
          <p:cNvPicPr>
            <a:picLocks noChangeAspect="1"/>
          </p:cNvPicPr>
          <p:nvPr/>
        </p:nvPicPr>
        <p:blipFill>
          <a:blip r:embed="rId2"/>
          <a:stretch>
            <a:fillRect/>
          </a:stretch>
        </p:blipFill>
        <p:spPr>
          <a:xfrm>
            <a:off x="794328" y="219940"/>
            <a:ext cx="7010400" cy="1485900"/>
          </a:xfrm>
          <a:prstGeom prst="rect">
            <a:avLst/>
          </a:prstGeom>
        </p:spPr>
      </p:pic>
      <p:sp>
        <p:nvSpPr>
          <p:cNvPr id="4" name="CuadroTexto 3">
            <a:extLst>
              <a:ext uri="{FF2B5EF4-FFF2-40B4-BE49-F238E27FC236}">
                <a16:creationId xmlns:a16="http://schemas.microsoft.com/office/drawing/2014/main" id="{F710A288-C2EB-AD30-7F97-5E0A8C7B7C44}"/>
              </a:ext>
            </a:extLst>
          </p:cNvPr>
          <p:cNvSpPr txBox="1"/>
          <p:nvPr/>
        </p:nvSpPr>
        <p:spPr>
          <a:xfrm>
            <a:off x="7891298" y="5633914"/>
            <a:ext cx="6097314" cy="646331"/>
          </a:xfrm>
          <a:prstGeom prst="rect">
            <a:avLst/>
          </a:prstGeom>
          <a:noFill/>
        </p:spPr>
        <p:txBody>
          <a:bodyPr wrap="square">
            <a:spAutoFit/>
          </a:bodyPr>
          <a:lstStyle/>
          <a:p>
            <a:r>
              <a:rPr lang="es-ES" dirty="0">
                <a:hlinkClick r:id="rId3"/>
              </a:rPr>
              <a:t>https://youtu.be/Kbrq-ZGipJQ</a:t>
            </a:r>
            <a:endParaRPr lang="es-ES" dirty="0"/>
          </a:p>
          <a:p>
            <a:endParaRPr lang="es-ES" dirty="0"/>
          </a:p>
        </p:txBody>
      </p:sp>
      <p:pic>
        <p:nvPicPr>
          <p:cNvPr id="2050" name="Picture 2" descr="Qué diferencia hay entre solsticio y equinoccio?">
            <a:extLst>
              <a:ext uri="{FF2B5EF4-FFF2-40B4-BE49-F238E27FC236}">
                <a16:creationId xmlns:a16="http://schemas.microsoft.com/office/drawing/2014/main" id="{2C95D204-77C0-723F-2920-C6CC3C96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20" y="1780196"/>
            <a:ext cx="6625389" cy="442785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B4A95FF-3377-BDA3-339D-0A052567E83F}"/>
              </a:ext>
            </a:extLst>
          </p:cNvPr>
          <p:cNvPicPr>
            <a:picLocks noChangeAspect="1"/>
          </p:cNvPicPr>
          <p:nvPr/>
        </p:nvPicPr>
        <p:blipFill rotWithShape="1">
          <a:blip r:embed="rId5"/>
          <a:srcRect r="19173"/>
          <a:stretch/>
        </p:blipFill>
        <p:spPr>
          <a:xfrm>
            <a:off x="6901041" y="1780196"/>
            <a:ext cx="5290959" cy="3682140"/>
          </a:xfrm>
          <a:prstGeom prst="rect">
            <a:avLst/>
          </a:prstGeom>
        </p:spPr>
      </p:pic>
    </p:spTree>
    <p:extLst>
      <p:ext uri="{BB962C8B-B14F-4D97-AF65-F5344CB8AC3E}">
        <p14:creationId xmlns:p14="http://schemas.microsoft.com/office/powerpoint/2010/main" val="2025901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21F9398-25BB-89C4-744C-98BCE967012D}"/>
              </a:ext>
            </a:extLst>
          </p:cNvPr>
          <p:cNvPicPr>
            <a:picLocks noChangeAspect="1"/>
          </p:cNvPicPr>
          <p:nvPr/>
        </p:nvPicPr>
        <p:blipFill>
          <a:blip r:embed="rId2"/>
          <a:stretch>
            <a:fillRect/>
          </a:stretch>
        </p:blipFill>
        <p:spPr>
          <a:xfrm>
            <a:off x="490895" y="217572"/>
            <a:ext cx="2905125" cy="2209800"/>
          </a:xfrm>
          <a:prstGeom prst="rect">
            <a:avLst/>
          </a:prstGeom>
        </p:spPr>
      </p:pic>
      <p:pic>
        <p:nvPicPr>
          <p:cNvPr id="5" name="Imagen 4">
            <a:extLst>
              <a:ext uri="{FF2B5EF4-FFF2-40B4-BE49-F238E27FC236}">
                <a16:creationId xmlns:a16="http://schemas.microsoft.com/office/drawing/2014/main" id="{B758152B-5457-9411-ADA1-05C7442A6DCD}"/>
              </a:ext>
            </a:extLst>
          </p:cNvPr>
          <p:cNvPicPr>
            <a:picLocks noChangeAspect="1"/>
          </p:cNvPicPr>
          <p:nvPr/>
        </p:nvPicPr>
        <p:blipFill>
          <a:blip r:embed="rId3"/>
          <a:stretch>
            <a:fillRect/>
          </a:stretch>
        </p:blipFill>
        <p:spPr>
          <a:xfrm>
            <a:off x="4239665" y="918783"/>
            <a:ext cx="6102427" cy="3797734"/>
          </a:xfrm>
          <a:prstGeom prst="rect">
            <a:avLst/>
          </a:prstGeom>
        </p:spPr>
      </p:pic>
    </p:spTree>
    <p:extLst>
      <p:ext uri="{BB962C8B-B14F-4D97-AF65-F5344CB8AC3E}">
        <p14:creationId xmlns:p14="http://schemas.microsoft.com/office/powerpoint/2010/main" val="3875098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28DB75-7053-FC90-AC2E-0E1FAC135E19}"/>
              </a:ext>
            </a:extLst>
          </p:cNvPr>
          <p:cNvPicPr>
            <a:picLocks noChangeAspect="1"/>
          </p:cNvPicPr>
          <p:nvPr/>
        </p:nvPicPr>
        <p:blipFill>
          <a:blip r:embed="rId2"/>
          <a:stretch>
            <a:fillRect/>
          </a:stretch>
        </p:blipFill>
        <p:spPr>
          <a:xfrm>
            <a:off x="397751" y="204618"/>
            <a:ext cx="5572125" cy="3952875"/>
          </a:xfrm>
          <a:prstGeom prst="rect">
            <a:avLst/>
          </a:prstGeom>
        </p:spPr>
      </p:pic>
      <p:pic>
        <p:nvPicPr>
          <p:cNvPr id="4102" name="Picture 6" descr="Eclipse total de Sol: ¿cómo interpretaban las antiguas civilizaciones los  fenómenos como el del 14 de diciembre? - BBC News Mundo">
            <a:extLst>
              <a:ext uri="{FF2B5EF4-FFF2-40B4-BE49-F238E27FC236}">
                <a16:creationId xmlns:a16="http://schemas.microsoft.com/office/drawing/2014/main" id="{F29127B4-D315-5BFB-1B9B-1DC5225F4A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54" r="4456" b="10081"/>
          <a:stretch/>
        </p:blipFill>
        <p:spPr bwMode="auto">
          <a:xfrm>
            <a:off x="5969876" y="633707"/>
            <a:ext cx="6157872" cy="36387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ómo ver el eclipse anular de sol 2023 sin que afecte tu salud: Horarios,  visibilidad, tips y rituales para este día | Estilo de Vida | Univision">
            <a:extLst>
              <a:ext uri="{FF2B5EF4-FFF2-40B4-BE49-F238E27FC236}">
                <a16:creationId xmlns:a16="http://schemas.microsoft.com/office/drawing/2014/main" id="{BB8D84ED-69F4-546C-B53C-B4D5FEE01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47" y="4272455"/>
            <a:ext cx="4545724" cy="255697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9CD6CCE6-831E-1BC5-382D-9F1AD9CD0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980" y="4272454"/>
            <a:ext cx="2306199" cy="248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14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7CCEDB-86A3-7344-B1D5-6A76B9957EE7}"/>
              </a:ext>
            </a:extLst>
          </p:cNvPr>
          <p:cNvPicPr>
            <a:picLocks noChangeAspect="1"/>
          </p:cNvPicPr>
          <p:nvPr/>
        </p:nvPicPr>
        <p:blipFill>
          <a:blip r:embed="rId2"/>
          <a:stretch>
            <a:fillRect/>
          </a:stretch>
        </p:blipFill>
        <p:spPr>
          <a:xfrm>
            <a:off x="323521" y="231391"/>
            <a:ext cx="5591175" cy="3076575"/>
          </a:xfrm>
          <a:prstGeom prst="rect">
            <a:avLst/>
          </a:prstGeom>
        </p:spPr>
      </p:pic>
      <p:pic>
        <p:nvPicPr>
          <p:cNvPr id="5" name="Imagen 4">
            <a:extLst>
              <a:ext uri="{FF2B5EF4-FFF2-40B4-BE49-F238E27FC236}">
                <a16:creationId xmlns:a16="http://schemas.microsoft.com/office/drawing/2014/main" id="{DE765BCA-0381-84F9-9D44-07AD50303DD8}"/>
              </a:ext>
            </a:extLst>
          </p:cNvPr>
          <p:cNvPicPr>
            <a:picLocks noChangeAspect="1"/>
          </p:cNvPicPr>
          <p:nvPr/>
        </p:nvPicPr>
        <p:blipFill rotWithShape="1">
          <a:blip r:embed="rId3"/>
          <a:srcRect l="8589" t="14590" r="6432" b="9001"/>
          <a:stretch/>
        </p:blipFill>
        <p:spPr>
          <a:xfrm>
            <a:off x="7517850" y="83426"/>
            <a:ext cx="4524704" cy="2940270"/>
          </a:xfrm>
          <a:prstGeom prst="rect">
            <a:avLst/>
          </a:prstGeom>
        </p:spPr>
      </p:pic>
      <p:pic>
        <p:nvPicPr>
          <p:cNvPr id="5122" name="Picture 2">
            <a:extLst>
              <a:ext uri="{FF2B5EF4-FFF2-40B4-BE49-F238E27FC236}">
                <a16:creationId xmlns:a16="http://schemas.microsoft.com/office/drawing/2014/main" id="{EF4A9B01-985D-EEAB-B6E4-2C802BEC8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793" y="3171661"/>
            <a:ext cx="3334407" cy="33344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99D4702-A653-0214-0931-8E3EAE625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7644" y="2810368"/>
            <a:ext cx="20955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86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648ED8-57F7-3822-E0AE-DC2AE7DBC47F}"/>
              </a:ext>
            </a:extLst>
          </p:cNvPr>
          <p:cNvPicPr>
            <a:picLocks noChangeAspect="1"/>
          </p:cNvPicPr>
          <p:nvPr/>
        </p:nvPicPr>
        <p:blipFill>
          <a:blip r:embed="rId2"/>
          <a:stretch>
            <a:fillRect/>
          </a:stretch>
        </p:blipFill>
        <p:spPr>
          <a:xfrm>
            <a:off x="159954" y="126288"/>
            <a:ext cx="7191375" cy="4229100"/>
          </a:xfrm>
          <a:prstGeom prst="rect">
            <a:avLst/>
          </a:prstGeom>
        </p:spPr>
      </p:pic>
      <p:pic>
        <p:nvPicPr>
          <p:cNvPr id="5" name="Imagen 4">
            <a:extLst>
              <a:ext uri="{FF2B5EF4-FFF2-40B4-BE49-F238E27FC236}">
                <a16:creationId xmlns:a16="http://schemas.microsoft.com/office/drawing/2014/main" id="{D6A3258D-D513-541F-7D01-377AE0353F95}"/>
              </a:ext>
            </a:extLst>
          </p:cNvPr>
          <p:cNvPicPr>
            <a:picLocks noChangeAspect="1"/>
          </p:cNvPicPr>
          <p:nvPr/>
        </p:nvPicPr>
        <p:blipFill>
          <a:blip r:embed="rId3"/>
          <a:stretch>
            <a:fillRect/>
          </a:stretch>
        </p:blipFill>
        <p:spPr>
          <a:xfrm>
            <a:off x="7309944" y="276225"/>
            <a:ext cx="4667250" cy="3152775"/>
          </a:xfrm>
          <a:prstGeom prst="rect">
            <a:avLst/>
          </a:prstGeom>
        </p:spPr>
      </p:pic>
      <p:pic>
        <p:nvPicPr>
          <p:cNvPr id="6148" name="Picture 4" descr="La Marea, que es y cómo se forma, mareas vivas y mareas muertas, Pleamar y  Bajamar - Alcaidesa Marina">
            <a:extLst>
              <a:ext uri="{FF2B5EF4-FFF2-40B4-BE49-F238E27FC236}">
                <a16:creationId xmlns:a16="http://schemas.microsoft.com/office/drawing/2014/main" id="{F4AB0E98-EF4B-B98C-74C2-B4E168C25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411" y="3689129"/>
            <a:ext cx="4708635" cy="264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13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7365EC-7900-54F8-B34A-E3089BC19272}"/>
              </a:ext>
            </a:extLst>
          </p:cNvPr>
          <p:cNvPicPr>
            <a:picLocks noChangeAspect="1"/>
          </p:cNvPicPr>
          <p:nvPr/>
        </p:nvPicPr>
        <p:blipFill>
          <a:blip r:embed="rId2"/>
          <a:stretch>
            <a:fillRect/>
          </a:stretch>
        </p:blipFill>
        <p:spPr>
          <a:xfrm>
            <a:off x="222358" y="510900"/>
            <a:ext cx="11718853" cy="5921431"/>
          </a:xfrm>
          <a:prstGeom prst="rect">
            <a:avLst/>
          </a:prstGeom>
        </p:spPr>
      </p:pic>
    </p:spTree>
    <p:extLst>
      <p:ext uri="{BB962C8B-B14F-4D97-AF65-F5344CB8AC3E}">
        <p14:creationId xmlns:p14="http://schemas.microsoft.com/office/powerpoint/2010/main" val="282218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e son las mareas , mareas vivas y mareas muertas – Ecosistemaglobal  divulgando acerca el medio ambiente">
            <a:extLst>
              <a:ext uri="{FF2B5EF4-FFF2-40B4-BE49-F238E27FC236}">
                <a16:creationId xmlns:a16="http://schemas.microsoft.com/office/drawing/2014/main" id="{28AB62E7-4AFB-5F76-CE2F-30893AD7A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46" y="266372"/>
            <a:ext cx="11927116" cy="659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707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n">
            <a:extLst>
              <a:ext uri="{FF2B5EF4-FFF2-40B4-BE49-F238E27FC236}">
                <a16:creationId xmlns:a16="http://schemas.microsoft.com/office/drawing/2014/main" id="{7714A612-2EE1-796E-069D-ED2A5F6B0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964" y="184587"/>
            <a:ext cx="8403021" cy="550397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0AA9DA28-CE5D-B12A-D8BD-D294933AD0FA}"/>
              </a:ext>
            </a:extLst>
          </p:cNvPr>
          <p:cNvSpPr txBox="1"/>
          <p:nvPr/>
        </p:nvSpPr>
        <p:spPr>
          <a:xfrm>
            <a:off x="1545019" y="5864800"/>
            <a:ext cx="8734098" cy="646331"/>
          </a:xfrm>
          <a:prstGeom prst="rect">
            <a:avLst/>
          </a:prstGeom>
          <a:noFill/>
        </p:spPr>
        <p:txBody>
          <a:bodyPr wrap="square">
            <a:spAutoFit/>
          </a:bodyPr>
          <a:lstStyle/>
          <a:p>
            <a:r>
              <a:rPr lang="es-ES" b="0" i="0" dirty="0">
                <a:solidFill>
                  <a:srgbClr val="0F1419"/>
                </a:solidFill>
                <a:effectLst/>
                <a:latin typeface="TwitterChirp"/>
              </a:rPr>
              <a:t>La marea más alta del mundo se da en la bahía de </a:t>
            </a:r>
            <a:r>
              <a:rPr lang="es-ES" b="0" i="0" dirty="0" err="1">
                <a:solidFill>
                  <a:srgbClr val="0F1419"/>
                </a:solidFill>
                <a:effectLst/>
                <a:latin typeface="TwitterChirp"/>
              </a:rPr>
              <a:t>Fundy</a:t>
            </a:r>
            <a:r>
              <a:rPr lang="es-ES" b="0" i="0" dirty="0">
                <a:solidFill>
                  <a:srgbClr val="0F1419"/>
                </a:solidFill>
                <a:effectLst/>
                <a:latin typeface="TwitterChirp"/>
              </a:rPr>
              <a:t> (Canadá). Entre bajamar y pleamar hay hasta 21m de diferencia.</a:t>
            </a:r>
            <a:endParaRPr lang="es-ES" dirty="0"/>
          </a:p>
        </p:txBody>
      </p:sp>
    </p:spTree>
    <p:extLst>
      <p:ext uri="{BB962C8B-B14F-4D97-AF65-F5344CB8AC3E}">
        <p14:creationId xmlns:p14="http://schemas.microsoft.com/office/powerpoint/2010/main" val="315384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D36CA6-EDFA-0E17-D722-94319815FF89}"/>
              </a:ext>
            </a:extLst>
          </p:cNvPr>
          <p:cNvPicPr>
            <a:picLocks noChangeAspect="1"/>
          </p:cNvPicPr>
          <p:nvPr/>
        </p:nvPicPr>
        <p:blipFill>
          <a:blip r:embed="rId2"/>
          <a:stretch>
            <a:fillRect/>
          </a:stretch>
        </p:blipFill>
        <p:spPr>
          <a:xfrm>
            <a:off x="332075" y="195839"/>
            <a:ext cx="4840289" cy="6123016"/>
          </a:xfrm>
          <a:prstGeom prst="rect">
            <a:avLst/>
          </a:prstGeom>
        </p:spPr>
      </p:pic>
      <p:pic>
        <p:nvPicPr>
          <p:cNvPr id="5" name="Imagen 4">
            <a:extLst>
              <a:ext uri="{FF2B5EF4-FFF2-40B4-BE49-F238E27FC236}">
                <a16:creationId xmlns:a16="http://schemas.microsoft.com/office/drawing/2014/main" id="{5F7AFA0E-1B26-35A4-21B3-2526C48560F6}"/>
              </a:ext>
            </a:extLst>
          </p:cNvPr>
          <p:cNvPicPr>
            <a:picLocks noChangeAspect="1"/>
          </p:cNvPicPr>
          <p:nvPr/>
        </p:nvPicPr>
        <p:blipFill>
          <a:blip r:embed="rId3"/>
          <a:stretch>
            <a:fillRect/>
          </a:stretch>
        </p:blipFill>
        <p:spPr>
          <a:xfrm>
            <a:off x="5736160" y="92738"/>
            <a:ext cx="5989353" cy="4100945"/>
          </a:xfrm>
          <a:prstGeom prst="rect">
            <a:avLst/>
          </a:prstGeom>
        </p:spPr>
      </p:pic>
      <p:pic>
        <p:nvPicPr>
          <p:cNvPr id="4100" name="Picture 4" descr="Un cúmulo de 14 galaxias distantes podría convertirse en la estructura más  gigantesca del universo - Los Angeles Times">
            <a:extLst>
              <a:ext uri="{FF2B5EF4-FFF2-40B4-BE49-F238E27FC236}">
                <a16:creationId xmlns:a16="http://schemas.microsoft.com/office/drawing/2014/main" id="{349DEFD0-D3AE-25F8-D6D4-4BC4486E7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254" y="4316609"/>
            <a:ext cx="6105671" cy="244865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682D329-D0E5-6B67-E906-1F387193CF37}"/>
              </a:ext>
            </a:extLst>
          </p:cNvPr>
          <p:cNvSpPr txBox="1"/>
          <p:nvPr/>
        </p:nvSpPr>
        <p:spPr>
          <a:xfrm>
            <a:off x="9079345" y="4535055"/>
            <a:ext cx="2503055" cy="369332"/>
          </a:xfrm>
          <a:prstGeom prst="rect">
            <a:avLst/>
          </a:prstGeom>
          <a:noFill/>
        </p:spPr>
        <p:txBody>
          <a:bodyPr wrap="square" rtlCol="0">
            <a:spAutoFit/>
          </a:bodyPr>
          <a:lstStyle/>
          <a:p>
            <a:r>
              <a:rPr lang="es-ES" b="1" dirty="0">
                <a:solidFill>
                  <a:schemeClr val="bg1"/>
                </a:solidFill>
              </a:rPr>
              <a:t>Cúmulo de galaxias</a:t>
            </a:r>
          </a:p>
        </p:txBody>
      </p:sp>
      <p:sp>
        <p:nvSpPr>
          <p:cNvPr id="7" name="CuadroTexto 6">
            <a:extLst>
              <a:ext uri="{FF2B5EF4-FFF2-40B4-BE49-F238E27FC236}">
                <a16:creationId xmlns:a16="http://schemas.microsoft.com/office/drawing/2014/main" id="{08575C0E-A9A9-665B-AAC7-23C8336478A5}"/>
              </a:ext>
            </a:extLst>
          </p:cNvPr>
          <p:cNvSpPr txBox="1"/>
          <p:nvPr/>
        </p:nvSpPr>
        <p:spPr>
          <a:xfrm>
            <a:off x="7111999" y="2549236"/>
            <a:ext cx="960583" cy="584775"/>
          </a:xfrm>
          <a:prstGeom prst="rect">
            <a:avLst/>
          </a:prstGeom>
          <a:solidFill>
            <a:schemeClr val="tx1"/>
          </a:solidFill>
        </p:spPr>
        <p:txBody>
          <a:bodyPr wrap="square" rtlCol="0">
            <a:spAutoFit/>
          </a:bodyPr>
          <a:lstStyle/>
          <a:p>
            <a:r>
              <a:rPr lang="es-ES" sz="3200" b="1" dirty="0">
                <a:solidFill>
                  <a:schemeClr val="bg1"/>
                </a:solidFill>
              </a:rPr>
              <a:t>27%</a:t>
            </a:r>
          </a:p>
        </p:txBody>
      </p:sp>
      <p:sp>
        <p:nvSpPr>
          <p:cNvPr id="8" name="CuadroTexto 7">
            <a:extLst>
              <a:ext uri="{FF2B5EF4-FFF2-40B4-BE49-F238E27FC236}">
                <a16:creationId xmlns:a16="http://schemas.microsoft.com/office/drawing/2014/main" id="{DF224C88-E69D-69E9-73B7-3746E7238298}"/>
              </a:ext>
            </a:extLst>
          </p:cNvPr>
          <p:cNvSpPr txBox="1"/>
          <p:nvPr/>
        </p:nvSpPr>
        <p:spPr>
          <a:xfrm>
            <a:off x="6700980" y="1131454"/>
            <a:ext cx="1159165" cy="584775"/>
          </a:xfrm>
          <a:prstGeom prst="rect">
            <a:avLst/>
          </a:prstGeom>
          <a:solidFill>
            <a:schemeClr val="tx1"/>
          </a:solidFill>
        </p:spPr>
        <p:txBody>
          <a:bodyPr wrap="square" rtlCol="0">
            <a:spAutoFit/>
          </a:bodyPr>
          <a:lstStyle/>
          <a:p>
            <a:r>
              <a:rPr lang="es-ES" sz="3200" b="1" dirty="0">
                <a:solidFill>
                  <a:schemeClr val="bg1"/>
                </a:solidFill>
              </a:rPr>
              <a:t>68 %</a:t>
            </a:r>
          </a:p>
        </p:txBody>
      </p:sp>
    </p:spTree>
    <p:extLst>
      <p:ext uri="{BB962C8B-B14F-4D97-AF65-F5344CB8AC3E}">
        <p14:creationId xmlns:p14="http://schemas.microsoft.com/office/powerpoint/2010/main" val="1932796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A31683-9375-9148-A873-718F6C9544AC}"/>
              </a:ext>
            </a:extLst>
          </p:cNvPr>
          <p:cNvPicPr>
            <a:picLocks noChangeAspect="1"/>
          </p:cNvPicPr>
          <p:nvPr/>
        </p:nvPicPr>
        <p:blipFill>
          <a:blip r:embed="rId2"/>
          <a:stretch>
            <a:fillRect/>
          </a:stretch>
        </p:blipFill>
        <p:spPr>
          <a:xfrm>
            <a:off x="265007" y="100784"/>
            <a:ext cx="4686300" cy="2171700"/>
          </a:xfrm>
          <a:prstGeom prst="rect">
            <a:avLst/>
          </a:prstGeom>
        </p:spPr>
      </p:pic>
      <p:pic>
        <p:nvPicPr>
          <p:cNvPr id="5" name="Imagen 4">
            <a:extLst>
              <a:ext uri="{FF2B5EF4-FFF2-40B4-BE49-F238E27FC236}">
                <a16:creationId xmlns:a16="http://schemas.microsoft.com/office/drawing/2014/main" id="{B26F9CEA-246C-C6B7-3AF2-588057267DC2}"/>
              </a:ext>
            </a:extLst>
          </p:cNvPr>
          <p:cNvPicPr>
            <a:picLocks noChangeAspect="1"/>
          </p:cNvPicPr>
          <p:nvPr/>
        </p:nvPicPr>
        <p:blipFill rotWithShape="1">
          <a:blip r:embed="rId3"/>
          <a:srcRect b="38547"/>
          <a:stretch/>
        </p:blipFill>
        <p:spPr>
          <a:xfrm>
            <a:off x="5811284" y="1107184"/>
            <a:ext cx="5794351" cy="3744998"/>
          </a:xfrm>
          <a:prstGeom prst="rect">
            <a:avLst/>
          </a:prstGeom>
        </p:spPr>
      </p:pic>
      <p:pic>
        <p:nvPicPr>
          <p:cNvPr id="10242" name="Picture 2" descr="Cuál es la distancia de la Tierra al Sol - Descubre la respuesta">
            <a:extLst>
              <a:ext uri="{FF2B5EF4-FFF2-40B4-BE49-F238E27FC236}">
                <a16:creationId xmlns:a16="http://schemas.microsoft.com/office/drawing/2014/main" id="{7A677BF8-4456-EBFC-967E-F7791A5DA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69" y="2798379"/>
            <a:ext cx="49149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07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26F9CEA-246C-C6B7-3AF2-588057267DC2}"/>
              </a:ext>
            </a:extLst>
          </p:cNvPr>
          <p:cNvPicPr>
            <a:picLocks noChangeAspect="1"/>
          </p:cNvPicPr>
          <p:nvPr/>
        </p:nvPicPr>
        <p:blipFill rotWithShape="1">
          <a:blip r:embed="rId2"/>
          <a:srcRect t="60289"/>
          <a:stretch/>
        </p:blipFill>
        <p:spPr>
          <a:xfrm>
            <a:off x="592897" y="331075"/>
            <a:ext cx="6549317" cy="2735317"/>
          </a:xfrm>
          <a:prstGeom prst="rect">
            <a:avLst/>
          </a:prstGeom>
        </p:spPr>
      </p:pic>
      <p:pic>
        <p:nvPicPr>
          <p:cNvPr id="9220" name="Picture 4" descr="Tema 1">
            <a:extLst>
              <a:ext uri="{FF2B5EF4-FFF2-40B4-BE49-F238E27FC236}">
                <a16:creationId xmlns:a16="http://schemas.microsoft.com/office/drawing/2014/main" id="{74F61DA5-F4B9-4ADB-1FFE-DE36DB7FB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07" y="3217807"/>
            <a:ext cx="4802252" cy="34431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Entender el efecto invernadero - Vamos a hacer algo por la tierra">
            <a:extLst>
              <a:ext uri="{FF2B5EF4-FFF2-40B4-BE49-F238E27FC236}">
                <a16:creationId xmlns:a16="http://schemas.microsoft.com/office/drawing/2014/main" id="{25BDBE06-1987-25A1-2103-C60D5E2304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097"/>
          <a:stretch/>
        </p:blipFill>
        <p:spPr bwMode="auto">
          <a:xfrm>
            <a:off x="7343116" y="2413764"/>
            <a:ext cx="4688601" cy="416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963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FE23B65-90AD-5131-375D-8893DC570DBD}"/>
              </a:ext>
            </a:extLst>
          </p:cNvPr>
          <p:cNvPicPr>
            <a:picLocks noChangeAspect="1"/>
          </p:cNvPicPr>
          <p:nvPr/>
        </p:nvPicPr>
        <p:blipFill>
          <a:blip r:embed="rId2"/>
          <a:stretch>
            <a:fillRect/>
          </a:stretch>
        </p:blipFill>
        <p:spPr>
          <a:xfrm>
            <a:off x="573087" y="318510"/>
            <a:ext cx="5744459" cy="3378504"/>
          </a:xfrm>
          <a:prstGeom prst="rect">
            <a:avLst/>
          </a:prstGeom>
        </p:spPr>
      </p:pic>
    </p:spTree>
    <p:extLst>
      <p:ext uri="{BB962C8B-B14F-4D97-AF65-F5344CB8AC3E}">
        <p14:creationId xmlns:p14="http://schemas.microsoft.com/office/powerpoint/2010/main" val="157913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C08955-543C-50ED-EA1B-9E7309CEDFAB}"/>
              </a:ext>
            </a:extLst>
          </p:cNvPr>
          <p:cNvPicPr>
            <a:picLocks noChangeAspect="1"/>
          </p:cNvPicPr>
          <p:nvPr/>
        </p:nvPicPr>
        <p:blipFill>
          <a:blip r:embed="rId2"/>
          <a:stretch>
            <a:fillRect/>
          </a:stretch>
        </p:blipFill>
        <p:spPr>
          <a:xfrm>
            <a:off x="609599" y="342885"/>
            <a:ext cx="5817757" cy="5403646"/>
          </a:xfrm>
          <a:prstGeom prst="rect">
            <a:avLst/>
          </a:prstGeom>
        </p:spPr>
      </p:pic>
      <p:pic>
        <p:nvPicPr>
          <p:cNvPr id="5" name="Imagen 4">
            <a:extLst>
              <a:ext uri="{FF2B5EF4-FFF2-40B4-BE49-F238E27FC236}">
                <a16:creationId xmlns:a16="http://schemas.microsoft.com/office/drawing/2014/main" id="{F5E692C5-5B8F-1387-AF2F-F8AED5E07CD7}"/>
              </a:ext>
            </a:extLst>
          </p:cNvPr>
          <p:cNvPicPr>
            <a:picLocks noChangeAspect="1"/>
          </p:cNvPicPr>
          <p:nvPr/>
        </p:nvPicPr>
        <p:blipFill>
          <a:blip r:embed="rId3"/>
          <a:stretch>
            <a:fillRect/>
          </a:stretch>
        </p:blipFill>
        <p:spPr>
          <a:xfrm>
            <a:off x="7552947" y="0"/>
            <a:ext cx="3255997" cy="6858000"/>
          </a:xfrm>
          <a:prstGeom prst="rect">
            <a:avLst/>
          </a:prstGeom>
        </p:spPr>
      </p:pic>
    </p:spTree>
    <p:extLst>
      <p:ext uri="{BB962C8B-B14F-4D97-AF65-F5344CB8AC3E}">
        <p14:creationId xmlns:p14="http://schemas.microsoft.com/office/powerpoint/2010/main" val="3883281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D80D808-5ADB-EC99-A65E-BEC925C01045}"/>
              </a:ext>
            </a:extLst>
          </p:cNvPr>
          <p:cNvPicPr>
            <a:picLocks noChangeAspect="1"/>
          </p:cNvPicPr>
          <p:nvPr/>
        </p:nvPicPr>
        <p:blipFill>
          <a:blip r:embed="rId2"/>
          <a:stretch>
            <a:fillRect/>
          </a:stretch>
        </p:blipFill>
        <p:spPr>
          <a:xfrm>
            <a:off x="419532" y="342918"/>
            <a:ext cx="5751028" cy="6057881"/>
          </a:xfrm>
          <a:prstGeom prst="rect">
            <a:avLst/>
          </a:prstGeom>
        </p:spPr>
      </p:pic>
    </p:spTree>
    <p:extLst>
      <p:ext uri="{BB962C8B-B14F-4D97-AF65-F5344CB8AC3E}">
        <p14:creationId xmlns:p14="http://schemas.microsoft.com/office/powerpoint/2010/main" val="2045372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7D6916-5438-6C89-33F8-BF7587B2FA2D}"/>
              </a:ext>
            </a:extLst>
          </p:cNvPr>
          <p:cNvPicPr>
            <a:picLocks noChangeAspect="1"/>
          </p:cNvPicPr>
          <p:nvPr/>
        </p:nvPicPr>
        <p:blipFill>
          <a:blip r:embed="rId2"/>
          <a:stretch>
            <a:fillRect/>
          </a:stretch>
        </p:blipFill>
        <p:spPr>
          <a:xfrm>
            <a:off x="397626" y="335813"/>
            <a:ext cx="6054628" cy="5655084"/>
          </a:xfrm>
          <a:prstGeom prst="rect">
            <a:avLst/>
          </a:prstGeom>
        </p:spPr>
      </p:pic>
    </p:spTree>
    <p:extLst>
      <p:ext uri="{BB962C8B-B14F-4D97-AF65-F5344CB8AC3E}">
        <p14:creationId xmlns:p14="http://schemas.microsoft.com/office/powerpoint/2010/main" val="2368255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762F692-4F53-D615-0889-66790F5CAB45}"/>
              </a:ext>
            </a:extLst>
          </p:cNvPr>
          <p:cNvPicPr>
            <a:picLocks noChangeAspect="1"/>
          </p:cNvPicPr>
          <p:nvPr/>
        </p:nvPicPr>
        <p:blipFill>
          <a:blip r:embed="rId2"/>
          <a:stretch>
            <a:fillRect/>
          </a:stretch>
        </p:blipFill>
        <p:spPr>
          <a:xfrm>
            <a:off x="561975" y="412605"/>
            <a:ext cx="5885605" cy="3292292"/>
          </a:xfrm>
          <a:prstGeom prst="rect">
            <a:avLst/>
          </a:prstGeom>
        </p:spPr>
      </p:pic>
      <p:pic>
        <p:nvPicPr>
          <p:cNvPr id="11266" name="Picture 2" descr="The Allen Telescope Array: SETI's Next Big Step - Sky &amp; Telescope - Sky &amp;  Telescope">
            <a:extLst>
              <a:ext uri="{FF2B5EF4-FFF2-40B4-BE49-F238E27FC236}">
                <a16:creationId xmlns:a16="http://schemas.microsoft.com/office/drawing/2014/main" id="{6541A01D-CCE0-890E-EED8-21CEAC211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985" y="3484673"/>
            <a:ext cx="4884683" cy="326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7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CD6B08-3449-C07B-BEE2-040578E21F5F}"/>
              </a:ext>
            </a:extLst>
          </p:cNvPr>
          <p:cNvPicPr>
            <a:picLocks noChangeAspect="1"/>
          </p:cNvPicPr>
          <p:nvPr/>
        </p:nvPicPr>
        <p:blipFill>
          <a:blip r:embed="rId2"/>
          <a:stretch>
            <a:fillRect/>
          </a:stretch>
        </p:blipFill>
        <p:spPr>
          <a:xfrm>
            <a:off x="719715" y="225398"/>
            <a:ext cx="5376285" cy="6407202"/>
          </a:xfrm>
          <a:prstGeom prst="rect">
            <a:avLst/>
          </a:prstGeom>
        </p:spPr>
      </p:pic>
      <p:pic>
        <p:nvPicPr>
          <p:cNvPr id="5" name="Imagen 4">
            <a:extLst>
              <a:ext uri="{FF2B5EF4-FFF2-40B4-BE49-F238E27FC236}">
                <a16:creationId xmlns:a16="http://schemas.microsoft.com/office/drawing/2014/main" id="{B93E9126-2D27-1CC7-D29B-FD0E9E479174}"/>
              </a:ext>
            </a:extLst>
          </p:cNvPr>
          <p:cNvPicPr>
            <a:picLocks noChangeAspect="1"/>
          </p:cNvPicPr>
          <p:nvPr/>
        </p:nvPicPr>
        <p:blipFill>
          <a:blip r:embed="rId3"/>
          <a:stretch>
            <a:fillRect/>
          </a:stretch>
        </p:blipFill>
        <p:spPr>
          <a:xfrm>
            <a:off x="6383481" y="336812"/>
            <a:ext cx="5377717" cy="6184375"/>
          </a:xfrm>
          <a:prstGeom prst="rect">
            <a:avLst/>
          </a:prstGeom>
        </p:spPr>
      </p:pic>
      <p:sp>
        <p:nvSpPr>
          <p:cNvPr id="4" name="CuadroTexto 3">
            <a:extLst>
              <a:ext uri="{FF2B5EF4-FFF2-40B4-BE49-F238E27FC236}">
                <a16:creationId xmlns:a16="http://schemas.microsoft.com/office/drawing/2014/main" id="{477C4EF7-4C8B-537E-C26C-CAC802C27EEC}"/>
              </a:ext>
            </a:extLst>
          </p:cNvPr>
          <p:cNvSpPr txBox="1"/>
          <p:nvPr/>
        </p:nvSpPr>
        <p:spPr>
          <a:xfrm>
            <a:off x="6899564" y="13646"/>
            <a:ext cx="3990109" cy="646331"/>
          </a:xfrm>
          <a:prstGeom prst="rect">
            <a:avLst/>
          </a:prstGeom>
          <a:noFill/>
        </p:spPr>
        <p:txBody>
          <a:bodyPr wrap="square">
            <a:spAutoFit/>
          </a:bodyPr>
          <a:lstStyle/>
          <a:p>
            <a:r>
              <a:rPr lang="es-ES" dirty="0">
                <a:hlinkClick r:id="rId4"/>
              </a:rPr>
              <a:t>https://youtu.be/F86nBOsGr5M</a:t>
            </a:r>
            <a:endParaRPr lang="es-ES" dirty="0"/>
          </a:p>
          <a:p>
            <a:endParaRPr lang="es-ES" dirty="0"/>
          </a:p>
        </p:txBody>
      </p:sp>
      <p:sp>
        <p:nvSpPr>
          <p:cNvPr id="7" name="CuadroTexto 6">
            <a:extLst>
              <a:ext uri="{FF2B5EF4-FFF2-40B4-BE49-F238E27FC236}">
                <a16:creationId xmlns:a16="http://schemas.microsoft.com/office/drawing/2014/main" id="{4EFCA9BA-D66F-6080-D4F4-7D2EC24F0367}"/>
              </a:ext>
            </a:extLst>
          </p:cNvPr>
          <p:cNvSpPr txBox="1"/>
          <p:nvPr/>
        </p:nvSpPr>
        <p:spPr>
          <a:xfrm>
            <a:off x="7275945" y="6438117"/>
            <a:ext cx="6497782" cy="646331"/>
          </a:xfrm>
          <a:prstGeom prst="rect">
            <a:avLst/>
          </a:prstGeom>
          <a:noFill/>
        </p:spPr>
        <p:txBody>
          <a:bodyPr wrap="square">
            <a:spAutoFit/>
          </a:bodyPr>
          <a:lstStyle/>
          <a:p>
            <a:r>
              <a:rPr lang="es-ES" dirty="0">
                <a:hlinkClick r:id="rId5"/>
              </a:rPr>
              <a:t>https://youtu.be/ysIQMAjpuYY</a:t>
            </a:r>
            <a:endParaRPr lang="es-ES" dirty="0"/>
          </a:p>
          <a:p>
            <a:endParaRPr lang="es-ES" dirty="0"/>
          </a:p>
        </p:txBody>
      </p:sp>
    </p:spTree>
    <p:extLst>
      <p:ext uri="{BB962C8B-B14F-4D97-AF65-F5344CB8AC3E}">
        <p14:creationId xmlns:p14="http://schemas.microsoft.com/office/powerpoint/2010/main" val="387774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0EE9EF-655C-D5A8-B156-AE3A1C60A4E5}"/>
              </a:ext>
            </a:extLst>
          </p:cNvPr>
          <p:cNvPicPr>
            <a:picLocks noChangeAspect="1"/>
          </p:cNvPicPr>
          <p:nvPr/>
        </p:nvPicPr>
        <p:blipFill rotWithShape="1">
          <a:blip r:embed="rId2"/>
          <a:srcRect/>
          <a:stretch/>
        </p:blipFill>
        <p:spPr>
          <a:xfrm>
            <a:off x="236725" y="0"/>
            <a:ext cx="5456296" cy="6858000"/>
          </a:xfrm>
          <a:prstGeom prst="rect">
            <a:avLst/>
          </a:prstGeom>
        </p:spPr>
      </p:pic>
      <p:pic>
        <p:nvPicPr>
          <p:cNvPr id="4" name="Imagen 3">
            <a:extLst>
              <a:ext uri="{FF2B5EF4-FFF2-40B4-BE49-F238E27FC236}">
                <a16:creationId xmlns:a16="http://schemas.microsoft.com/office/drawing/2014/main" id="{D697DEBB-32DD-DD0C-97B8-77D536F7CF61}"/>
              </a:ext>
            </a:extLst>
          </p:cNvPr>
          <p:cNvPicPr>
            <a:picLocks noChangeAspect="1"/>
          </p:cNvPicPr>
          <p:nvPr/>
        </p:nvPicPr>
        <p:blipFill rotWithShape="1">
          <a:blip r:embed="rId3"/>
          <a:srcRect l="4411" t="79646" r="1929" b="1440"/>
          <a:stretch/>
        </p:blipFill>
        <p:spPr>
          <a:xfrm>
            <a:off x="5693021" y="2456871"/>
            <a:ext cx="6276490" cy="2669311"/>
          </a:xfrm>
          <a:prstGeom prst="rect">
            <a:avLst/>
          </a:prstGeom>
        </p:spPr>
      </p:pic>
    </p:spTree>
    <p:extLst>
      <p:ext uri="{BB962C8B-B14F-4D97-AF65-F5344CB8AC3E}">
        <p14:creationId xmlns:p14="http://schemas.microsoft.com/office/powerpoint/2010/main" val="360101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BD42BC-E92E-5192-A5C2-B621F3FBF684}"/>
              </a:ext>
            </a:extLst>
          </p:cNvPr>
          <p:cNvPicPr>
            <a:picLocks noChangeAspect="1"/>
          </p:cNvPicPr>
          <p:nvPr/>
        </p:nvPicPr>
        <p:blipFill rotWithShape="1">
          <a:blip r:embed="rId2"/>
          <a:srcRect b="46936"/>
          <a:stretch/>
        </p:blipFill>
        <p:spPr>
          <a:xfrm>
            <a:off x="286292" y="304801"/>
            <a:ext cx="5283269" cy="3639127"/>
          </a:xfrm>
          <a:prstGeom prst="rect">
            <a:avLst/>
          </a:prstGeom>
        </p:spPr>
      </p:pic>
      <p:pic>
        <p:nvPicPr>
          <p:cNvPr id="5" name="Imagen 4">
            <a:extLst>
              <a:ext uri="{FF2B5EF4-FFF2-40B4-BE49-F238E27FC236}">
                <a16:creationId xmlns:a16="http://schemas.microsoft.com/office/drawing/2014/main" id="{6684F9B5-CEA6-B7C8-7187-59BCEDE3BFEA}"/>
              </a:ext>
            </a:extLst>
          </p:cNvPr>
          <p:cNvPicPr>
            <a:picLocks noChangeAspect="1"/>
          </p:cNvPicPr>
          <p:nvPr/>
        </p:nvPicPr>
        <p:blipFill rotWithShape="1">
          <a:blip r:embed="rId3"/>
          <a:srcRect t="40899" b="1011"/>
          <a:stretch/>
        </p:blipFill>
        <p:spPr>
          <a:xfrm>
            <a:off x="6096000" y="212436"/>
            <a:ext cx="5432226" cy="6645564"/>
          </a:xfrm>
          <a:prstGeom prst="rect">
            <a:avLst/>
          </a:prstGeom>
        </p:spPr>
      </p:pic>
    </p:spTree>
    <p:extLst>
      <p:ext uri="{BB962C8B-B14F-4D97-AF65-F5344CB8AC3E}">
        <p14:creationId xmlns:p14="http://schemas.microsoft.com/office/powerpoint/2010/main" val="608841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BD42BC-E92E-5192-A5C2-B621F3FBF684}"/>
              </a:ext>
            </a:extLst>
          </p:cNvPr>
          <p:cNvPicPr>
            <a:picLocks noChangeAspect="1"/>
          </p:cNvPicPr>
          <p:nvPr/>
        </p:nvPicPr>
        <p:blipFill rotWithShape="1">
          <a:blip r:embed="rId2"/>
          <a:srcRect t="52256"/>
          <a:stretch/>
        </p:blipFill>
        <p:spPr>
          <a:xfrm>
            <a:off x="221638" y="304800"/>
            <a:ext cx="5283269" cy="3274292"/>
          </a:xfrm>
          <a:prstGeom prst="rect">
            <a:avLst/>
          </a:prstGeom>
        </p:spPr>
      </p:pic>
      <p:pic>
        <p:nvPicPr>
          <p:cNvPr id="5" name="Imagen 4">
            <a:extLst>
              <a:ext uri="{FF2B5EF4-FFF2-40B4-BE49-F238E27FC236}">
                <a16:creationId xmlns:a16="http://schemas.microsoft.com/office/drawing/2014/main" id="{6684F9B5-CEA6-B7C8-7187-59BCEDE3BFEA}"/>
              </a:ext>
            </a:extLst>
          </p:cNvPr>
          <p:cNvPicPr>
            <a:picLocks noChangeAspect="1"/>
          </p:cNvPicPr>
          <p:nvPr/>
        </p:nvPicPr>
        <p:blipFill rotWithShape="1">
          <a:blip r:embed="rId3"/>
          <a:srcRect t="5039" b="53934"/>
          <a:stretch/>
        </p:blipFill>
        <p:spPr>
          <a:xfrm>
            <a:off x="5693360" y="443345"/>
            <a:ext cx="6277002" cy="5421746"/>
          </a:xfrm>
          <a:prstGeom prst="rect">
            <a:avLst/>
          </a:prstGeom>
        </p:spPr>
      </p:pic>
    </p:spTree>
    <p:extLst>
      <p:ext uri="{BB962C8B-B14F-4D97-AF65-F5344CB8AC3E}">
        <p14:creationId xmlns:p14="http://schemas.microsoft.com/office/powerpoint/2010/main" val="27542022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363</TotalTime>
  <Words>300</Words>
  <Application>Microsoft Office PowerPoint</Application>
  <PresentationFormat>Panorámica</PresentationFormat>
  <Paragraphs>23</Paragraphs>
  <Slides>56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56</vt:i4>
      </vt:variant>
    </vt:vector>
  </HeadingPairs>
  <TitlesOfParts>
    <vt:vector size="63" baseType="lpstr">
      <vt:lpstr>Aptos</vt:lpstr>
      <vt:lpstr>Aptos Display</vt:lpstr>
      <vt:lpstr>Arial</vt:lpstr>
      <vt:lpstr>Lato</vt:lpstr>
      <vt:lpstr>MerriweatherSans</vt:lpstr>
      <vt:lpstr>TwitterChirp</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PÉREZ</dc:creator>
  <cp:lastModifiedBy>JAVIER PÉREZ</cp:lastModifiedBy>
  <cp:revision>16</cp:revision>
  <dcterms:created xsi:type="dcterms:W3CDTF">2024-03-11T15:28:23Z</dcterms:created>
  <dcterms:modified xsi:type="dcterms:W3CDTF">2024-03-13T19:50:49Z</dcterms:modified>
</cp:coreProperties>
</file>