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9"/>
  </p:notesMasterIdLst>
  <p:sldIdLst>
    <p:sldId id="332" r:id="rId2"/>
    <p:sldId id="338" r:id="rId3"/>
    <p:sldId id="394" r:id="rId4"/>
    <p:sldId id="396" r:id="rId5"/>
    <p:sldId id="344" r:id="rId6"/>
    <p:sldId id="349" r:id="rId7"/>
    <p:sldId id="399" r:id="rId8"/>
    <p:sldId id="398" r:id="rId9"/>
    <p:sldId id="397" r:id="rId10"/>
    <p:sldId id="354" r:id="rId11"/>
    <p:sldId id="359" r:id="rId12"/>
    <p:sldId id="401" r:id="rId13"/>
    <p:sldId id="264" r:id="rId14"/>
    <p:sldId id="422" r:id="rId15"/>
    <p:sldId id="265" r:id="rId16"/>
    <p:sldId id="266" r:id="rId17"/>
    <p:sldId id="267" r:id="rId18"/>
    <p:sldId id="268" r:id="rId19"/>
    <p:sldId id="402" r:id="rId20"/>
    <p:sldId id="404" r:id="rId21"/>
    <p:sldId id="403" r:id="rId22"/>
    <p:sldId id="405" r:id="rId23"/>
    <p:sldId id="406" r:id="rId24"/>
    <p:sldId id="407" r:id="rId25"/>
    <p:sldId id="408" r:id="rId26"/>
    <p:sldId id="400" r:id="rId27"/>
    <p:sldId id="409" r:id="rId28"/>
    <p:sldId id="416" r:id="rId29"/>
    <p:sldId id="415" r:id="rId30"/>
    <p:sldId id="414" r:id="rId31"/>
    <p:sldId id="413" r:id="rId32"/>
    <p:sldId id="412" r:id="rId33"/>
    <p:sldId id="411" r:id="rId34"/>
    <p:sldId id="410" r:id="rId35"/>
    <p:sldId id="364" r:id="rId36"/>
    <p:sldId id="417" r:id="rId37"/>
    <p:sldId id="419" r:id="rId38"/>
    <p:sldId id="420" r:id="rId39"/>
    <p:sldId id="418" r:id="rId40"/>
    <p:sldId id="421" r:id="rId41"/>
    <p:sldId id="269" r:id="rId42"/>
    <p:sldId id="270" r:id="rId43"/>
    <p:sldId id="271" r:id="rId44"/>
    <p:sldId id="369" r:id="rId45"/>
    <p:sldId id="426" r:id="rId46"/>
    <p:sldId id="427" r:id="rId47"/>
    <p:sldId id="423" r:id="rId48"/>
    <p:sldId id="428" r:id="rId49"/>
    <p:sldId id="429" r:id="rId50"/>
    <p:sldId id="430" r:id="rId51"/>
    <p:sldId id="431" r:id="rId52"/>
    <p:sldId id="432" r:id="rId53"/>
    <p:sldId id="433" r:id="rId54"/>
    <p:sldId id="374" r:id="rId55"/>
    <p:sldId id="563" r:id="rId56"/>
    <p:sldId id="564" r:id="rId57"/>
    <p:sldId id="565" r:id="rId58"/>
    <p:sldId id="566" r:id="rId59"/>
    <p:sldId id="568" r:id="rId60"/>
    <p:sldId id="569" r:id="rId61"/>
    <p:sldId id="570" r:id="rId62"/>
    <p:sldId id="572" r:id="rId63"/>
    <p:sldId id="573" r:id="rId64"/>
    <p:sldId id="571" r:id="rId65"/>
    <p:sldId id="574" r:id="rId66"/>
    <p:sldId id="576" r:id="rId67"/>
    <p:sldId id="575" r:id="rId68"/>
    <p:sldId id="379" r:id="rId69"/>
    <p:sldId id="506" r:id="rId70"/>
    <p:sldId id="577" r:id="rId71"/>
    <p:sldId id="578" r:id="rId72"/>
    <p:sldId id="579" r:id="rId73"/>
    <p:sldId id="580" r:id="rId74"/>
    <p:sldId id="518" r:id="rId75"/>
    <p:sldId id="384" r:id="rId76"/>
    <p:sldId id="581" r:id="rId77"/>
    <p:sldId id="582" r:id="rId78"/>
    <p:sldId id="583" r:id="rId79"/>
    <p:sldId id="434" r:id="rId80"/>
    <p:sldId id="584" r:id="rId81"/>
    <p:sldId id="585" r:id="rId82"/>
    <p:sldId id="586" r:id="rId83"/>
    <p:sldId id="441" r:id="rId84"/>
    <p:sldId id="442" r:id="rId85"/>
    <p:sldId id="443" r:id="rId86"/>
    <p:sldId id="449" r:id="rId87"/>
    <p:sldId id="451" r:id="rId8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57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93279-336D-4997-9FE8-FF9024235AC6}" type="datetimeFigureOut">
              <a:rPr lang="es-ES" smtClean="0"/>
              <a:t>29/02/2024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5EAE5-BE2D-491E-B9F8-3159A15277F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9108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1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8" name="Google Shape;928;p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29" name="Google Shape;929;p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1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4" name="Google Shape;934;p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35" name="Google Shape;935;p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7" name="Google Shape;14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3" name="Google Shape;15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115fa7764b2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115fa7764b2_1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9" name="Google Shape;1939;g115fa7764b2_1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0" name="Google Shape;1940;g115fa7764b2_1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115fa7764b2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115fa7764b2_1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1" name="Google Shape;1951;g115fa7764b2_1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2" name="Google Shape;1952;g115fa7764b2_1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7" name="Google Shape;11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3" name="Google Shape;1963;g115fa7764b2_1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4" name="Google Shape;1964;g115fa7764b2_1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0" name="Google Shape;1970;g115fa7764b2_1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1" name="Google Shape;1971;g115fa7764b2_1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" name="Google Shape;1976;g115fa7764b2_1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7" name="Google Shape;1977;g115fa7764b2_1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9" name="Google Shape;1989;g115fa7764b2_1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0" name="Google Shape;1990;g115fa7764b2_1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" name="Google Shape;1996;g115fa7764b2_1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7" name="Google Shape;1997;g115fa7764b2_1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2" name="Google Shape;1982;g115fa7764b2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3" name="Google Shape;1983;g115fa7764b2_1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11556fcae99_1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11556fcae99_1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Google Shape;1672;g11556fcae99_1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3" name="Google Shape;1673;g11556fcae99_1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58" name="Google Shape;115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63" name="Google Shape;116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3" name="Google Shape;12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68" name="Google Shape;116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35" name="Google Shape;1135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40" name="Google Shape;1140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46" name="Google Shape;114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05" name="Google Shape;120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11" name="Google Shape;121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16" name="Google Shape;121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47" name="Google Shape;124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57" name="Google Shape;125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9" name="Google Shape;12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5" name="Google Shape;13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72" name="Google Shape;672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37" name="Google Shape;737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1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0" name="Google Shape;920;p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21" name="Google Shape;921;p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18AE4-EC03-4409-9488-592BDD4BF987}" type="datetimeFigureOut">
              <a:rPr lang="es-ES" smtClean="0"/>
              <a:t>29/02/2024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649DF-F34C-4A2D-852E-F6A1DF5933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9905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18AE4-EC03-4409-9488-592BDD4BF987}" type="datetimeFigureOut">
              <a:rPr lang="es-ES" smtClean="0"/>
              <a:t>29/02/2024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649DF-F34C-4A2D-852E-F6A1DF5933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5679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18AE4-EC03-4409-9488-592BDD4BF987}" type="datetimeFigureOut">
              <a:rPr lang="es-ES" smtClean="0"/>
              <a:t>29/02/2024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649DF-F34C-4A2D-852E-F6A1DF5933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7439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1516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" type="objOnly">
  <p:cSld name="Contenido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457200" y="274639"/>
            <a:ext cx="8229600" cy="585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23975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9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9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9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8844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18AE4-EC03-4409-9488-592BDD4BF987}" type="datetimeFigureOut">
              <a:rPr lang="es-ES" smtClean="0"/>
              <a:t>29/02/2024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649DF-F34C-4A2D-852E-F6A1DF5933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8017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18AE4-EC03-4409-9488-592BDD4BF987}" type="datetimeFigureOut">
              <a:rPr lang="es-ES" smtClean="0"/>
              <a:t>29/02/2024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649DF-F34C-4A2D-852E-F6A1DF5933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0638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18AE4-EC03-4409-9488-592BDD4BF987}" type="datetimeFigureOut">
              <a:rPr lang="es-ES" smtClean="0"/>
              <a:t>29/02/2024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649DF-F34C-4A2D-852E-F6A1DF5933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0523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18AE4-EC03-4409-9488-592BDD4BF987}" type="datetimeFigureOut">
              <a:rPr lang="es-ES" smtClean="0"/>
              <a:t>29/02/2024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649DF-F34C-4A2D-852E-F6A1DF5933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9412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18AE4-EC03-4409-9488-592BDD4BF987}" type="datetimeFigureOut">
              <a:rPr lang="es-ES" smtClean="0"/>
              <a:t>29/02/2024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649DF-F34C-4A2D-852E-F6A1DF5933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2546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18AE4-EC03-4409-9488-592BDD4BF987}" type="datetimeFigureOut">
              <a:rPr lang="es-ES" smtClean="0"/>
              <a:t>29/02/2024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649DF-F34C-4A2D-852E-F6A1DF5933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9010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18AE4-EC03-4409-9488-592BDD4BF987}" type="datetimeFigureOut">
              <a:rPr lang="es-ES" smtClean="0"/>
              <a:t>29/02/2024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649DF-F34C-4A2D-852E-F6A1DF5933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2978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18AE4-EC03-4409-9488-592BDD4BF987}" type="datetimeFigureOut">
              <a:rPr lang="es-ES" smtClean="0"/>
              <a:t>29/02/2024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649DF-F34C-4A2D-852E-F6A1DF5933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3506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18AE4-EC03-4409-9488-592BDD4BF987}" type="datetimeFigureOut">
              <a:rPr lang="es-ES" smtClean="0"/>
              <a:t>29/02/2024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0649DF-F34C-4A2D-852E-F6A1DF5933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8993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5EB7529-F8ED-A593-5F31-0B86D6013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0" y="260648"/>
            <a:ext cx="9154544" cy="633670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E00F6AE-BE77-A580-9460-EFF8DB7B5D96}"/>
              </a:ext>
            </a:extLst>
          </p:cNvPr>
          <p:cNvSpPr txBox="1"/>
          <p:nvPr/>
        </p:nvSpPr>
        <p:spPr>
          <a:xfrm>
            <a:off x="5232331" y="5949280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FF0000"/>
                </a:solidFill>
              </a:rPr>
              <a:t>(2ª parte)</a:t>
            </a:r>
          </a:p>
        </p:txBody>
      </p:sp>
    </p:spTree>
    <p:extLst>
      <p:ext uri="{BB962C8B-B14F-4D97-AF65-F5344CB8AC3E}">
        <p14:creationId xmlns:p14="http://schemas.microsoft.com/office/powerpoint/2010/main" val="2545200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C4F31-EE80-878F-E080-2650ECBFD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68654C8-B049-DF70-C01A-6B864C135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5610225" cy="2790825"/>
          </a:xfrm>
          <a:prstGeom prst="rect">
            <a:avLst/>
          </a:prstGeom>
        </p:spPr>
      </p:pic>
      <p:pic>
        <p:nvPicPr>
          <p:cNvPr id="2050" name="Picture 2" descr="Así avanzan las obras de los espigones de Nules: dejarán sin baño algunas  zonas - El Periódico Mediterráneo">
            <a:extLst>
              <a:ext uri="{FF2B5EF4-FFF2-40B4-BE49-F238E27FC236}">
                <a16:creationId xmlns:a16="http://schemas.microsoft.com/office/drawing/2014/main" id="{002179A4-2FF8-1E9E-9C43-F78F76FE2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77213"/>
            <a:ext cx="6624736" cy="372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094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2CC35-CF3E-4675-8893-36A550163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A642BD5-9393-EC56-7D9C-C19D7C4FA7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261" b="37239"/>
          <a:stretch/>
        </p:blipFill>
        <p:spPr>
          <a:xfrm>
            <a:off x="251520" y="2348880"/>
            <a:ext cx="7647491" cy="316835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977EF97-81E8-F327-E4BD-810D2D5006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3561"/>
          <a:stretch/>
        </p:blipFill>
        <p:spPr>
          <a:xfrm>
            <a:off x="0" y="116632"/>
            <a:ext cx="7659904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118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785;p126" descr="20070417klpcnatun_103">
            <a:extLst>
              <a:ext uri="{FF2B5EF4-FFF2-40B4-BE49-F238E27FC236}">
                <a16:creationId xmlns:a16="http://schemas.microsoft.com/office/drawing/2014/main" id="{7B02F194-B03C-3D84-99D1-E9CA4793E15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71804"/>
            <a:ext cx="9144000" cy="283517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5ECAA9B-523E-7ABA-4431-863BC1016BB6}"/>
              </a:ext>
            </a:extLst>
          </p:cNvPr>
          <p:cNvSpPr txBox="1"/>
          <p:nvPr/>
        </p:nvSpPr>
        <p:spPr>
          <a:xfrm>
            <a:off x="2699792" y="-33081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FF0000"/>
                </a:solidFill>
              </a:rPr>
              <a:t>Proceso de gelifracción</a:t>
            </a:r>
          </a:p>
        </p:txBody>
      </p:sp>
      <p:pic>
        <p:nvPicPr>
          <p:cNvPr id="6" name="Google Shape;791;p127" descr="Canchal 3">
            <a:extLst>
              <a:ext uri="{FF2B5EF4-FFF2-40B4-BE49-F238E27FC236}">
                <a16:creationId xmlns:a16="http://schemas.microsoft.com/office/drawing/2014/main" id="{6D982521-553A-5685-48A5-578B1C36EE7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23728" y="3786179"/>
            <a:ext cx="5328592" cy="307182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09CDF85-4902-8A96-5E52-4E1442D673B6}"/>
              </a:ext>
            </a:extLst>
          </p:cNvPr>
          <p:cNvSpPr txBox="1"/>
          <p:nvPr/>
        </p:nvSpPr>
        <p:spPr>
          <a:xfrm>
            <a:off x="3203848" y="3671888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Canchal</a:t>
            </a:r>
          </a:p>
        </p:txBody>
      </p:sp>
    </p:spTree>
    <p:extLst>
      <p:ext uri="{BB962C8B-B14F-4D97-AF65-F5344CB8AC3E}">
        <p14:creationId xmlns:p14="http://schemas.microsoft.com/office/powerpoint/2010/main" val="2809601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9" descr="Gelifracción 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86013" y="2612090"/>
            <a:ext cx="2343592" cy="2232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9" descr="Gelifracción 4"/>
          <p:cNvPicPr preferRelativeResize="0"/>
          <p:nvPr/>
        </p:nvPicPr>
        <p:blipFill rotWithShape="1">
          <a:blip r:embed="rId4">
            <a:alphaModFix/>
          </a:blip>
          <a:srcRect l="3864"/>
          <a:stretch/>
        </p:blipFill>
        <p:spPr>
          <a:xfrm>
            <a:off x="-1" y="857251"/>
            <a:ext cx="6602507" cy="5152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elifracció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65" y="1567491"/>
            <a:ext cx="4007223" cy="34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Gelifracción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969" y="2155709"/>
            <a:ext cx="2511572" cy="2393038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730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0" descr="Canchal 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5DBDCA6-9B3E-3272-9B0C-22BFEF9A1FAF}"/>
              </a:ext>
            </a:extLst>
          </p:cNvPr>
          <p:cNvSpPr txBox="1"/>
          <p:nvPr/>
        </p:nvSpPr>
        <p:spPr>
          <a:xfrm>
            <a:off x="2483768" y="823436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Canchal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1" descr="Canchal 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AB68BAD-427D-DD89-B8C8-B9F650EF65B7}"/>
              </a:ext>
            </a:extLst>
          </p:cNvPr>
          <p:cNvSpPr txBox="1"/>
          <p:nvPr/>
        </p:nvSpPr>
        <p:spPr>
          <a:xfrm>
            <a:off x="1259632" y="823436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Canchal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2" descr="Canchal 1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B705532-FE4E-C1E0-D8DE-88797F3E8603}"/>
              </a:ext>
            </a:extLst>
          </p:cNvPr>
          <p:cNvSpPr txBox="1"/>
          <p:nvPr/>
        </p:nvSpPr>
        <p:spPr>
          <a:xfrm>
            <a:off x="2339752" y="1340768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Canchal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3" descr="Canchal 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E6E67B8-4624-A641-A076-ADE9FD93F7F9}"/>
              </a:ext>
            </a:extLst>
          </p:cNvPr>
          <p:cNvSpPr txBox="1"/>
          <p:nvPr/>
        </p:nvSpPr>
        <p:spPr>
          <a:xfrm>
            <a:off x="2267744" y="980728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Canchal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9255F2E5-B918-BBCE-E3A7-65594D78D715}"/>
              </a:ext>
            </a:extLst>
          </p:cNvPr>
          <p:cNvSpPr txBox="1"/>
          <p:nvPr/>
        </p:nvSpPr>
        <p:spPr>
          <a:xfrm>
            <a:off x="2771800" y="116632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FF0000"/>
                </a:solidFill>
              </a:rPr>
              <a:t>Acción de los glaciares</a:t>
            </a:r>
          </a:p>
        </p:txBody>
      </p:sp>
      <p:pic>
        <p:nvPicPr>
          <p:cNvPr id="5" name="Google Shape;586;p93">
            <a:extLst>
              <a:ext uri="{FF2B5EF4-FFF2-40B4-BE49-F238E27FC236}">
                <a16:creationId xmlns:a16="http://schemas.microsoft.com/office/drawing/2014/main" id="{7365974A-5D9F-6037-DC8A-1AFF1CC3460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15616" y="980728"/>
            <a:ext cx="6696744" cy="5760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8030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C2F70-CF90-38D7-8689-0CF100A49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66AA046-FE59-F3AD-6565-28D429B75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9433"/>
            <a:ext cx="3819525" cy="168592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43E1A41-A7FF-330A-F595-BEBBAECF3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60" y="1820404"/>
            <a:ext cx="5891471" cy="266429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D509079-8A81-672B-DB46-3E02EBE74C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3675"/>
          <a:stretch/>
        </p:blipFill>
        <p:spPr>
          <a:xfrm>
            <a:off x="323528" y="4484700"/>
            <a:ext cx="5544617" cy="209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764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108" descr="Lengu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512" y="332656"/>
            <a:ext cx="4169978" cy="6192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108" descr="Valle en U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75800" y="329340"/>
            <a:ext cx="3968199" cy="6192687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108"/>
          <p:cNvSpPr/>
          <p:nvPr/>
        </p:nvSpPr>
        <p:spPr>
          <a:xfrm>
            <a:off x="4413222" y="1772816"/>
            <a:ext cx="762579" cy="464918"/>
          </a:xfrm>
          <a:prstGeom prst="rightArrow">
            <a:avLst>
              <a:gd name="adj1" fmla="val 50000"/>
              <a:gd name="adj2" fmla="val 73652"/>
            </a:avLst>
          </a:prstGeom>
          <a:solidFill>
            <a:schemeClr val="accent1"/>
          </a:solidFill>
          <a:ln w="12700" cap="flat" cmpd="sng">
            <a:solidFill>
              <a:srgbClr val="2E8A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108"/>
          <p:cNvSpPr txBox="1"/>
          <p:nvPr/>
        </p:nvSpPr>
        <p:spPr>
          <a:xfrm>
            <a:off x="6372200" y="342852"/>
            <a:ext cx="232634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" b="1" dirty="0">
                <a:latin typeface="Arial"/>
                <a:ea typeface="Arial"/>
                <a:cs typeface="Arial"/>
                <a:sym typeface="Arial"/>
              </a:rPr>
              <a:t>Valle glaciar en U</a:t>
            </a:r>
            <a:endParaRPr b="1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682;p109" descr="Valle en U 4">
            <a:extLst>
              <a:ext uri="{FF2B5EF4-FFF2-40B4-BE49-F238E27FC236}">
                <a16:creationId xmlns:a16="http://schemas.microsoft.com/office/drawing/2014/main" id="{D8EC67D1-31FA-2A45-7AFA-3F70E79F558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5536" y="296652"/>
            <a:ext cx="8352928" cy="626469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A0250BA-F596-B9AC-0C0A-EC7552BD332E}"/>
              </a:ext>
            </a:extLst>
          </p:cNvPr>
          <p:cNvSpPr txBox="1"/>
          <p:nvPr/>
        </p:nvSpPr>
        <p:spPr>
          <a:xfrm>
            <a:off x="3635896" y="404664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Valle en U</a:t>
            </a:r>
          </a:p>
        </p:txBody>
      </p:sp>
    </p:spTree>
    <p:extLst>
      <p:ext uri="{BB962C8B-B14F-4D97-AF65-F5344CB8AC3E}">
        <p14:creationId xmlns:p14="http://schemas.microsoft.com/office/powerpoint/2010/main" val="9785207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C58C37B-E0FA-5A0E-C87A-D1D897D0B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04664"/>
            <a:ext cx="8928992" cy="544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758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728;p117">
            <a:extLst>
              <a:ext uri="{FF2B5EF4-FFF2-40B4-BE49-F238E27FC236}">
                <a16:creationId xmlns:a16="http://schemas.microsoft.com/office/drawing/2014/main" id="{273AEF26-1A4D-5C7A-B5F7-B3AA47C67AC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63" y="692696"/>
            <a:ext cx="9138537" cy="5616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96867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9" name="Google Shape;739;p119" descr="Qué son y cómo se forman las morrenas en un glaciar | Meteorología en R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004" y="853682"/>
            <a:ext cx="9122996" cy="567166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3E25506-753C-6C0B-77D2-907D08454759}"/>
              </a:ext>
            </a:extLst>
          </p:cNvPr>
          <p:cNvSpPr txBox="1"/>
          <p:nvPr/>
        </p:nvSpPr>
        <p:spPr>
          <a:xfrm>
            <a:off x="3646398" y="71047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Morrenas</a:t>
            </a:r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2B008803-5BE7-0FDC-A837-F6F68FF7EB30}"/>
              </a:ext>
            </a:extLst>
          </p:cNvPr>
          <p:cNvCxnSpPr/>
          <p:nvPr/>
        </p:nvCxnSpPr>
        <p:spPr>
          <a:xfrm>
            <a:off x="4283968" y="476672"/>
            <a:ext cx="1440160" cy="23042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C3204F85-D1C3-94E0-11E6-10FA06D1111E}"/>
              </a:ext>
            </a:extLst>
          </p:cNvPr>
          <p:cNvCxnSpPr>
            <a:cxnSpLocks/>
          </p:cNvCxnSpPr>
          <p:nvPr/>
        </p:nvCxnSpPr>
        <p:spPr>
          <a:xfrm>
            <a:off x="4283968" y="476672"/>
            <a:ext cx="2448272" cy="22322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erretimiento de glaciares en la alta zona ártica. Actualmente, hay piedras que están en el glaciar durante la edad de hielo; glacial till, cambio climático, variaciones climáticas, derretimiento del hielo. Ártico, Franz Josef Land - 88685419">
            <a:extLst>
              <a:ext uri="{FF2B5EF4-FFF2-40B4-BE49-F238E27FC236}">
                <a16:creationId xmlns:a16="http://schemas.microsoft.com/office/drawing/2014/main" id="{47863523-FC19-7808-9DD5-DF8544F0D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2588"/>
            <a:ext cx="9144000" cy="609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5650D83-53C3-1C89-9CAD-AB020D73FFD8}"/>
              </a:ext>
            </a:extLst>
          </p:cNvPr>
          <p:cNvSpPr txBox="1"/>
          <p:nvPr/>
        </p:nvSpPr>
        <p:spPr>
          <a:xfrm>
            <a:off x="2699792" y="2276872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Morrena del frente glaciar</a:t>
            </a:r>
          </a:p>
        </p:txBody>
      </p:sp>
      <p:pic>
        <p:nvPicPr>
          <p:cNvPr id="4" name="Google Shape;586;p93">
            <a:extLst>
              <a:ext uri="{FF2B5EF4-FFF2-40B4-BE49-F238E27FC236}">
                <a16:creationId xmlns:a16="http://schemas.microsoft.com/office/drawing/2014/main" id="{C1DF1166-55A1-97CA-B364-DAC03A61AD5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203848" cy="22768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41771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57FFD-23B6-10BD-45B5-4CCE6527A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8E5535-08B7-0977-67E9-564F6E6BEC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760"/>
          <a:stretch/>
        </p:blipFill>
        <p:spPr>
          <a:xfrm>
            <a:off x="251520" y="404664"/>
            <a:ext cx="6762797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45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8" name="Google Shape;998;p1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6632"/>
            <a:ext cx="9036496" cy="67413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0B92E-B269-4678-2B3F-B4B03B86F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37C13D1-19F9-811A-7A16-341F5807B746}"/>
              </a:ext>
            </a:extLst>
          </p:cNvPr>
          <p:cNvSpPr txBox="1"/>
          <p:nvPr/>
        </p:nvSpPr>
        <p:spPr>
          <a:xfrm>
            <a:off x="4340452" y="0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FF0000"/>
                </a:solidFill>
              </a:rPr>
              <a:t>Curso alto o superior</a:t>
            </a:r>
          </a:p>
        </p:txBody>
      </p:sp>
      <p:pic>
        <p:nvPicPr>
          <p:cNvPr id="4098" name="Picture 2" descr="1.1. La erosión glaciar y sus formas de relieve | GL2 - U4.T2: El relieve  de la superficie terrestre: Sistemas morfoclimáticos II: modelado glaciar,  periglaciar, árido y subárido">
            <a:extLst>
              <a:ext uri="{FF2B5EF4-FFF2-40B4-BE49-F238E27FC236}">
                <a16:creationId xmlns:a16="http://schemas.microsoft.com/office/drawing/2014/main" id="{E74FB134-CC80-E72F-D44A-E4525F581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08542"/>
            <a:ext cx="8784976" cy="573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D2834AD-FF2D-2A71-E451-4744019CF83A}"/>
              </a:ext>
            </a:extLst>
          </p:cNvPr>
          <p:cNvSpPr txBox="1"/>
          <p:nvPr/>
        </p:nvSpPr>
        <p:spPr>
          <a:xfrm>
            <a:off x="5148064" y="1772816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Valle en U</a:t>
            </a:r>
          </a:p>
        </p:txBody>
      </p:sp>
      <p:pic>
        <p:nvPicPr>
          <p:cNvPr id="4" name="Google Shape;998;p162">
            <a:extLst>
              <a:ext uri="{FF2B5EF4-FFF2-40B4-BE49-F238E27FC236}">
                <a16:creationId xmlns:a16="http://schemas.microsoft.com/office/drawing/2014/main" id="{1B8E03FD-2F71-466F-F79C-95CC9CE584A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58968"/>
          <a:stretch/>
        </p:blipFill>
        <p:spPr>
          <a:xfrm>
            <a:off x="-142200" y="116632"/>
            <a:ext cx="3707904" cy="6741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30954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73FE9-7700-C09A-56C1-94AE22F66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inco cascadas y saltos de agua para zambullirse en el">
            <a:extLst>
              <a:ext uri="{FF2B5EF4-FFF2-40B4-BE49-F238E27FC236}">
                <a16:creationId xmlns:a16="http://schemas.microsoft.com/office/drawing/2014/main" id="{D4E824D0-2CB0-CA75-E8D9-AD4E28FA5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8"/>
            <a:ext cx="9144000" cy="671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FAAF05E-10FD-F5E5-7E59-BDD25E6DD1EC}"/>
              </a:ext>
            </a:extLst>
          </p:cNvPr>
          <p:cNvSpPr txBox="1"/>
          <p:nvPr/>
        </p:nvSpPr>
        <p:spPr>
          <a:xfrm>
            <a:off x="2843808" y="980728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Cascadas</a:t>
            </a:r>
          </a:p>
        </p:txBody>
      </p:sp>
    </p:spTree>
    <p:extLst>
      <p:ext uri="{BB962C8B-B14F-4D97-AF65-F5344CB8AC3E}">
        <p14:creationId xmlns:p14="http://schemas.microsoft.com/office/powerpoint/2010/main" val="1807625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5EA0E-26FF-D30F-F8F6-64039E8ED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6F39476-5C3C-9D77-979A-A61BC47A93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987" b="28788"/>
          <a:stretch/>
        </p:blipFill>
        <p:spPr>
          <a:xfrm>
            <a:off x="179512" y="188640"/>
            <a:ext cx="5837239" cy="129614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5701C1E-7270-3E77-A731-0BC518CDB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44" y="1484784"/>
            <a:ext cx="8245411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56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AFD190-EA02-E8BA-B0AA-462FA6BE9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arque natural de las Hoces del Río Duratón - Wikipedia, la enciclopedia  libre">
            <a:extLst>
              <a:ext uri="{FF2B5EF4-FFF2-40B4-BE49-F238E27FC236}">
                <a16:creationId xmlns:a16="http://schemas.microsoft.com/office/drawing/2014/main" id="{F57B013F-DAEE-8BE9-94F1-61DE84690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484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B6ECD0C-41EC-9D9F-4470-CB9CE62A7E14}"/>
              </a:ext>
            </a:extLst>
          </p:cNvPr>
          <p:cNvSpPr txBox="1"/>
          <p:nvPr/>
        </p:nvSpPr>
        <p:spPr>
          <a:xfrm>
            <a:off x="323528" y="2996952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Hoz</a:t>
            </a:r>
          </a:p>
        </p:txBody>
      </p:sp>
    </p:spTree>
    <p:extLst>
      <p:ext uri="{BB962C8B-B14F-4D97-AF65-F5344CB8AC3E}">
        <p14:creationId xmlns:p14="http://schemas.microsoft.com/office/powerpoint/2010/main" val="17386576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AB405-0A79-9EC1-89A7-4E899A217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79487EE-2C89-7FDA-9A55-0D222F2CDADA}"/>
              </a:ext>
            </a:extLst>
          </p:cNvPr>
          <p:cNvSpPr txBox="1"/>
          <p:nvPr/>
        </p:nvSpPr>
        <p:spPr>
          <a:xfrm>
            <a:off x="5271109" y="138119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FF0000"/>
                </a:solidFill>
              </a:rPr>
              <a:t>Curso medio</a:t>
            </a:r>
          </a:p>
        </p:txBody>
      </p:sp>
      <p:pic>
        <p:nvPicPr>
          <p:cNvPr id="3" name="Google Shape;998;p162">
            <a:extLst>
              <a:ext uri="{FF2B5EF4-FFF2-40B4-BE49-F238E27FC236}">
                <a16:creationId xmlns:a16="http://schemas.microsoft.com/office/drawing/2014/main" id="{832863F4-8571-7DBD-CB2D-7173EC29F4E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58968"/>
          <a:stretch/>
        </p:blipFill>
        <p:spPr>
          <a:xfrm>
            <a:off x="0" y="116632"/>
            <a:ext cx="3707904" cy="6741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 descr="paisajenicio">
            <a:extLst>
              <a:ext uri="{FF2B5EF4-FFF2-40B4-BE49-F238E27FC236}">
                <a16:creationId xmlns:a16="http://schemas.microsoft.com/office/drawing/2014/main" id="{51F42889-61D6-7B79-5E83-3C06AA0FA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3" y="2132856"/>
            <a:ext cx="5405879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E9ADBF0A-9171-1847-6DD9-37407201963A}"/>
              </a:ext>
            </a:extLst>
          </p:cNvPr>
          <p:cNvCxnSpPr/>
          <p:nvPr/>
        </p:nvCxnSpPr>
        <p:spPr>
          <a:xfrm>
            <a:off x="4139952" y="2492896"/>
            <a:ext cx="1008112" cy="158417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4584B15E-3001-A553-2441-B7152B7BB4F8}"/>
              </a:ext>
            </a:extLst>
          </p:cNvPr>
          <p:cNvCxnSpPr>
            <a:cxnSpLocks/>
          </p:cNvCxnSpPr>
          <p:nvPr/>
        </p:nvCxnSpPr>
        <p:spPr>
          <a:xfrm>
            <a:off x="5076056" y="4077072"/>
            <a:ext cx="29242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090D8E60-C4DE-A05F-0894-1BF911DB6ADB}"/>
              </a:ext>
            </a:extLst>
          </p:cNvPr>
          <p:cNvCxnSpPr>
            <a:cxnSpLocks/>
          </p:cNvCxnSpPr>
          <p:nvPr/>
        </p:nvCxnSpPr>
        <p:spPr>
          <a:xfrm flipH="1">
            <a:off x="8028384" y="3068960"/>
            <a:ext cx="1085398" cy="100811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C100549-6E60-FA68-E010-CABA99A46DD5}"/>
              </a:ext>
            </a:extLst>
          </p:cNvPr>
          <p:cNvSpPr txBox="1"/>
          <p:nvPr/>
        </p:nvSpPr>
        <p:spPr>
          <a:xfrm>
            <a:off x="6698875" y="3038711"/>
            <a:ext cx="18722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Valle en artesa</a:t>
            </a:r>
          </a:p>
        </p:txBody>
      </p:sp>
    </p:spTree>
    <p:extLst>
      <p:ext uri="{BB962C8B-B14F-4D97-AF65-F5344CB8AC3E}">
        <p14:creationId xmlns:p14="http://schemas.microsoft.com/office/powerpoint/2010/main" val="3669038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1B652-6F13-CF17-37D9-4340FBD51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2CF5026-E949-D782-2D92-E5A214440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461673"/>
            <a:ext cx="5544616" cy="262821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B4FE56F-1A04-030C-21EA-A671F426548A}"/>
              </a:ext>
            </a:extLst>
          </p:cNvPr>
          <p:cNvSpPr txBox="1"/>
          <p:nvPr/>
        </p:nvSpPr>
        <p:spPr>
          <a:xfrm>
            <a:off x="3247432" y="0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Terrazas fluviales</a:t>
            </a:r>
          </a:p>
        </p:txBody>
      </p:sp>
      <p:pic>
        <p:nvPicPr>
          <p:cNvPr id="8194" name="Picture 2" descr="Terrazas fluviales">
            <a:extLst>
              <a:ext uri="{FF2B5EF4-FFF2-40B4-BE49-F238E27FC236}">
                <a16:creationId xmlns:a16="http://schemas.microsoft.com/office/drawing/2014/main" id="{508CC859-2B5D-B223-900A-082C42596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3212976"/>
            <a:ext cx="65913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0888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5257D-FAA3-97E9-6BAC-2ACF8046D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eandros en el río rocoso río uvac en serbia | Foto Premium">
            <a:extLst>
              <a:ext uri="{FF2B5EF4-FFF2-40B4-BE49-F238E27FC236}">
                <a16:creationId xmlns:a16="http://schemas.microsoft.com/office/drawing/2014/main" id="{B3D89FA5-657D-FC51-C5FD-4DABC6B16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838" y="2274143"/>
            <a:ext cx="6142162" cy="446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67714E8-9122-C5EB-3B3B-C031AA929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6632"/>
            <a:ext cx="3076575" cy="684076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5D9EE2C-6D35-1A13-EA43-9A1B71CFF73C}"/>
              </a:ext>
            </a:extLst>
          </p:cNvPr>
          <p:cNvSpPr txBox="1"/>
          <p:nvPr/>
        </p:nvSpPr>
        <p:spPr>
          <a:xfrm>
            <a:off x="5292080" y="1796509"/>
            <a:ext cx="3076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Meandros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8E61E33-F509-3656-842F-A38C5DDA9F50}"/>
              </a:ext>
            </a:extLst>
          </p:cNvPr>
          <p:cNvSpPr txBox="1"/>
          <p:nvPr/>
        </p:nvSpPr>
        <p:spPr>
          <a:xfrm>
            <a:off x="4349627" y="418403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FF0000"/>
                </a:solidFill>
              </a:rPr>
              <a:t>Curso bajo o inferior</a:t>
            </a:r>
          </a:p>
        </p:txBody>
      </p:sp>
    </p:spTree>
    <p:extLst>
      <p:ext uri="{BB962C8B-B14F-4D97-AF65-F5344CB8AC3E}">
        <p14:creationId xmlns:p14="http://schemas.microsoft.com/office/powerpoint/2010/main" val="27660719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052;p171" descr="Terraza">
            <a:extLst>
              <a:ext uri="{FF2B5EF4-FFF2-40B4-BE49-F238E27FC236}">
                <a16:creationId xmlns:a16="http://schemas.microsoft.com/office/drawing/2014/main" id="{CD052151-5046-13D2-507C-56B328519B4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504" y="0"/>
            <a:ext cx="903649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069F4EC-2782-3D3C-2E0F-617BED06DBBB}"/>
              </a:ext>
            </a:extLst>
          </p:cNvPr>
          <p:cNvSpPr txBox="1"/>
          <p:nvPr/>
        </p:nvSpPr>
        <p:spPr>
          <a:xfrm>
            <a:off x="5939033" y="4365104"/>
            <a:ext cx="30765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</a:rPr>
              <a:t>Depósitos de sedimentos</a:t>
            </a:r>
          </a:p>
        </p:txBody>
      </p:sp>
    </p:spTree>
    <p:extLst>
      <p:ext uri="{BB962C8B-B14F-4D97-AF65-F5344CB8AC3E}">
        <p14:creationId xmlns:p14="http://schemas.microsoft.com/office/powerpoint/2010/main" val="1610569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17B5C-7C8D-8D03-381D-7677DEE5A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21E67D7-BF3E-F406-8EA4-9DE8CC124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6488133" cy="3168352"/>
          </a:xfrm>
          <a:prstGeom prst="rect">
            <a:avLst/>
          </a:prstGeom>
        </p:spPr>
      </p:pic>
      <p:pic>
        <p:nvPicPr>
          <p:cNvPr id="10246" name="Picture 6" descr="Desierto: qué es, tipos que existen y sus características">
            <a:extLst>
              <a:ext uri="{FF2B5EF4-FFF2-40B4-BE49-F238E27FC236}">
                <a16:creationId xmlns:a16="http://schemas.microsoft.com/office/drawing/2014/main" id="{469944F5-A918-5AA5-F30D-56D625606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461380"/>
            <a:ext cx="6703990" cy="335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9185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n de modelado en margas. Badland en barrancos de Gebas (Murcia). |  Historia de españa, Geomorfología, Geografia e historia">
            <a:extLst>
              <a:ext uri="{FF2B5EF4-FFF2-40B4-BE49-F238E27FC236}">
                <a16:creationId xmlns:a16="http://schemas.microsoft.com/office/drawing/2014/main" id="{165CEBE8-C412-E2C1-F474-F3F1B0CB56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" b="11654"/>
          <a:stretch/>
        </p:blipFill>
        <p:spPr bwMode="auto">
          <a:xfrm>
            <a:off x="971600" y="28700"/>
            <a:ext cx="7046599" cy="691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C543921-E37E-9976-57EB-D5678E5EA5E2}"/>
              </a:ext>
            </a:extLst>
          </p:cNvPr>
          <p:cNvSpPr txBox="1"/>
          <p:nvPr/>
        </p:nvSpPr>
        <p:spPr>
          <a:xfrm>
            <a:off x="3707904" y="260648"/>
            <a:ext cx="3076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/>
              <a:t>Badlands</a:t>
            </a:r>
            <a:endParaRPr lang="es-ES" sz="2800" b="1" dirty="0"/>
          </a:p>
        </p:txBody>
      </p:sp>
    </p:spTree>
    <p:extLst>
      <p:ext uri="{BB962C8B-B14F-4D97-AF65-F5344CB8AC3E}">
        <p14:creationId xmlns:p14="http://schemas.microsoft.com/office/powerpoint/2010/main" val="13791396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" name="Google Shape;923;p1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10377" y="5686426"/>
            <a:ext cx="2333625" cy="31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4" name="Google Shape;924;p150" descr="Bad-land 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852976F-08C6-B67A-4AC7-4E6FF3CC60DC}"/>
              </a:ext>
            </a:extLst>
          </p:cNvPr>
          <p:cNvSpPr txBox="1"/>
          <p:nvPr/>
        </p:nvSpPr>
        <p:spPr>
          <a:xfrm>
            <a:off x="3707904" y="260648"/>
            <a:ext cx="3076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/>
              <a:t>Badlands</a:t>
            </a:r>
            <a:endParaRPr lang="es-ES" sz="2800" b="1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" name="Google Shape;931;p151" descr="Bad-land 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35900E4-7D05-8D86-AC47-734F8B618061}"/>
              </a:ext>
            </a:extLst>
          </p:cNvPr>
          <p:cNvSpPr txBox="1"/>
          <p:nvPr/>
        </p:nvSpPr>
        <p:spPr>
          <a:xfrm>
            <a:off x="3707904" y="260648"/>
            <a:ext cx="3076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/>
              <a:t>Badlands</a:t>
            </a:r>
            <a:endParaRPr lang="es-ES" sz="2800" b="1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7" name="Google Shape;937;p152" descr="Bad-land 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4D7C84B-F771-F427-1C51-32AC193188BA}"/>
              </a:ext>
            </a:extLst>
          </p:cNvPr>
          <p:cNvSpPr txBox="1"/>
          <p:nvPr/>
        </p:nvSpPr>
        <p:spPr>
          <a:xfrm>
            <a:off x="3707904" y="260648"/>
            <a:ext cx="3076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/>
              <a:t>Badlands</a:t>
            </a:r>
            <a:endParaRPr lang="es-ES" sz="28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3BBE8-85DC-1563-0C4D-537F38172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44B91FF-C813-FD49-2230-BF011EFE0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651491"/>
            <a:ext cx="7920880" cy="516173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09F2AC7-7272-6D12-F604-BDA508798A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212"/>
          <a:stretch/>
        </p:blipFill>
        <p:spPr>
          <a:xfrm>
            <a:off x="107504" y="332656"/>
            <a:ext cx="5827013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1230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1" name="Google Shape;961;p156" descr="1_cono_de_deyecc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04664"/>
            <a:ext cx="9144000" cy="64533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88EB53A-D920-F67F-3BA6-5CFC4C111B46}"/>
              </a:ext>
            </a:extLst>
          </p:cNvPr>
          <p:cNvSpPr txBox="1"/>
          <p:nvPr/>
        </p:nvSpPr>
        <p:spPr>
          <a:xfrm>
            <a:off x="1619672" y="4797152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</a:rPr>
              <a:t>Abanico de deyección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512" y="81705"/>
            <a:ext cx="7992888" cy="2899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67744" y="3356992"/>
            <a:ext cx="4824536" cy="33123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5" descr="Termoclasticida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07282"/>
            <a:ext cx="9144000" cy="45160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16" descr="Termoclastia: Descamació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6C1D0-3F14-0903-3022-F0ECE80DF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086986C-6D7B-DC07-E8A5-E2B0A979F5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8217"/>
          <a:stretch/>
        </p:blipFill>
        <p:spPr>
          <a:xfrm>
            <a:off x="323528" y="188640"/>
            <a:ext cx="6948867" cy="1622127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153BA33-45D5-1BAB-B03B-9C9184D1AC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163" b="43565"/>
          <a:stretch/>
        </p:blipFill>
        <p:spPr>
          <a:xfrm>
            <a:off x="395536" y="2060848"/>
            <a:ext cx="6477000" cy="2448272"/>
          </a:xfrm>
          <a:prstGeom prst="rect">
            <a:avLst/>
          </a:prstGeom>
        </p:spPr>
      </p:pic>
      <p:pic>
        <p:nvPicPr>
          <p:cNvPr id="13314" name="Picture 2" descr="Las formas del granito: el berrocal | Geología desde Ávila">
            <a:extLst>
              <a:ext uri="{FF2B5EF4-FFF2-40B4-BE49-F238E27FC236}">
                <a16:creationId xmlns:a16="http://schemas.microsoft.com/office/drawing/2014/main" id="{E0D52C74-7B4B-04DB-A852-458C2A95B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221088"/>
            <a:ext cx="340037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3969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Las formas del granito: el berrocal | Geología desde Ávila">
            <a:extLst>
              <a:ext uri="{FF2B5EF4-FFF2-40B4-BE49-F238E27FC236}">
                <a16:creationId xmlns:a16="http://schemas.microsoft.com/office/drawing/2014/main" id="{187B155D-8095-2B35-CD38-46A0A43B7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7" y="286457"/>
            <a:ext cx="9127143" cy="657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D3C2B8F-66D8-5292-7A80-9A9AD427BD3E}"/>
              </a:ext>
            </a:extLst>
          </p:cNvPr>
          <p:cNvSpPr txBox="1"/>
          <p:nvPr/>
        </p:nvSpPr>
        <p:spPr>
          <a:xfrm>
            <a:off x="3707904" y="260648"/>
            <a:ext cx="3076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Berrocal</a:t>
            </a:r>
          </a:p>
        </p:txBody>
      </p:sp>
    </p:spTree>
    <p:extLst>
      <p:ext uri="{BB962C8B-B14F-4D97-AF65-F5344CB8AC3E}">
        <p14:creationId xmlns:p14="http://schemas.microsoft.com/office/powerpoint/2010/main" val="30312053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110 en la categoría «Berrocal» de imágenes, fotos de stock e ilustraciones  libres de regalías | Shutterstock">
            <a:extLst>
              <a:ext uri="{FF2B5EF4-FFF2-40B4-BE49-F238E27FC236}">
                <a16:creationId xmlns:a16="http://schemas.microsoft.com/office/drawing/2014/main" id="{F9B83444-CD86-9FD9-0CE9-85F0FFE37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" y="688490"/>
            <a:ext cx="9001000" cy="594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B13219F-AE79-8D8F-6668-CE4386CE88B3}"/>
              </a:ext>
            </a:extLst>
          </p:cNvPr>
          <p:cNvSpPr txBox="1"/>
          <p:nvPr/>
        </p:nvSpPr>
        <p:spPr>
          <a:xfrm>
            <a:off x="3707904" y="260648"/>
            <a:ext cx="3076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Berrocal</a:t>
            </a:r>
          </a:p>
        </p:txBody>
      </p:sp>
    </p:spTree>
    <p:extLst>
      <p:ext uri="{BB962C8B-B14F-4D97-AF65-F5344CB8AC3E}">
        <p14:creationId xmlns:p14="http://schemas.microsoft.com/office/powerpoint/2010/main" val="13761341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CC81F-92BA-E34D-A2D2-1D1DF62B8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6E88D42-AF0C-C071-085A-8223891C54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35"/>
          <a:stretch/>
        </p:blipFill>
        <p:spPr>
          <a:xfrm>
            <a:off x="179511" y="188640"/>
            <a:ext cx="5904657" cy="2756737"/>
          </a:xfrm>
          <a:prstGeom prst="rect">
            <a:avLst/>
          </a:prstGeom>
        </p:spPr>
      </p:pic>
      <p:pic>
        <p:nvPicPr>
          <p:cNvPr id="20482" name="Picture 2" descr="La colada de lava surgida el sábado pierde fuerza y se frena la del norte">
            <a:extLst>
              <a:ext uri="{FF2B5EF4-FFF2-40B4-BE49-F238E27FC236}">
                <a16:creationId xmlns:a16="http://schemas.microsoft.com/office/drawing/2014/main" id="{CAABB45A-A2C1-5A07-41C6-9F81AA0DC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945377"/>
            <a:ext cx="6948264" cy="377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7828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La colada de lava surgida el sábado pierde fuerza y se frena la del norte">
            <a:extLst>
              <a:ext uri="{FF2B5EF4-FFF2-40B4-BE49-F238E27FC236}">
                <a16:creationId xmlns:a16="http://schemas.microsoft.com/office/drawing/2014/main" id="{8658740F-C05E-C6E1-E744-7B8705990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1388"/>
            <a:ext cx="9144000" cy="497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FD550C4-9350-D1DD-4F18-89E00D42772A}"/>
              </a:ext>
            </a:extLst>
          </p:cNvPr>
          <p:cNvSpPr txBox="1"/>
          <p:nvPr/>
        </p:nvSpPr>
        <p:spPr>
          <a:xfrm>
            <a:off x="3419872" y="260648"/>
            <a:ext cx="3076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Coladas</a:t>
            </a:r>
          </a:p>
        </p:txBody>
      </p:sp>
    </p:spTree>
    <p:extLst>
      <p:ext uri="{BB962C8B-B14F-4D97-AF65-F5344CB8AC3E}">
        <p14:creationId xmlns:p14="http://schemas.microsoft.com/office/powerpoint/2010/main" val="9232748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Malpaís (geomorfología) - Wikipedia, la enciclopedia libre">
            <a:extLst>
              <a:ext uri="{FF2B5EF4-FFF2-40B4-BE49-F238E27FC236}">
                <a16:creationId xmlns:a16="http://schemas.microsoft.com/office/drawing/2014/main" id="{764AA661-65B4-9707-7CC2-7709A70BC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12" y="620688"/>
            <a:ext cx="7617975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29FE01F-4131-4223-19C9-73F96F719884}"/>
              </a:ext>
            </a:extLst>
          </p:cNvPr>
          <p:cNvSpPr txBox="1"/>
          <p:nvPr/>
        </p:nvSpPr>
        <p:spPr>
          <a:xfrm>
            <a:off x="3419872" y="260648"/>
            <a:ext cx="3076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Malpaís</a:t>
            </a:r>
          </a:p>
        </p:txBody>
      </p:sp>
    </p:spTree>
    <p:extLst>
      <p:ext uri="{BB962C8B-B14F-4D97-AF65-F5344CB8AC3E}">
        <p14:creationId xmlns:p14="http://schemas.microsoft.com/office/powerpoint/2010/main" val="820539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8A8D79-9B06-BC28-A6A5-DA4084917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05D2C63-78DB-F8EF-0D09-1382A21BB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9" y="188640"/>
            <a:ext cx="5676900" cy="4629150"/>
          </a:xfrm>
          <a:prstGeom prst="rect">
            <a:avLst/>
          </a:prstGeom>
        </p:spPr>
      </p:pic>
      <p:pic>
        <p:nvPicPr>
          <p:cNvPr id="2" name="Google Shape;150;p28">
            <a:extLst>
              <a:ext uri="{FF2B5EF4-FFF2-40B4-BE49-F238E27FC236}">
                <a16:creationId xmlns:a16="http://schemas.microsoft.com/office/drawing/2014/main" id="{E79495F8-B4A1-7823-876B-C8AD273B62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3926"/>
          <a:stretch/>
        </p:blipFill>
        <p:spPr>
          <a:xfrm>
            <a:off x="5644152" y="607054"/>
            <a:ext cx="3320336" cy="58462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63770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onoces el paisaje?: Las rocas igneas volcánicas">
            <a:extLst>
              <a:ext uri="{FF2B5EF4-FFF2-40B4-BE49-F238E27FC236}">
                <a16:creationId xmlns:a16="http://schemas.microsoft.com/office/drawing/2014/main" id="{1D07FFEB-6494-1316-3F36-9B5D3A5B6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854239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E9FD59C-AEBA-616D-FF35-A0274F4B4D92}"/>
              </a:ext>
            </a:extLst>
          </p:cNvPr>
          <p:cNvSpPr txBox="1"/>
          <p:nvPr/>
        </p:nvSpPr>
        <p:spPr>
          <a:xfrm>
            <a:off x="3419872" y="260648"/>
            <a:ext cx="3076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Edificio volcánico</a:t>
            </a:r>
          </a:p>
        </p:txBody>
      </p:sp>
    </p:spTree>
    <p:extLst>
      <p:ext uri="{BB962C8B-B14F-4D97-AF65-F5344CB8AC3E}">
        <p14:creationId xmlns:p14="http://schemas.microsoft.com/office/powerpoint/2010/main" val="9189513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FDB257D-16B0-A5BF-BBEB-04AADE338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780"/>
            <a:ext cx="9144000" cy="485444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AF4A81B-5239-5693-033D-977ECACE3020}"/>
              </a:ext>
            </a:extLst>
          </p:cNvPr>
          <p:cNvSpPr txBox="1"/>
          <p:nvPr/>
        </p:nvSpPr>
        <p:spPr>
          <a:xfrm>
            <a:off x="2771800" y="260648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Formación de una caldera</a:t>
            </a:r>
          </a:p>
        </p:txBody>
      </p:sp>
    </p:spTree>
    <p:extLst>
      <p:ext uri="{BB962C8B-B14F-4D97-AF65-F5344CB8AC3E}">
        <p14:creationId xmlns:p14="http://schemas.microsoft.com/office/powerpoint/2010/main" val="26513499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125,606 en la categoría «Caldera volcánica» de fotos e imágenes de stock  libres de regalías | Shutterstock">
            <a:extLst>
              <a:ext uri="{FF2B5EF4-FFF2-40B4-BE49-F238E27FC236}">
                <a16:creationId xmlns:a16="http://schemas.microsoft.com/office/drawing/2014/main" id="{FFD3F4CD-D4A5-58EC-CEE7-147A96C98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8717882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555E08E-52E3-FA38-FB1B-E93FBA3CD191}"/>
              </a:ext>
            </a:extLst>
          </p:cNvPr>
          <p:cNvSpPr txBox="1"/>
          <p:nvPr/>
        </p:nvSpPr>
        <p:spPr>
          <a:xfrm>
            <a:off x="3419872" y="260648"/>
            <a:ext cx="3076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Caldera</a:t>
            </a:r>
          </a:p>
        </p:txBody>
      </p:sp>
    </p:spTree>
    <p:extLst>
      <p:ext uri="{BB962C8B-B14F-4D97-AF65-F5344CB8AC3E}">
        <p14:creationId xmlns:p14="http://schemas.microsoft.com/office/powerpoint/2010/main" val="27145451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undefined">
            <a:extLst>
              <a:ext uri="{FF2B5EF4-FFF2-40B4-BE49-F238E27FC236}">
                <a16:creationId xmlns:a16="http://schemas.microsoft.com/office/drawing/2014/main" id="{646CEE1B-811B-16CC-5710-005D0D49D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-1091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8A3CA4F-DBF2-82F2-A871-F709A0B6DFD4}"/>
              </a:ext>
            </a:extLst>
          </p:cNvPr>
          <p:cNvSpPr txBox="1"/>
          <p:nvPr/>
        </p:nvSpPr>
        <p:spPr>
          <a:xfrm>
            <a:off x="3419872" y="260648"/>
            <a:ext cx="3076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Pitón volcánico</a:t>
            </a:r>
          </a:p>
        </p:txBody>
      </p:sp>
    </p:spTree>
    <p:extLst>
      <p:ext uri="{BB962C8B-B14F-4D97-AF65-F5344CB8AC3E}">
        <p14:creationId xmlns:p14="http://schemas.microsoft.com/office/powerpoint/2010/main" val="27347988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2D64A-4C37-FAA7-1E26-420976BDE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2FE7562-2DAA-8D8B-3922-58F81340C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60648"/>
            <a:ext cx="6227814" cy="3024336"/>
          </a:xfrm>
          <a:prstGeom prst="rect">
            <a:avLst/>
          </a:prstGeom>
        </p:spPr>
      </p:pic>
      <p:pic>
        <p:nvPicPr>
          <p:cNvPr id="2" name="Google Shape;1856;p309">
            <a:extLst>
              <a:ext uri="{FF2B5EF4-FFF2-40B4-BE49-F238E27FC236}">
                <a16:creationId xmlns:a16="http://schemas.microsoft.com/office/drawing/2014/main" id="{641A81FC-B199-7368-2DF7-A50244ED815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584" y="3273224"/>
            <a:ext cx="5328592" cy="3456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67402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6" name="Google Shape;1936;p322"/>
          <p:cNvSpPr txBox="1">
            <a:spLocks noGrp="1"/>
          </p:cNvSpPr>
          <p:nvPr>
            <p:ph type="title"/>
          </p:nvPr>
        </p:nvSpPr>
        <p:spPr>
          <a:xfrm>
            <a:off x="311700" y="300810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/>
          </a:bodyPr>
          <a:lstStyle/>
          <a:p>
            <a:endParaRPr/>
          </a:p>
        </p:txBody>
      </p:sp>
      <p:pic>
        <p:nvPicPr>
          <p:cNvPr id="1937" name="Google Shape;1937;p3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552" y="980728"/>
            <a:ext cx="7704856" cy="57606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B7E5636-CA6C-967D-26E2-30526E893DA2}"/>
              </a:ext>
            </a:extLst>
          </p:cNvPr>
          <p:cNvSpPr txBox="1"/>
          <p:nvPr/>
        </p:nvSpPr>
        <p:spPr>
          <a:xfrm>
            <a:off x="3419872" y="260648"/>
            <a:ext cx="3076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/>
              <a:t>Lapiaz</a:t>
            </a:r>
            <a:endParaRPr lang="es-ES" sz="2800" b="1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2" name="Google Shape;1942;p323"/>
          <p:cNvSpPr txBox="1">
            <a:spLocks noGrp="1"/>
          </p:cNvSpPr>
          <p:nvPr>
            <p:ph type="title"/>
          </p:nvPr>
        </p:nvSpPr>
        <p:spPr>
          <a:xfrm>
            <a:off x="311700" y="300810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/>
          </a:bodyPr>
          <a:lstStyle/>
          <a:p>
            <a:endParaRPr/>
          </a:p>
        </p:txBody>
      </p:sp>
      <p:pic>
        <p:nvPicPr>
          <p:cNvPr id="1943" name="Google Shape;1943;p3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552" y="925112"/>
            <a:ext cx="8136904" cy="593288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E1599F4-E0E9-EF8C-95F3-73D9CEA22B70}"/>
              </a:ext>
            </a:extLst>
          </p:cNvPr>
          <p:cNvSpPr txBox="1"/>
          <p:nvPr/>
        </p:nvSpPr>
        <p:spPr>
          <a:xfrm>
            <a:off x="3419872" y="260648"/>
            <a:ext cx="3076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/>
              <a:t>Lapiaz</a:t>
            </a:r>
            <a:endParaRPr lang="es-ES" sz="2800" b="1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8" name="Google Shape;1948;p324"/>
          <p:cNvSpPr txBox="1">
            <a:spLocks noGrp="1"/>
          </p:cNvSpPr>
          <p:nvPr>
            <p:ph type="title"/>
          </p:nvPr>
        </p:nvSpPr>
        <p:spPr>
          <a:xfrm>
            <a:off x="311700" y="300810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/>
          </a:bodyPr>
          <a:lstStyle/>
          <a:p>
            <a:endParaRPr/>
          </a:p>
        </p:txBody>
      </p:sp>
      <p:pic>
        <p:nvPicPr>
          <p:cNvPr id="1949" name="Google Shape;1949;p3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3568" y="944150"/>
            <a:ext cx="7848872" cy="59138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D146BB0-CDCE-0B8B-4F9C-1C2B6FB3F576}"/>
              </a:ext>
            </a:extLst>
          </p:cNvPr>
          <p:cNvSpPr txBox="1"/>
          <p:nvPr/>
        </p:nvSpPr>
        <p:spPr>
          <a:xfrm>
            <a:off x="3419872" y="260648"/>
            <a:ext cx="3076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/>
              <a:t>Lapiaz</a:t>
            </a:r>
            <a:endParaRPr lang="es-ES" sz="2800" b="1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" name="Google Shape;1954;p325"/>
          <p:cNvSpPr txBox="1">
            <a:spLocks noGrp="1"/>
          </p:cNvSpPr>
          <p:nvPr>
            <p:ph type="title"/>
          </p:nvPr>
        </p:nvSpPr>
        <p:spPr>
          <a:xfrm>
            <a:off x="311700" y="300810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/>
          </a:bodyPr>
          <a:lstStyle/>
          <a:p>
            <a:endParaRPr/>
          </a:p>
        </p:txBody>
      </p:sp>
      <p:pic>
        <p:nvPicPr>
          <p:cNvPr id="1955" name="Google Shape;1955;p3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560" y="898238"/>
            <a:ext cx="8064896" cy="59151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8DE2F5D-D317-BF69-9ED9-008E057B2C23}"/>
              </a:ext>
            </a:extLst>
          </p:cNvPr>
          <p:cNvSpPr txBox="1"/>
          <p:nvPr/>
        </p:nvSpPr>
        <p:spPr>
          <a:xfrm>
            <a:off x="3419872" y="260648"/>
            <a:ext cx="3076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/>
              <a:t>Lapiaz</a:t>
            </a:r>
            <a:endParaRPr lang="es-ES" sz="2800" b="1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" name="Google Shape;1966;p327"/>
          <p:cNvSpPr txBox="1">
            <a:spLocks noGrp="1"/>
          </p:cNvSpPr>
          <p:nvPr>
            <p:ph type="title"/>
          </p:nvPr>
        </p:nvSpPr>
        <p:spPr>
          <a:xfrm>
            <a:off x="311700" y="300810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/>
          </a:bodyPr>
          <a:lstStyle/>
          <a:p>
            <a:endParaRPr/>
          </a:p>
        </p:txBody>
      </p:sp>
      <p:pic>
        <p:nvPicPr>
          <p:cNvPr id="1967" name="Google Shape;1967;p3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0300" y="975088"/>
            <a:ext cx="6543750" cy="4907824"/>
          </a:xfrm>
          <a:prstGeom prst="rect">
            <a:avLst/>
          </a:prstGeom>
          <a:noFill/>
          <a:ln>
            <a:noFill/>
          </a:ln>
        </p:spPr>
      </p:pic>
      <p:sp>
        <p:nvSpPr>
          <p:cNvPr id="1968" name="Google Shape;1968;p327"/>
          <p:cNvSpPr txBox="1"/>
          <p:nvPr/>
        </p:nvSpPr>
        <p:spPr>
          <a:xfrm>
            <a:off x="3270350" y="4166001"/>
            <a:ext cx="17349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s-ES" b="1" dirty="0"/>
              <a:t>DOLINA</a:t>
            </a:r>
            <a:endParaRPr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22E18-B02B-7F78-B86B-49ECC1CE9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93222EB-9074-85B8-E4A4-10F1482696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339"/>
          <a:stretch/>
        </p:blipFill>
        <p:spPr>
          <a:xfrm>
            <a:off x="395536" y="64233"/>
            <a:ext cx="5753100" cy="242866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EB40D79-9F2A-6298-E1DB-42745D207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780928"/>
            <a:ext cx="8421279" cy="338437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A1EF043-716C-6D68-41DD-BA42A4142C54}"/>
              </a:ext>
            </a:extLst>
          </p:cNvPr>
          <p:cNvSpPr txBox="1"/>
          <p:nvPr/>
        </p:nvSpPr>
        <p:spPr>
          <a:xfrm>
            <a:off x="3563888" y="2492897"/>
            <a:ext cx="3172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Terreno granítico</a:t>
            </a:r>
          </a:p>
        </p:txBody>
      </p:sp>
    </p:spTree>
    <p:extLst>
      <p:ext uri="{BB962C8B-B14F-4D97-AF65-F5344CB8AC3E}">
        <p14:creationId xmlns:p14="http://schemas.microsoft.com/office/powerpoint/2010/main" val="20169275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3" name="Google Shape;1973;p328"/>
          <p:cNvSpPr txBox="1">
            <a:spLocks noGrp="1"/>
          </p:cNvSpPr>
          <p:nvPr>
            <p:ph type="title"/>
          </p:nvPr>
        </p:nvSpPr>
        <p:spPr>
          <a:xfrm>
            <a:off x="311700" y="300810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/>
          </a:bodyPr>
          <a:lstStyle/>
          <a:p>
            <a:endParaRPr/>
          </a:p>
        </p:txBody>
      </p:sp>
      <p:pic>
        <p:nvPicPr>
          <p:cNvPr id="1974" name="Google Shape;1974;p3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11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968;p327">
            <a:extLst>
              <a:ext uri="{FF2B5EF4-FFF2-40B4-BE49-F238E27FC236}">
                <a16:creationId xmlns:a16="http://schemas.microsoft.com/office/drawing/2014/main" id="{EE005280-DF6E-7918-21D7-3EFB2BEB462E}"/>
              </a:ext>
            </a:extLst>
          </p:cNvPr>
          <p:cNvSpPr txBox="1"/>
          <p:nvPr/>
        </p:nvSpPr>
        <p:spPr>
          <a:xfrm>
            <a:off x="2902251" y="5229200"/>
            <a:ext cx="17349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s-ES" b="1" dirty="0"/>
              <a:t>DOLINA</a:t>
            </a:r>
            <a:endParaRPr b="1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9" name="Google Shape;1979;p329"/>
          <p:cNvSpPr txBox="1">
            <a:spLocks noGrp="1"/>
          </p:cNvSpPr>
          <p:nvPr>
            <p:ph type="title"/>
          </p:nvPr>
        </p:nvSpPr>
        <p:spPr>
          <a:xfrm>
            <a:off x="311700" y="300810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/>
          </a:bodyPr>
          <a:lstStyle/>
          <a:p>
            <a:endParaRPr/>
          </a:p>
        </p:txBody>
      </p:sp>
      <p:pic>
        <p:nvPicPr>
          <p:cNvPr id="1980" name="Google Shape;1980;p3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6475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968;p327">
            <a:extLst>
              <a:ext uri="{FF2B5EF4-FFF2-40B4-BE49-F238E27FC236}">
                <a16:creationId xmlns:a16="http://schemas.microsoft.com/office/drawing/2014/main" id="{4ED08C6A-31E9-D3A2-60D8-C42C0D6632BB}"/>
              </a:ext>
            </a:extLst>
          </p:cNvPr>
          <p:cNvSpPr txBox="1"/>
          <p:nvPr/>
        </p:nvSpPr>
        <p:spPr>
          <a:xfrm>
            <a:off x="4067944" y="395615"/>
            <a:ext cx="17349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s-ES" b="1" dirty="0"/>
              <a:t>DOLINA</a:t>
            </a:r>
            <a:endParaRPr b="1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3" name="Google Shape;1993;p3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3728" y="885850"/>
            <a:ext cx="4665115" cy="59561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3966B3C-AEC7-D7E8-5ECC-B1BA7775E220}"/>
              </a:ext>
            </a:extLst>
          </p:cNvPr>
          <p:cNvSpPr txBox="1"/>
          <p:nvPr/>
        </p:nvSpPr>
        <p:spPr>
          <a:xfrm>
            <a:off x="3419872" y="260648"/>
            <a:ext cx="3076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Sima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0" name="Google Shape;2000;p3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7744" y="980728"/>
            <a:ext cx="4392488" cy="58772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0BA3ED2-2D47-19EA-1475-15DC53701558}"/>
              </a:ext>
            </a:extLst>
          </p:cNvPr>
          <p:cNvSpPr txBox="1"/>
          <p:nvPr/>
        </p:nvSpPr>
        <p:spPr>
          <a:xfrm>
            <a:off x="3923928" y="430357"/>
            <a:ext cx="3076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Sima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F970243-724C-1E22-2F7D-0203F76C1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13" y="781050"/>
            <a:ext cx="9144000" cy="607695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4A2DAD3-219C-B64B-833E-6BF01D3F2039}"/>
              </a:ext>
            </a:extLst>
          </p:cNvPr>
          <p:cNvSpPr txBox="1"/>
          <p:nvPr/>
        </p:nvSpPr>
        <p:spPr>
          <a:xfrm>
            <a:off x="3779912" y="116632"/>
            <a:ext cx="3076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Caverna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No hay ninguna descripción de la foto disponible.">
            <a:extLst>
              <a:ext uri="{FF2B5EF4-FFF2-40B4-BE49-F238E27FC236}">
                <a16:creationId xmlns:a16="http://schemas.microsoft.com/office/drawing/2014/main" id="{143063BA-F9A3-7120-EC29-C8FB0D07D6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39825" y="0"/>
            <a:ext cx="6864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6445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082;p345">
            <a:extLst>
              <a:ext uri="{FF2B5EF4-FFF2-40B4-BE49-F238E27FC236}">
                <a16:creationId xmlns:a16="http://schemas.microsoft.com/office/drawing/2014/main" id="{FA498DF1-7FF9-22C2-2CFB-FF838F24B6E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63688" y="44624"/>
            <a:ext cx="5387705" cy="6813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44351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uevas con estalactitas y estalagmitas en varias etapas de formación creadas con ai generativo">
            <a:extLst>
              <a:ext uri="{FF2B5EF4-FFF2-40B4-BE49-F238E27FC236}">
                <a16:creationId xmlns:a16="http://schemas.microsoft.com/office/drawing/2014/main" id="{683A067C-4CF9-A536-55DF-9CCBD3F33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4" y="764704"/>
            <a:ext cx="8820472" cy="587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84301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CF99F-515E-A969-DDF1-2F5D13E26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3300128-4B05-50C8-9480-984E12834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6402584" cy="3528392"/>
          </a:xfrm>
          <a:prstGeom prst="rect">
            <a:avLst/>
          </a:prstGeom>
        </p:spPr>
      </p:pic>
      <p:pic>
        <p:nvPicPr>
          <p:cNvPr id="36866" name="Picture 2" descr="Los Torrollones de Gabarda: relieves estructurales en areniscas... |  Download Scientific Diagram">
            <a:extLst>
              <a:ext uri="{FF2B5EF4-FFF2-40B4-BE49-F238E27FC236}">
                <a16:creationId xmlns:a16="http://schemas.microsoft.com/office/drawing/2014/main" id="{0B46108D-6F4E-D386-BE04-B9C72B73C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05" y="3475399"/>
            <a:ext cx="4840213" cy="322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4255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Google Shape;1597;p265"/>
          <p:cNvSpPr txBox="1">
            <a:spLocks noGrp="1"/>
          </p:cNvSpPr>
          <p:nvPr>
            <p:ph type="title"/>
          </p:nvPr>
        </p:nvSpPr>
        <p:spPr>
          <a:xfrm>
            <a:off x="311700" y="300810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/>
          </a:bodyPr>
          <a:lstStyle/>
          <a:p>
            <a:endParaRPr/>
          </a:p>
        </p:txBody>
      </p:sp>
      <p:pic>
        <p:nvPicPr>
          <p:cNvPr id="1598" name="Google Shape;1598;p2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512" y="0"/>
            <a:ext cx="84249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9" name="Google Shape;1599;p265"/>
          <p:cNvSpPr txBox="1"/>
          <p:nvPr/>
        </p:nvSpPr>
        <p:spPr>
          <a:xfrm>
            <a:off x="4231675" y="3328626"/>
            <a:ext cx="30633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s-ES" b="1">
                <a:solidFill>
                  <a:schemeClr val="lt1"/>
                </a:solidFill>
              </a:rPr>
              <a:t>MESA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937;p322">
            <a:extLst>
              <a:ext uri="{FF2B5EF4-FFF2-40B4-BE49-F238E27FC236}">
                <a16:creationId xmlns:a16="http://schemas.microsoft.com/office/drawing/2014/main" id="{3D64F09B-FB36-A8B7-F5D2-A9623D66497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64133"/>
          <a:stretch/>
        </p:blipFill>
        <p:spPr>
          <a:xfrm>
            <a:off x="395536" y="3429000"/>
            <a:ext cx="8568952" cy="309634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6F7A488-D9B5-FF2A-DB6B-21CACA74A695}"/>
              </a:ext>
            </a:extLst>
          </p:cNvPr>
          <p:cNvSpPr txBox="1"/>
          <p:nvPr/>
        </p:nvSpPr>
        <p:spPr>
          <a:xfrm>
            <a:off x="3563888" y="3059668"/>
            <a:ext cx="3172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Terreno calizo</a:t>
            </a:r>
          </a:p>
        </p:txBody>
      </p:sp>
      <p:pic>
        <p:nvPicPr>
          <p:cNvPr id="1026" name="Picture 2" descr="Siete paisajes volcánicos de España">
            <a:extLst>
              <a:ext uri="{FF2B5EF4-FFF2-40B4-BE49-F238E27FC236}">
                <a16:creationId xmlns:a16="http://schemas.microsoft.com/office/drawing/2014/main" id="{10C823AB-F0FA-000D-3E2E-5F5296AAA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66" y="346665"/>
            <a:ext cx="8568952" cy="275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0304908-78DD-F081-2241-2949F972096E}"/>
              </a:ext>
            </a:extLst>
          </p:cNvPr>
          <p:cNvSpPr txBox="1"/>
          <p:nvPr/>
        </p:nvSpPr>
        <p:spPr>
          <a:xfrm>
            <a:off x="3563888" y="42204"/>
            <a:ext cx="3172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Terreno volcánico</a:t>
            </a:r>
          </a:p>
        </p:txBody>
      </p:sp>
    </p:spTree>
    <p:extLst>
      <p:ext uri="{BB962C8B-B14F-4D97-AF65-F5344CB8AC3E}">
        <p14:creationId xmlns:p14="http://schemas.microsoft.com/office/powerpoint/2010/main" val="41164981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Muela (geografía) - Wikipedia, la enciclopedia libre">
            <a:extLst>
              <a:ext uri="{FF2B5EF4-FFF2-40B4-BE49-F238E27FC236}">
                <a16:creationId xmlns:a16="http://schemas.microsoft.com/office/drawing/2014/main" id="{8040254F-7CBE-0328-F628-48F309085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350AF07-AE5B-704D-2E45-0F658701E9B9}"/>
              </a:ext>
            </a:extLst>
          </p:cNvPr>
          <p:cNvSpPr txBox="1"/>
          <p:nvPr/>
        </p:nvSpPr>
        <p:spPr>
          <a:xfrm>
            <a:off x="3707904" y="2276872"/>
            <a:ext cx="3076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Muela</a:t>
            </a:r>
          </a:p>
        </p:txBody>
      </p:sp>
    </p:spTree>
    <p:extLst>
      <p:ext uri="{BB962C8B-B14F-4D97-AF65-F5344CB8AC3E}">
        <p14:creationId xmlns:p14="http://schemas.microsoft.com/office/powerpoint/2010/main" val="1569533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618;p268">
            <a:extLst>
              <a:ext uri="{FF2B5EF4-FFF2-40B4-BE49-F238E27FC236}">
                <a16:creationId xmlns:a16="http://schemas.microsoft.com/office/drawing/2014/main" id="{4FB2BC3D-2D9E-A32F-5841-E927FF5D468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537" t="39369" r="21971"/>
          <a:stretch/>
        </p:blipFill>
        <p:spPr>
          <a:xfrm>
            <a:off x="251520" y="620688"/>
            <a:ext cx="8640960" cy="5616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672652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LAS CHESAS: Relieves estructurales: cuestas y hog backs (Litera)">
            <a:extLst>
              <a:ext uri="{FF2B5EF4-FFF2-40B4-BE49-F238E27FC236}">
                <a16:creationId xmlns:a16="http://schemas.microsoft.com/office/drawing/2014/main" id="{E46C55EF-7C0B-7B87-14A7-77AA442BA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0875"/>
            <a:ext cx="9144000" cy="555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E110DFD-8B65-188E-A443-4B3C58640BCF}"/>
              </a:ext>
            </a:extLst>
          </p:cNvPr>
          <p:cNvSpPr txBox="1"/>
          <p:nvPr/>
        </p:nvSpPr>
        <p:spPr>
          <a:xfrm>
            <a:off x="3419872" y="188640"/>
            <a:ext cx="3076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Crestas</a:t>
            </a:r>
          </a:p>
        </p:txBody>
      </p:sp>
    </p:spTree>
    <p:extLst>
      <p:ext uri="{BB962C8B-B14F-4D97-AF65-F5344CB8AC3E}">
        <p14:creationId xmlns:p14="http://schemas.microsoft.com/office/powerpoint/2010/main" val="371928136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49F23FD-7400-FFD8-B504-49A173790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-15173"/>
            <a:ext cx="5202169" cy="2652086"/>
          </a:xfrm>
          <a:prstGeom prst="rect">
            <a:avLst/>
          </a:prstGeom>
        </p:spPr>
      </p:pic>
      <p:pic>
        <p:nvPicPr>
          <p:cNvPr id="6" name="Google Shape;1669;p276">
            <a:extLst>
              <a:ext uri="{FF2B5EF4-FFF2-40B4-BE49-F238E27FC236}">
                <a16:creationId xmlns:a16="http://schemas.microsoft.com/office/drawing/2014/main" id="{98CE5D0C-CD76-A320-CA29-B2AC3E864FD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5856" y="2924944"/>
            <a:ext cx="5202168" cy="393305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A2159E0-A970-F24F-D3DA-E2883ECDC4EE}"/>
              </a:ext>
            </a:extLst>
          </p:cNvPr>
          <p:cNvSpPr txBox="1"/>
          <p:nvPr/>
        </p:nvSpPr>
        <p:spPr>
          <a:xfrm>
            <a:off x="5652120" y="2375303"/>
            <a:ext cx="3076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Horst</a:t>
            </a:r>
          </a:p>
        </p:txBody>
      </p:sp>
    </p:spTree>
    <p:extLst>
      <p:ext uri="{BB962C8B-B14F-4D97-AF65-F5344CB8AC3E}">
        <p14:creationId xmlns:p14="http://schemas.microsoft.com/office/powerpoint/2010/main" val="227420107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277"/>
          <p:cNvSpPr txBox="1">
            <a:spLocks noGrp="1"/>
          </p:cNvSpPr>
          <p:nvPr>
            <p:ph type="title"/>
          </p:nvPr>
        </p:nvSpPr>
        <p:spPr>
          <a:xfrm>
            <a:off x="311700" y="300810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/>
          </a:bodyPr>
          <a:lstStyle/>
          <a:p>
            <a:endParaRPr/>
          </a:p>
        </p:txBody>
      </p:sp>
      <p:pic>
        <p:nvPicPr>
          <p:cNvPr id="1676" name="Google Shape;1676;p2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5151" y="977313"/>
            <a:ext cx="5304551" cy="4903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11F430-ED51-A1B7-5328-5D8EEB382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BD8BAC2-5875-8840-20B6-DCB94D275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5657850" cy="2152650"/>
          </a:xfrm>
          <a:prstGeom prst="rect">
            <a:avLst/>
          </a:prstGeom>
        </p:spPr>
      </p:pic>
      <p:pic>
        <p:nvPicPr>
          <p:cNvPr id="2" name="Google Shape;1075;p175">
            <a:extLst>
              <a:ext uri="{FF2B5EF4-FFF2-40B4-BE49-F238E27FC236}">
                <a16:creationId xmlns:a16="http://schemas.microsoft.com/office/drawing/2014/main" id="{19F7DCEC-B783-6C6E-9AC0-BD07B88309E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3116" y="2225369"/>
            <a:ext cx="4680293" cy="45091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79218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CA091A28-A365-7BC8-8094-13326D7CA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6" y="1628800"/>
            <a:ext cx="8880987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30855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0" name="Google Shape;1160;p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09650"/>
            <a:ext cx="8600122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D255F2B-407E-2679-A7AB-BCCE198EF70C}"/>
              </a:ext>
            </a:extLst>
          </p:cNvPr>
          <p:cNvSpPr txBox="1"/>
          <p:nvPr/>
        </p:nvSpPr>
        <p:spPr>
          <a:xfrm>
            <a:off x="2339752" y="332656"/>
            <a:ext cx="3076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Acantilado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5" name="Google Shape;1165;p1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1" y="933451"/>
            <a:ext cx="8647799" cy="49399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FB00572-BBD3-C4B6-300F-86E4E4AB2C74}"/>
              </a:ext>
            </a:extLst>
          </p:cNvPr>
          <p:cNvSpPr txBox="1"/>
          <p:nvPr/>
        </p:nvSpPr>
        <p:spPr>
          <a:xfrm>
            <a:off x="2339752" y="332656"/>
            <a:ext cx="3076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Acantilado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0" name="Google Shape;1170;p1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550" y="933450"/>
            <a:ext cx="8866710" cy="49911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9F34AE7-A248-B4A5-DF2C-17BC4A7D7068}"/>
              </a:ext>
            </a:extLst>
          </p:cNvPr>
          <p:cNvSpPr txBox="1"/>
          <p:nvPr/>
        </p:nvSpPr>
        <p:spPr>
          <a:xfrm>
            <a:off x="2339752" y="332656"/>
            <a:ext cx="3076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Acantilado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734FF-8852-C770-9D32-1ED898F9E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B35EBB8-C493-D469-89B2-5D66FC0D10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604" b="28389"/>
          <a:stretch/>
        </p:blipFill>
        <p:spPr>
          <a:xfrm>
            <a:off x="179512" y="188640"/>
            <a:ext cx="5917474" cy="2592288"/>
          </a:xfrm>
          <a:prstGeom prst="rect">
            <a:avLst/>
          </a:prstGeom>
        </p:spPr>
      </p:pic>
      <p:pic>
        <p:nvPicPr>
          <p:cNvPr id="2" name="Google Shape;1618;p268">
            <a:extLst>
              <a:ext uri="{FF2B5EF4-FFF2-40B4-BE49-F238E27FC236}">
                <a16:creationId xmlns:a16="http://schemas.microsoft.com/office/drawing/2014/main" id="{1159B591-33F8-5060-5D86-6AF690F0A0A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537" t="39369" r="21971"/>
          <a:stretch/>
        </p:blipFill>
        <p:spPr>
          <a:xfrm>
            <a:off x="971600" y="2924944"/>
            <a:ext cx="6336704" cy="37444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073297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7" name="Google Shape;1137;p1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7744" y="908720"/>
            <a:ext cx="4857061" cy="573171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8310418-A90A-091D-BF5E-AAC2446E301E}"/>
              </a:ext>
            </a:extLst>
          </p:cNvPr>
          <p:cNvSpPr txBox="1"/>
          <p:nvPr/>
        </p:nvSpPr>
        <p:spPr>
          <a:xfrm>
            <a:off x="1835696" y="217562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Acantilado y plataforma de abrasión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2" name="Google Shape;1142;p1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1" y="1009651"/>
            <a:ext cx="9525" cy="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3" name="Google Shape;1143;p1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552" y="1050740"/>
            <a:ext cx="8136904" cy="580725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18BD367-6B6C-237D-6D32-89BB6F9D8070}"/>
              </a:ext>
            </a:extLst>
          </p:cNvPr>
          <p:cNvSpPr txBox="1"/>
          <p:nvPr/>
        </p:nvSpPr>
        <p:spPr>
          <a:xfrm>
            <a:off x="2339752" y="332656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Acantilado y plataforma de abrasión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8" name="Google Shape;1148;p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544" y="1124744"/>
            <a:ext cx="8064896" cy="57332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9DCA58B-8597-BB1B-E57D-F2FAB63414B2}"/>
              </a:ext>
            </a:extLst>
          </p:cNvPr>
          <p:cNvSpPr txBox="1"/>
          <p:nvPr/>
        </p:nvSpPr>
        <p:spPr>
          <a:xfrm>
            <a:off x="2339752" y="332656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Acantilado y plataforma de abrasión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7" name="Google Shape;1207;p2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9575" y="1009651"/>
            <a:ext cx="5124450" cy="465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8" name="Google Shape;1208;p2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488" y="1009650"/>
            <a:ext cx="7977952" cy="58483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1E54B0C-1596-A2C4-D80D-EFFACCB4389D}"/>
              </a:ext>
            </a:extLst>
          </p:cNvPr>
          <p:cNvSpPr txBox="1"/>
          <p:nvPr/>
        </p:nvSpPr>
        <p:spPr>
          <a:xfrm>
            <a:off x="2339752" y="332656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Tómbolo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3" name="Google Shape;1213;p2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536" y="1009650"/>
            <a:ext cx="8424936" cy="58483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92655FA-5A4E-DABD-2FD1-8AE20A71C764}"/>
              </a:ext>
            </a:extLst>
          </p:cNvPr>
          <p:cNvSpPr txBox="1"/>
          <p:nvPr/>
        </p:nvSpPr>
        <p:spPr>
          <a:xfrm>
            <a:off x="2339752" y="332656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Tómbolo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" name="Google Shape;1218;p2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92325"/>
            <a:ext cx="8839200" cy="29224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040B02E-D58E-BAFA-02B5-EA48A9FD0052}"/>
              </a:ext>
            </a:extLst>
          </p:cNvPr>
          <p:cNvSpPr txBox="1"/>
          <p:nvPr/>
        </p:nvSpPr>
        <p:spPr>
          <a:xfrm>
            <a:off x="2915816" y="836712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Tómbolo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" name="Google Shape;1249;p2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09651"/>
            <a:ext cx="8602132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9A41713-0C24-9231-0E4F-A7C10108B68D}"/>
              </a:ext>
            </a:extLst>
          </p:cNvPr>
          <p:cNvSpPr txBox="1"/>
          <p:nvPr/>
        </p:nvSpPr>
        <p:spPr>
          <a:xfrm>
            <a:off x="2987824" y="404664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Flecha litoral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" name="Google Shape;1259;p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09651"/>
            <a:ext cx="8507174" cy="48310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1C80D23-25A1-BEFD-12E7-EBD284AE754B}"/>
              </a:ext>
            </a:extLst>
          </p:cNvPr>
          <p:cNvSpPr txBox="1"/>
          <p:nvPr/>
        </p:nvSpPr>
        <p:spPr>
          <a:xfrm>
            <a:off x="2987824" y="404664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Flecha litoral (La Manga)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51672-E984-E62C-7F4B-2F1644D0D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06AC82F-9572-FE1D-616C-BB77CC6647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610"/>
          <a:stretch/>
        </p:blipFill>
        <p:spPr>
          <a:xfrm>
            <a:off x="179512" y="13892"/>
            <a:ext cx="6642230" cy="2232248"/>
          </a:xfrm>
          <a:prstGeom prst="rect">
            <a:avLst/>
          </a:prstGeom>
        </p:spPr>
      </p:pic>
      <p:pic>
        <p:nvPicPr>
          <p:cNvPr id="2" name="Google Shape;1075;p175">
            <a:extLst>
              <a:ext uri="{FF2B5EF4-FFF2-40B4-BE49-F238E27FC236}">
                <a16:creationId xmlns:a16="http://schemas.microsoft.com/office/drawing/2014/main" id="{FCA19219-8E08-DF8D-13B2-F963DEA5AA8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078" y="2212676"/>
            <a:ext cx="5976664" cy="47317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761917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753</TotalTime>
  <Words>130</Words>
  <Application>Microsoft Office PowerPoint</Application>
  <PresentationFormat>Presentación en pantalla (4:3)</PresentationFormat>
  <Paragraphs>72</Paragraphs>
  <Slides>87</Slides>
  <Notes>38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87</vt:i4>
      </vt:variant>
    </vt:vector>
  </HeadingPairs>
  <TitlesOfParts>
    <vt:vector size="90" baseType="lpstr">
      <vt:lpstr>Arial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JAVIER PÉREZ</cp:lastModifiedBy>
  <cp:revision>32</cp:revision>
  <dcterms:created xsi:type="dcterms:W3CDTF">2023-09-06T17:44:07Z</dcterms:created>
  <dcterms:modified xsi:type="dcterms:W3CDTF">2024-02-29T19:31:39Z</dcterms:modified>
</cp:coreProperties>
</file>