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8"/>
  </p:notesMasterIdLst>
  <p:sldIdLst>
    <p:sldId id="332" r:id="rId2"/>
    <p:sldId id="437" r:id="rId3"/>
    <p:sldId id="436" r:id="rId4"/>
    <p:sldId id="422" r:id="rId5"/>
    <p:sldId id="337" r:id="rId6"/>
    <p:sldId id="424" r:id="rId7"/>
    <p:sldId id="425" r:id="rId8"/>
    <p:sldId id="426" r:id="rId9"/>
    <p:sldId id="427" r:id="rId10"/>
    <p:sldId id="423" r:id="rId11"/>
    <p:sldId id="342" r:id="rId12"/>
    <p:sldId id="347" r:id="rId13"/>
    <p:sldId id="428" r:id="rId14"/>
    <p:sldId id="429" r:id="rId15"/>
    <p:sldId id="357" r:id="rId16"/>
    <p:sldId id="367" r:id="rId17"/>
    <p:sldId id="362" r:id="rId18"/>
    <p:sldId id="430" r:id="rId19"/>
    <p:sldId id="377" r:id="rId20"/>
    <p:sldId id="372" r:id="rId21"/>
    <p:sldId id="431" r:id="rId22"/>
    <p:sldId id="433" r:id="rId23"/>
    <p:sldId id="432" r:id="rId24"/>
    <p:sldId id="382" r:id="rId25"/>
    <p:sldId id="434" r:id="rId26"/>
    <p:sldId id="387" r:id="rId27"/>
    <p:sldId id="397" r:id="rId28"/>
    <p:sldId id="438" r:id="rId29"/>
    <p:sldId id="435" r:id="rId30"/>
    <p:sldId id="402" r:id="rId31"/>
    <p:sldId id="439" r:id="rId32"/>
    <p:sldId id="445" r:id="rId33"/>
    <p:sldId id="415" r:id="rId34"/>
    <p:sldId id="440" r:id="rId35"/>
    <p:sldId id="416" r:id="rId36"/>
    <p:sldId id="441" r:id="rId37"/>
    <p:sldId id="409" r:id="rId38"/>
    <p:sldId id="446" r:id="rId39"/>
    <p:sldId id="444" r:id="rId40"/>
    <p:sldId id="443" r:id="rId41"/>
    <p:sldId id="442" r:id="rId42"/>
    <p:sldId id="410" r:id="rId43"/>
    <p:sldId id="448" r:id="rId44"/>
    <p:sldId id="447" r:id="rId45"/>
    <p:sldId id="403" r:id="rId46"/>
    <p:sldId id="404" r:id="rId47"/>
    <p:sldId id="406" r:id="rId48"/>
    <p:sldId id="417" r:id="rId49"/>
    <p:sldId id="449" r:id="rId50"/>
    <p:sldId id="398" r:id="rId51"/>
    <p:sldId id="451" r:id="rId52"/>
    <p:sldId id="452" r:id="rId53"/>
    <p:sldId id="453" r:id="rId54"/>
    <p:sldId id="454" r:id="rId55"/>
    <p:sldId id="455" r:id="rId56"/>
    <p:sldId id="336" r:id="rId57"/>
    <p:sldId id="450" r:id="rId58"/>
    <p:sldId id="399" r:id="rId59"/>
    <p:sldId id="456" r:id="rId60"/>
    <p:sldId id="400" r:id="rId61"/>
    <p:sldId id="401" r:id="rId62"/>
    <p:sldId id="459" r:id="rId63"/>
    <p:sldId id="458" r:id="rId64"/>
    <p:sldId id="460" r:id="rId65"/>
    <p:sldId id="393" r:id="rId66"/>
    <p:sldId id="462" r:id="rId67"/>
    <p:sldId id="388" r:id="rId68"/>
    <p:sldId id="463" r:id="rId69"/>
    <p:sldId id="389" r:id="rId70"/>
    <p:sldId id="390" r:id="rId71"/>
    <p:sldId id="465" r:id="rId72"/>
    <p:sldId id="464" r:id="rId73"/>
    <p:sldId id="391" r:id="rId74"/>
    <p:sldId id="469" r:id="rId75"/>
    <p:sldId id="384" r:id="rId76"/>
    <p:sldId id="385" r:id="rId77"/>
    <p:sldId id="287" r:id="rId78"/>
    <p:sldId id="386" r:id="rId79"/>
    <p:sldId id="470" r:id="rId80"/>
    <p:sldId id="468" r:id="rId81"/>
    <p:sldId id="467" r:id="rId82"/>
    <p:sldId id="378" r:id="rId83"/>
    <p:sldId id="326" r:id="rId84"/>
    <p:sldId id="327" r:id="rId85"/>
    <p:sldId id="328" r:id="rId86"/>
    <p:sldId id="329" r:id="rId87"/>
    <p:sldId id="471" r:id="rId88"/>
    <p:sldId id="472" r:id="rId89"/>
    <p:sldId id="473" r:id="rId90"/>
    <p:sldId id="474" r:id="rId91"/>
    <p:sldId id="475" r:id="rId92"/>
    <p:sldId id="379" r:id="rId93"/>
    <p:sldId id="479" r:id="rId94"/>
    <p:sldId id="478" r:id="rId95"/>
    <p:sldId id="373" r:id="rId96"/>
    <p:sldId id="480" r:id="rId97"/>
    <p:sldId id="481" r:id="rId98"/>
    <p:sldId id="482" r:id="rId99"/>
    <p:sldId id="483" r:id="rId100"/>
    <p:sldId id="484" r:id="rId101"/>
    <p:sldId id="485" r:id="rId102"/>
    <p:sldId id="486" r:id="rId103"/>
    <p:sldId id="487" r:id="rId104"/>
    <p:sldId id="353" r:id="rId105"/>
    <p:sldId id="488" r:id="rId106"/>
    <p:sldId id="489" r:id="rId107"/>
    <p:sldId id="490" r:id="rId108"/>
    <p:sldId id="491" r:id="rId109"/>
    <p:sldId id="477" r:id="rId110"/>
    <p:sldId id="492" r:id="rId111"/>
    <p:sldId id="493" r:id="rId112"/>
    <p:sldId id="494" r:id="rId113"/>
    <p:sldId id="495" r:id="rId114"/>
    <p:sldId id="496" r:id="rId115"/>
    <p:sldId id="497" r:id="rId116"/>
    <p:sldId id="498" r:id="rId117"/>
    <p:sldId id="330" r:id="rId118"/>
    <p:sldId id="476" r:id="rId119"/>
    <p:sldId id="500" r:id="rId120"/>
    <p:sldId id="501" r:id="rId121"/>
    <p:sldId id="502" r:id="rId122"/>
    <p:sldId id="503" r:id="rId123"/>
    <p:sldId id="331" r:id="rId124"/>
    <p:sldId id="375" r:id="rId125"/>
    <p:sldId id="504" r:id="rId126"/>
    <p:sldId id="376" r:id="rId12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93279-336D-4997-9FE8-FF9024235AC6}" type="datetimeFigureOut">
              <a:rPr lang="es-ES" smtClean="0"/>
              <a:t>08/02/2024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5EAE5-BE2D-491E-B9F8-3159A15277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108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B63A4A-15A3-4013-8C69-3C9DD8B8BA19}" type="slidenum">
              <a:rPr lang="es-ES_tradnl" altLang="es-ES" smtClean="0"/>
              <a:pPr eaLnBrk="1" hangingPunct="1">
                <a:spcBef>
                  <a:spcPct val="0"/>
                </a:spcBef>
              </a:pPr>
              <a:t>6</a:t>
            </a:fld>
            <a:endParaRPr lang="es-ES_tradnl" altLang="es-ES"/>
          </a:p>
        </p:txBody>
      </p:sp>
      <p:sp>
        <p:nvSpPr>
          <p:cNvPr id="326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1E6E59-88A6-404E-8940-701839772447}" type="slidenum">
              <a:rPr lang="es-ES_tradnl" altLang="es-ES" smtClean="0"/>
              <a:pPr eaLnBrk="1" hangingPunct="1">
                <a:spcBef>
                  <a:spcPct val="0"/>
                </a:spcBef>
              </a:pPr>
              <a:t>120</a:t>
            </a:fld>
            <a:endParaRPr lang="es-ES_tradnl" altLang="es-ES"/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5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F4A921-724E-42EC-8BFF-BE9FD75408EA}" type="slidenum">
              <a:rPr lang="es-ES_tradnl" altLang="es-ES" smtClean="0"/>
              <a:pPr eaLnBrk="1" hangingPunct="1">
                <a:spcBef>
                  <a:spcPct val="0"/>
                </a:spcBef>
              </a:pPr>
              <a:t>121</a:t>
            </a:fld>
            <a:endParaRPr lang="es-ES_tradnl" altLang="es-ES"/>
          </a:p>
        </p:txBody>
      </p:sp>
      <p:sp>
        <p:nvSpPr>
          <p:cNvPr id="367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7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D0C10-7466-400F-A8AD-DEC544D40322}" type="slidenum">
              <a:rPr lang="es-ES_tradnl" altLang="es-ES" smtClean="0"/>
              <a:pPr eaLnBrk="1" hangingPunct="1">
                <a:spcBef>
                  <a:spcPct val="0"/>
                </a:spcBef>
              </a:pPr>
              <a:t>122</a:t>
            </a:fld>
            <a:endParaRPr lang="es-ES_tradnl" altLang="es-ES"/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B6D991-F35D-4034-B0A1-2A72981514FE}" type="slidenum">
              <a:rPr lang="es-ES_tradnl" altLang="es-ES" smtClean="0"/>
              <a:pPr eaLnBrk="1" hangingPunct="1">
                <a:spcBef>
                  <a:spcPct val="0"/>
                </a:spcBef>
              </a:pPr>
              <a:t>7</a:t>
            </a:fld>
            <a:endParaRPr lang="es-ES_tradnl" altLang="es-ES"/>
          </a:p>
        </p:txBody>
      </p:sp>
      <p:sp>
        <p:nvSpPr>
          <p:cNvPr id="327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7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2BD6B2-B552-4F58-A066-2FCCF8777F63}" type="slidenum">
              <a:rPr lang="es-ES_tradnl" altLang="es-ES" smtClean="0"/>
              <a:pPr eaLnBrk="1" hangingPunct="1">
                <a:spcBef>
                  <a:spcPct val="0"/>
                </a:spcBef>
              </a:pPr>
              <a:t>8</a:t>
            </a:fld>
            <a:endParaRPr lang="es-ES_tradnl" altLang="es-ES"/>
          </a:p>
        </p:txBody>
      </p:sp>
      <p:sp>
        <p:nvSpPr>
          <p:cNvPr id="328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B74260-D674-4434-A25D-B72D356B93E5}" type="slidenum">
              <a:rPr lang="es-ES_tradnl" altLang="es-ES" smtClean="0"/>
              <a:pPr eaLnBrk="1" hangingPunct="1">
                <a:spcBef>
                  <a:spcPct val="0"/>
                </a:spcBef>
              </a:pPr>
              <a:t>9</a:t>
            </a:fld>
            <a:endParaRPr lang="es-ES_tradnl" altLang="es-ES"/>
          </a:p>
        </p:txBody>
      </p:sp>
      <p:sp>
        <p:nvSpPr>
          <p:cNvPr id="329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9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f77d3f8b73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gf77d3f8b73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1" name="Google Shape;54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8" name="Google Shape;54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5" name="Google Shape;55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2" name="Google Shape;5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08/02/2024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990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08/02/2024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5679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08/02/2024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7439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" type="objOnly">
  <p:cSld name="Contenid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6"/>
          <p:cNvSpPr txBox="1">
            <a:spLocks noGrp="1"/>
          </p:cNvSpPr>
          <p:nvPr>
            <p:ph type="body" idx="1"/>
          </p:nvPr>
        </p:nvSpPr>
        <p:spPr>
          <a:xfrm>
            <a:off x="457200" y="274639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4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4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429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9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9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78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7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9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108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08/02/2024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8017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08/02/2024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063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08/02/2024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523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08/02/2024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941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08/02/2024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2546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08/02/2024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010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08/02/2024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2978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08/02/2024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50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18AE4-EC03-4409-9488-592BDD4BF987}" type="datetimeFigureOut">
              <a:rPr lang="es-ES" smtClean="0"/>
              <a:t>08/02/2024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899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demurcia.com/contenido/Capitulo%20II/Sismicidad_Dir/Sismicidad_Picture12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2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4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http://www.netxplica.com/figuras_netxplica/exanac/porto.editora/sismograma.1.png" TargetMode="Externa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//commons.wikimedia.org/wiki/File:Onde_compression_impulsion_1d_30_petit.gif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gif"/><Relationship Id="rId4" Type="http://schemas.openxmlformats.org/officeDocument/2006/relationships/hyperlink" Target="//commons.wikimedia.org/wiki/File:Onde_cisaillement_impulsion_1d_30_petit.gif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s.wikipedia.org/wiki/Granito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3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5EB7529-F8ED-A593-5F31-0B86D6013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0" y="260648"/>
            <a:ext cx="915454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00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531F12-1A0C-7162-3667-44D8A6D4F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080"/>
          <a:stretch/>
        </p:blipFill>
        <p:spPr>
          <a:xfrm>
            <a:off x="323528" y="218412"/>
            <a:ext cx="8306659" cy="21602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5D1285D-5721-0C3D-0F1A-A1808D922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2389329"/>
            <a:ext cx="6075489" cy="442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4377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inclinal varisco de la Bar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358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6391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legamien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46" y="857250"/>
            <a:ext cx="6864725" cy="514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1474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nálisis estructural - Pliegues - Geología Estructu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08" y="85725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8879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recursostic.educacion.es/secundaria/edad/4esobiologia/4quincena4/pliegues/pliegues/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783" y="1119469"/>
            <a:ext cx="4954307" cy="462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4491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4"/>
          <a:stretch/>
        </p:blipFill>
        <p:spPr bwMode="auto">
          <a:xfrm>
            <a:off x="1360113" y="1120847"/>
            <a:ext cx="6116451" cy="368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328145" y="4897247"/>
            <a:ext cx="2546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Pliegue tumbado</a:t>
            </a:r>
            <a:endParaRPr lang="es-E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2258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Tipos de pliegues: Definición y clasificaci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98" y="1061012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274356" y="5366588"/>
            <a:ext cx="2546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Pliegue tumbado</a:t>
            </a:r>
            <a:endParaRPr lang="es-E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7388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18" y="857250"/>
            <a:ext cx="6017560" cy="455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334868" y="5451843"/>
            <a:ext cx="3644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Pliegue </a:t>
            </a:r>
            <a:r>
              <a:rPr lang="es-ES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recumbente</a:t>
            </a:r>
            <a:endParaRPr lang="es-E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63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459" y="971349"/>
            <a:ext cx="5903259" cy="446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550021" y="5488130"/>
            <a:ext cx="2546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Pliegue inclinado</a:t>
            </a:r>
            <a:endParaRPr lang="es-E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1286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docentes.educacion.navarra.es/metayosa/1bach/Tierra91_clip_image006_00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9"/>
          <a:stretch/>
        </p:blipFill>
        <p:spPr bwMode="auto">
          <a:xfrm>
            <a:off x="2776819" y="857250"/>
            <a:ext cx="3012140" cy="45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375214" y="5435899"/>
            <a:ext cx="2546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Pliegue vertical</a:t>
            </a:r>
            <a:endParaRPr lang="es-E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35818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C243B-902F-E338-C4CE-5C90FF73F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CFFB2C5-4AE3-8A55-FC02-019866024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71" b="34470"/>
          <a:stretch/>
        </p:blipFill>
        <p:spPr>
          <a:xfrm>
            <a:off x="467544" y="116632"/>
            <a:ext cx="7800975" cy="172819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ADE79A6-F4CE-6B0A-1CE2-EC5AF4CA3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8"/>
          <a:stretch/>
        </p:blipFill>
        <p:spPr bwMode="auto">
          <a:xfrm>
            <a:off x="1115616" y="1988840"/>
            <a:ext cx="6552728" cy="453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441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9C05291-28D5-A8AC-B737-035C05FE0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76"/>
          <a:stretch/>
        </p:blipFill>
        <p:spPr>
          <a:xfrm>
            <a:off x="16240" y="188640"/>
            <a:ext cx="8319821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8460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recursos.cnice.mec.es/biosfera/alumno/4ESO/MedioNatural2/fallas/fallas/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7" y="929995"/>
            <a:ext cx="378142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GeotechTips no Twitter: &amp;quot;Elocuente ejemplo de una falla normal. #geología  https://t.co/fgbhAxdtVo&amp;quot; /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223" y="2130144"/>
            <a:ext cx="5053056" cy="329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24650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alla normal / Normal Fault | Típico ejemplo de una falla no…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21" y="857250"/>
            <a:ext cx="6878171" cy="515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44903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Le quería preguntar... ¿qué es un espejo de falla? ¿Tiene algo que ver con  las Fallas de Valencia? y Emiliano Jiménez nos saca de dud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80" y="857250"/>
            <a:ext cx="6891618" cy="516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86160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allas Geológi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73" y="857250"/>
            <a:ext cx="6790765" cy="511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92585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eotechTips on Twitter: &amp;quot;Porno para los geólogos. Impresionante falla  inversa encontrada durante la inspección de una excavación en Sídney,  Australia. 🇦🇺 #geología https://t.co/eSt4S8cOhy&amp;quot; / Twi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57251"/>
            <a:ext cx="5116607" cy="511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74335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59" y="1262064"/>
            <a:ext cx="7130393" cy="414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00569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6" y="1006974"/>
            <a:ext cx="6797488" cy="4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43937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652589"/>
            <a:ext cx="65913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2396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7A114-B198-9A4B-4C3A-D54AFF070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02520D0-B09F-82C7-2E88-7CDA3FCDA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931"/>
          <a:stretch/>
        </p:blipFill>
        <p:spPr>
          <a:xfrm>
            <a:off x="395536" y="19705"/>
            <a:ext cx="7800975" cy="162500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950596A-CFF3-1DEA-14CC-D0217EA93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175" y="1484784"/>
            <a:ext cx="7147335" cy="535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6954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0" y="318255"/>
            <a:ext cx="8431051" cy="564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832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63BE8A4-8309-81DE-3025-4CEFB1661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9783"/>
            <a:ext cx="4387303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E189E43-7774-414D-7EA1-C0EB5B3A46C9}"/>
              </a:ext>
            </a:extLst>
          </p:cNvPr>
          <p:cNvSpPr txBox="1"/>
          <p:nvPr/>
        </p:nvSpPr>
        <p:spPr>
          <a:xfrm>
            <a:off x="323528" y="260648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</a:rPr>
              <a:t>Modelo Geoquímico o Estático: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97B1F7E-9E0D-B96B-928F-CDEDDFD04BE2}"/>
              </a:ext>
            </a:extLst>
          </p:cNvPr>
          <p:cNvSpPr txBox="1"/>
          <p:nvPr/>
        </p:nvSpPr>
        <p:spPr>
          <a:xfrm>
            <a:off x="395536" y="1484784"/>
            <a:ext cx="2736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- </a:t>
            </a:r>
            <a:r>
              <a:rPr lang="es-ES" b="1" dirty="0"/>
              <a:t>CORTEZA</a:t>
            </a:r>
          </a:p>
          <a:p>
            <a:r>
              <a:rPr lang="es-ES" dirty="0"/>
              <a:t>        * continental</a:t>
            </a:r>
          </a:p>
          <a:p>
            <a:r>
              <a:rPr lang="es-ES" dirty="0"/>
              <a:t>        * oceánica</a:t>
            </a:r>
          </a:p>
          <a:p>
            <a:r>
              <a:rPr lang="es-ES" b="1" dirty="0"/>
              <a:t>- MANTO</a:t>
            </a:r>
          </a:p>
          <a:p>
            <a:r>
              <a:rPr lang="es-ES" dirty="0"/>
              <a:t>        * superior</a:t>
            </a:r>
          </a:p>
          <a:p>
            <a:r>
              <a:rPr lang="es-ES" dirty="0"/>
              <a:t>        * zona transicional</a:t>
            </a:r>
          </a:p>
          <a:p>
            <a:r>
              <a:rPr lang="es-ES" dirty="0"/>
              <a:t>        * inferior</a:t>
            </a:r>
          </a:p>
          <a:p>
            <a:r>
              <a:rPr lang="es-ES" b="1" dirty="0"/>
              <a:t>- NÚCLEO</a:t>
            </a:r>
          </a:p>
          <a:p>
            <a:r>
              <a:rPr lang="es-ES" dirty="0"/>
              <a:t>        * externo</a:t>
            </a:r>
          </a:p>
          <a:p>
            <a:r>
              <a:rPr lang="es-ES" dirty="0"/>
              <a:t>        * interno</a:t>
            </a:r>
          </a:p>
        </p:txBody>
      </p:sp>
    </p:spTree>
    <p:extLst>
      <p:ext uri="{BB962C8B-B14F-4D97-AF65-F5344CB8AC3E}">
        <p14:creationId xmlns:p14="http://schemas.microsoft.com/office/powerpoint/2010/main" val="323271266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FIGURA 10. FALLA DE ALHAMA DE MURCIA (FAM), QUE TRUNCA LOS CONOS DE DEYECCIÓN. FOTOGRAFÍA AÉREA DEL SGE, (1957).">
            <a:hlinkClick r:id="rId3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4246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78659" name="Line 3"/>
          <p:cNvSpPr>
            <a:spLocks noChangeShapeType="1"/>
          </p:cNvSpPr>
          <p:nvPr/>
        </p:nvSpPr>
        <p:spPr bwMode="auto">
          <a:xfrm flipV="1">
            <a:off x="360363" y="981075"/>
            <a:ext cx="8027987" cy="360045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200">
                <a:solidFill>
                  <a:srgbClr val="FF0000"/>
                </a:solidFill>
              </a:rPr>
              <a:t>FALLA DE ALHAMA DE MURCIA (FAM), QUE TRUNCA LOS CONOS DE DEYECCIÓN. FOTOGRAFÍA AÉREA DEL SGE, (1957). </a:t>
            </a:r>
          </a:p>
        </p:txBody>
      </p:sp>
    </p:spTree>
    <p:extLst>
      <p:ext uri="{BB962C8B-B14F-4D97-AF65-F5344CB8AC3E}">
        <p14:creationId xmlns:p14="http://schemas.microsoft.com/office/powerpoint/2010/main" val="85407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8659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38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476375" y="0"/>
          <a:ext cx="58166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3" imgW="3933333" imgH="4638095" progId="MSPhotoEd.3">
                  <p:embed/>
                </p:oleObj>
              </mc:Choice>
              <mc:Fallback>
                <p:oleObj name="Fotografía de Photo Editor" r:id="rId3" imgW="3933333" imgH="4638095" progId="MSPhotoEd.3">
                  <p:embed/>
                  <p:pic>
                    <p:nvPicPr>
                      <p:cNvPr id="1443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0"/>
                        <a:ext cx="58166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598455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41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333375"/>
          <a:ext cx="9144000" cy="640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3" imgW="6563641" imgH="4600000" progId="MSPhotoEd.3">
                  <p:embed/>
                </p:oleObj>
              </mc:Choice>
              <mc:Fallback>
                <p:oleObj name="Fotografía de Photo Editor" r:id="rId3" imgW="6563641" imgH="4600000" progId="MSPhotoEd.3">
                  <p:embed/>
                  <p:pic>
                    <p:nvPicPr>
                      <p:cNvPr id="1454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3375"/>
                        <a:ext cx="9144000" cy="640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70684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87" y="343733"/>
            <a:ext cx="83724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ampo de Cartagena - Wikiwand">
            <a:extLst>
              <a:ext uri="{FF2B5EF4-FFF2-40B4-BE49-F238E27FC236}">
                <a16:creationId xmlns:a16="http://schemas.microsoft.com/office/drawing/2014/main" id="{B20F6B75-007D-EAF3-AA80-A996E13A5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36912"/>
            <a:ext cx="3312368" cy="347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49265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339872-6EBA-A310-22AC-3F9F616B9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00025"/>
            <a:ext cx="790575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3115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A618FE-2F0D-1FD8-5C22-438B15573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211" y="0"/>
            <a:ext cx="505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098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020F79A-A905-5E54-9289-486784863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78867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06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E5AF81-F677-7323-993F-30E8F6E93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3736"/>
            <a:ext cx="3913909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857E397-CFD9-1E72-4970-A472F8843428}"/>
              </a:ext>
            </a:extLst>
          </p:cNvPr>
          <p:cNvSpPr txBox="1"/>
          <p:nvPr/>
        </p:nvSpPr>
        <p:spPr>
          <a:xfrm>
            <a:off x="5076056" y="11663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</a:rPr>
              <a:t>Modelo Dinámico: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1041A1F-6E71-25F2-F5B2-1DB8BE32352A}"/>
              </a:ext>
            </a:extLst>
          </p:cNvPr>
          <p:cNvSpPr txBox="1"/>
          <p:nvPr/>
        </p:nvSpPr>
        <p:spPr>
          <a:xfrm>
            <a:off x="5652120" y="1052736"/>
            <a:ext cx="27363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- </a:t>
            </a:r>
            <a:r>
              <a:rPr lang="es-ES" b="1" dirty="0"/>
              <a:t>LITOSFERA</a:t>
            </a:r>
          </a:p>
          <a:p>
            <a:endParaRPr lang="es-ES" b="1" dirty="0"/>
          </a:p>
          <a:p>
            <a:r>
              <a:rPr lang="es-ES" b="1" dirty="0"/>
              <a:t>- ASTENOSFERA</a:t>
            </a:r>
          </a:p>
          <a:p>
            <a:endParaRPr lang="es-ES" b="1" dirty="0"/>
          </a:p>
          <a:p>
            <a:r>
              <a:rPr lang="es-ES" b="1" dirty="0"/>
              <a:t>- MESOSFERA</a:t>
            </a:r>
          </a:p>
          <a:p>
            <a:endParaRPr lang="es-E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Nivel “D”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/>
          </a:p>
          <a:p>
            <a:r>
              <a:rPr lang="es-ES" b="1" dirty="0"/>
              <a:t>- NÚCLEO </a:t>
            </a:r>
          </a:p>
          <a:p>
            <a:r>
              <a:rPr lang="es-ES" b="1" dirty="0"/>
              <a:t>      * externo</a:t>
            </a:r>
          </a:p>
          <a:p>
            <a:r>
              <a:rPr lang="es-ES" b="1" dirty="0"/>
              <a:t>      * zona de transición</a:t>
            </a:r>
          </a:p>
          <a:p>
            <a:r>
              <a:rPr lang="es-ES" b="1" dirty="0"/>
              <a:t>      * interno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4837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C1A1813-721F-9BB2-0CA5-A84B9A6B9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0" y="0"/>
            <a:ext cx="8954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54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16EF4F-E186-DC32-81DA-38FA285F8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11"/>
          <a:stretch/>
        </p:blipFill>
        <p:spPr>
          <a:xfrm>
            <a:off x="323528" y="2393504"/>
            <a:ext cx="7040280" cy="44644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908D48E-B5AC-C07D-AACF-FC15B6D1B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82" y="44624"/>
            <a:ext cx="4111854" cy="1512168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6972F670-10AB-53FB-64DC-84C4BD48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2218"/>
            <a:ext cx="38100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064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3F101DD-B110-4ABA-8315-64A17DF69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8" y="166328"/>
            <a:ext cx="6047596" cy="652534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E960F6B-714C-D8D5-3254-26661A307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" r="8487"/>
          <a:stretch/>
        </p:blipFill>
        <p:spPr bwMode="auto">
          <a:xfrm>
            <a:off x="5796135" y="2204864"/>
            <a:ext cx="325513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495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23C2BE-815D-BA91-EBA0-32D0A2143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814"/>
          <a:stretch/>
        </p:blipFill>
        <p:spPr>
          <a:xfrm>
            <a:off x="179512" y="61730"/>
            <a:ext cx="7488832" cy="3354344"/>
          </a:xfrm>
          <a:prstGeom prst="rect">
            <a:avLst/>
          </a:prstGeom>
        </p:spPr>
      </p:pic>
      <p:pic>
        <p:nvPicPr>
          <p:cNvPr id="8196" name="Picture 4" descr="Qué son los PLANETESIMALES? - YouTube">
            <a:extLst>
              <a:ext uri="{FF2B5EF4-FFF2-40B4-BE49-F238E27FC236}">
                <a16:creationId xmlns:a16="http://schemas.microsoft.com/office/drawing/2014/main" id="{2C4E7F4D-895C-7E80-1AD1-7BD7E6429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73016"/>
            <a:ext cx="537659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646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23C2BE-815D-BA91-EBA0-32D0A2143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18"/>
          <a:stretch/>
        </p:blipFill>
        <p:spPr>
          <a:xfrm>
            <a:off x="251519" y="260648"/>
            <a:ext cx="8203195" cy="2520280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81634A51-4C16-904D-EEC0-3DA58C046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93621"/>
            <a:ext cx="5886812" cy="265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351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76F6544-9E38-484F-3752-3DD16F77E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100"/>
            <a:ext cx="9144000" cy="500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573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D666DC-555E-480C-B4E5-11DAE67E2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00" b="28821"/>
          <a:stretch/>
        </p:blipFill>
        <p:spPr>
          <a:xfrm>
            <a:off x="117014" y="2484272"/>
            <a:ext cx="6673732" cy="38884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3F77D73-DF45-E192-D0E9-1C3A8BC9D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10" y="29549"/>
            <a:ext cx="3210229" cy="2016224"/>
          </a:xfrm>
          <a:prstGeom prst="rect">
            <a:avLst/>
          </a:prstGeom>
        </p:spPr>
      </p:pic>
      <p:pic>
        <p:nvPicPr>
          <p:cNvPr id="2" name="Picture 13" descr="ANd9GcSRFnh1ewq52p2FEtKB7F2fvoFmxD2KRMFRiJ3_nSh0qRyjuyaA">
            <a:extLst>
              <a:ext uri="{FF2B5EF4-FFF2-40B4-BE49-F238E27FC236}">
                <a16:creationId xmlns:a16="http://schemas.microsoft.com/office/drawing/2014/main" id="{0F49789A-D1B7-AC0E-AC00-427F12325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58109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5514116299_95e5a12584">
            <a:extLst>
              <a:ext uri="{FF2B5EF4-FFF2-40B4-BE49-F238E27FC236}">
                <a16:creationId xmlns:a16="http://schemas.microsoft.com/office/drawing/2014/main" id="{8B71950E-196D-09FD-9960-E1B1AEA93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6" r="18933"/>
          <a:stretch>
            <a:fillRect/>
          </a:stretch>
        </p:blipFill>
        <p:spPr bwMode="auto">
          <a:xfrm>
            <a:off x="6516216" y="2398574"/>
            <a:ext cx="2420854" cy="231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470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D55885-1784-66E9-E75A-153F5FD50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536"/>
          <a:stretch/>
        </p:blipFill>
        <p:spPr>
          <a:xfrm>
            <a:off x="107504" y="2499"/>
            <a:ext cx="8738375" cy="1770317"/>
          </a:xfrm>
          <a:prstGeom prst="rect">
            <a:avLst/>
          </a:prstGeom>
        </p:spPr>
      </p:pic>
      <p:sp>
        <p:nvSpPr>
          <p:cNvPr id="2" name="AutoShape 2" descr="Radiación, conducción y convección: tres formas de transferencia de calor">
            <a:extLst>
              <a:ext uri="{FF2B5EF4-FFF2-40B4-BE49-F238E27FC236}">
                <a16:creationId xmlns:a16="http://schemas.microsoft.com/office/drawing/2014/main" id="{C6272DFC-6297-4BFB-7EE1-FBD0E07007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8D3FA7-B6A3-62E2-C19C-CF5A6B98E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91" y="2060848"/>
            <a:ext cx="7767617" cy="450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75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D55885-1784-66E9-E75A-153F5FD50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64" b="64736"/>
          <a:stretch/>
        </p:blipFill>
        <p:spPr>
          <a:xfrm>
            <a:off x="150692" y="372851"/>
            <a:ext cx="7985491" cy="1471973"/>
          </a:xfrm>
          <a:prstGeom prst="rect">
            <a:avLst/>
          </a:prstGeom>
        </p:spPr>
      </p:pic>
      <p:sp>
        <p:nvSpPr>
          <p:cNvPr id="2" name="AutoShape 2" descr="Radiación, conducción y convección: tres formas de transferencia de calor">
            <a:extLst>
              <a:ext uri="{FF2B5EF4-FFF2-40B4-BE49-F238E27FC236}">
                <a16:creationId xmlns:a16="http://schemas.microsoft.com/office/drawing/2014/main" id="{C6272DFC-6297-4BFB-7EE1-FBD0E07007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5362" name="Picture 2" descr="El interior de la Tierra se está enfriando más rápido de lo esperado, según  estudio | El Economista">
            <a:extLst>
              <a:ext uri="{FF2B5EF4-FFF2-40B4-BE49-F238E27FC236}">
                <a16:creationId xmlns:a16="http://schemas.microsoft.com/office/drawing/2014/main" id="{4EA18166-F766-5AE4-A3AE-4135A1714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5652120" cy="42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293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D55885-1784-66E9-E75A-153F5FD50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14" b="50036"/>
          <a:stretch/>
        </p:blipFill>
        <p:spPr>
          <a:xfrm>
            <a:off x="412304" y="404664"/>
            <a:ext cx="8333772" cy="1440160"/>
          </a:xfrm>
          <a:prstGeom prst="rect">
            <a:avLst/>
          </a:prstGeom>
        </p:spPr>
      </p:pic>
      <p:sp>
        <p:nvSpPr>
          <p:cNvPr id="2" name="AutoShape 2" descr="Radiación, conducción y convección: tres formas de transferencia de calor">
            <a:extLst>
              <a:ext uri="{FF2B5EF4-FFF2-40B4-BE49-F238E27FC236}">
                <a16:creationId xmlns:a16="http://schemas.microsoft.com/office/drawing/2014/main" id="{C6272DFC-6297-4BFB-7EE1-FBD0E07007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6" name="Picture 2" descr="Ciencia y Geofísica Grupo IGPERU: ¿Cómo se transmite el calor interno de la  Tierra?">
            <a:extLst>
              <a:ext uri="{FF2B5EF4-FFF2-40B4-BE49-F238E27FC236}">
                <a16:creationId xmlns:a16="http://schemas.microsoft.com/office/drawing/2014/main" id="{A27F31BB-5A82-6F72-0104-AA2C18B39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348880"/>
            <a:ext cx="66675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427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D55885-1784-66E9-E75A-153F5FD50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64"/>
          <a:stretch/>
        </p:blipFill>
        <p:spPr>
          <a:xfrm>
            <a:off x="107504" y="44624"/>
            <a:ext cx="7992888" cy="4388182"/>
          </a:xfrm>
          <a:prstGeom prst="rect">
            <a:avLst/>
          </a:prstGeom>
        </p:spPr>
      </p:pic>
      <p:sp>
        <p:nvSpPr>
          <p:cNvPr id="2" name="AutoShape 2" descr="Radiación, conducción y convección: tres formas de transferencia de calor">
            <a:extLst>
              <a:ext uri="{FF2B5EF4-FFF2-40B4-BE49-F238E27FC236}">
                <a16:creationId xmlns:a16="http://schemas.microsoft.com/office/drawing/2014/main" id="{C6272DFC-6297-4BFB-7EE1-FBD0E07007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4D902C9-4951-2C26-989A-A85E90956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149080"/>
            <a:ext cx="4680520" cy="263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509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959BFCE-EAD2-A9B8-6C19-6A2471A3A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762"/>
          <a:stretch/>
        </p:blipFill>
        <p:spPr>
          <a:xfrm>
            <a:off x="5347" y="2240"/>
            <a:ext cx="6657975" cy="42043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D0D4DE4-148A-CC54-9AC8-AB7AFB315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870545"/>
            <a:ext cx="4464496" cy="295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43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959BFCE-EAD2-A9B8-6C19-6A2471A3A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155"/>
          <a:stretch/>
        </p:blipFill>
        <p:spPr>
          <a:xfrm>
            <a:off x="179512" y="90786"/>
            <a:ext cx="8193407" cy="3096344"/>
          </a:xfrm>
          <a:prstGeom prst="rect">
            <a:avLst/>
          </a:prstGeom>
        </p:spPr>
      </p:pic>
      <p:pic>
        <p:nvPicPr>
          <p:cNvPr id="3074" name="Picture 2" descr="Fijismo frente a Deriva continental">
            <a:extLst>
              <a:ext uri="{FF2B5EF4-FFF2-40B4-BE49-F238E27FC236}">
                <a16:creationId xmlns:a16="http://schemas.microsoft.com/office/drawing/2014/main" id="{58882804-5F04-057F-9F26-7345D1675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24" y="3155332"/>
            <a:ext cx="3063764" cy="348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▷ Mapamundi continentes: todos los mapas del mundo para descargar">
            <a:extLst>
              <a:ext uri="{FF2B5EF4-FFF2-40B4-BE49-F238E27FC236}">
                <a16:creationId xmlns:a16="http://schemas.microsoft.com/office/drawing/2014/main" id="{E2E84446-0697-ECCB-1960-21B0E607F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46073"/>
            <a:ext cx="5487200" cy="271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628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8DE1D4B-33AA-4BE5-0D7D-F357D89C6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8055526" cy="28803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8CB209-C120-391A-57D9-5A6490CD6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86" y="2878287"/>
            <a:ext cx="777117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75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E6DF72-DEBB-3750-AD01-542F7F761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883"/>
          <a:stretch/>
        </p:blipFill>
        <p:spPr>
          <a:xfrm>
            <a:off x="0" y="2848"/>
            <a:ext cx="6732240" cy="4002735"/>
          </a:xfrm>
          <a:prstGeom prst="rect">
            <a:avLst/>
          </a:prstGeom>
        </p:spPr>
      </p:pic>
      <p:pic>
        <p:nvPicPr>
          <p:cNvPr id="5124" name="Picture 4" descr="Red Sismológica Nacional de la Universidad de Costa Rica - Como cada lunes,  hoy traemos una nueva palabra del #GlosarioRSN y es el concepto de plataforma  continental. La plataforma continental es una">
            <a:extLst>
              <a:ext uri="{FF2B5EF4-FFF2-40B4-BE49-F238E27FC236}">
                <a16:creationId xmlns:a16="http://schemas.microsoft.com/office/drawing/2014/main" id="{46558B52-3DBA-B54A-C579-E82D20D3B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7" b="33225"/>
          <a:stretch/>
        </p:blipFill>
        <p:spPr bwMode="auto">
          <a:xfrm>
            <a:off x="395536" y="4155929"/>
            <a:ext cx="4657458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roves de la deriva continental | geologia4eso">
            <a:extLst>
              <a:ext uri="{FF2B5EF4-FFF2-40B4-BE49-F238E27FC236}">
                <a16:creationId xmlns:a16="http://schemas.microsoft.com/office/drawing/2014/main" id="{BA93341F-232F-4078-3316-2E57B11B2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17032"/>
            <a:ext cx="3086998" cy="286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728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Picture">
            <a:extLst>
              <a:ext uri="{FF2B5EF4-FFF2-40B4-BE49-F238E27FC236}">
                <a16:creationId xmlns:a16="http://schemas.microsoft.com/office/drawing/2014/main" id="{97EE8CBC-DB02-A048-DF47-4C3AB780AB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A590C88-8153-4F14-8A60-2220FDC44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9" y="476672"/>
            <a:ext cx="891269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49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E6DF72-DEBB-3750-AD01-542F7F761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123"/>
          <a:stretch/>
        </p:blipFill>
        <p:spPr>
          <a:xfrm>
            <a:off x="251520" y="404664"/>
            <a:ext cx="7946249" cy="223224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228A092-B0F5-742F-CDCC-FFB35F200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2636912"/>
            <a:ext cx="5860901" cy="35308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8AE4E46-53A5-784B-0756-36FA740479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1" r="7284"/>
          <a:stretch/>
        </p:blipFill>
        <p:spPr>
          <a:xfrm>
            <a:off x="5508104" y="3575523"/>
            <a:ext cx="350662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77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structurainttierra">
            <a:extLst>
              <a:ext uri="{FF2B5EF4-FFF2-40B4-BE49-F238E27FC236}">
                <a16:creationId xmlns:a16="http://schemas.microsoft.com/office/drawing/2014/main" id="{D3473B50-2E5F-2CD5-48CD-495EE65CF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2517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009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5B17C9-AC4A-8F9F-3BB8-1EFB754DA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99"/>
          <a:stretch/>
        </p:blipFill>
        <p:spPr>
          <a:xfrm>
            <a:off x="177802" y="332656"/>
            <a:ext cx="8788396" cy="201622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4EFF36F-32B5-EF4C-FFC0-AA3201E15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1" y="2353665"/>
            <a:ext cx="6183265" cy="417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03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5B17C9-AC4A-8F9F-3BB8-1EFB754DA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40"/>
          <a:stretch/>
        </p:blipFill>
        <p:spPr>
          <a:xfrm>
            <a:off x="282172" y="260648"/>
            <a:ext cx="8579656" cy="259228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05E838E-429D-69BC-20E4-632179B3F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21" b="5255"/>
          <a:stretch/>
        </p:blipFill>
        <p:spPr>
          <a:xfrm>
            <a:off x="3275856" y="2492896"/>
            <a:ext cx="553550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62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5890DD8-C4A9-F5B1-A862-9FD2E5415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18500" r="16138" b="5901"/>
          <a:stretch/>
        </p:blipFill>
        <p:spPr>
          <a:xfrm>
            <a:off x="619061" y="476672"/>
            <a:ext cx="790587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29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1031008-7BCA-C8B2-62F4-4DEC5C744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0"/>
            <a:ext cx="8224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05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d Sismológica Nacional de la Universidad de Costa Rica - Como cada lunes,  hoy traemos una nueva palabra del #GlosarioRSN y es el concepto de plataforma  continental. La plataforma continental es una">
            <a:extLst>
              <a:ext uri="{FF2B5EF4-FFF2-40B4-BE49-F238E27FC236}">
                <a16:creationId xmlns:a16="http://schemas.microsoft.com/office/drawing/2014/main" id="{FE009C85-ED9B-7A92-FD90-AC1A4C1E3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7" b="33225"/>
          <a:stretch/>
        </p:blipFill>
        <p:spPr bwMode="auto">
          <a:xfrm>
            <a:off x="2267587" y="116632"/>
            <a:ext cx="4608825" cy="220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66470BF-0F01-DC20-0C4C-33DA97DCE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" y="2483796"/>
            <a:ext cx="9144000" cy="434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12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ACDD68-B096-3CFC-C9DA-9F53DA932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571"/>
          <a:stretch/>
        </p:blipFill>
        <p:spPr>
          <a:xfrm>
            <a:off x="264740" y="404664"/>
            <a:ext cx="8896350" cy="194421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53F6716-455F-5A22-1C2D-33CF6D071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" y="2483796"/>
            <a:ext cx="9144000" cy="434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6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ACDD68-B096-3CFC-C9DA-9F53DA932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29"/>
          <a:stretch/>
        </p:blipFill>
        <p:spPr>
          <a:xfrm>
            <a:off x="123825" y="332656"/>
            <a:ext cx="8896350" cy="253253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38621A0-40B2-97A9-C411-A1F134FB0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" y="2483796"/>
            <a:ext cx="9144000" cy="434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45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ECC2D6-7479-6ECE-014B-F467C50BF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290"/>
          <a:stretch/>
        </p:blipFill>
        <p:spPr>
          <a:xfrm>
            <a:off x="251521" y="2732"/>
            <a:ext cx="6768752" cy="3996142"/>
          </a:xfrm>
          <a:prstGeom prst="rect">
            <a:avLst/>
          </a:prstGeom>
        </p:spPr>
      </p:pic>
      <p:pic>
        <p:nvPicPr>
          <p:cNvPr id="13314" name="Picture 2" descr="placas tectonicas | Tectonica de placas, Enseñanza de la geografía, Placa  tectónica">
            <a:extLst>
              <a:ext uri="{FF2B5EF4-FFF2-40B4-BE49-F238E27FC236}">
                <a16:creationId xmlns:a16="http://schemas.microsoft.com/office/drawing/2014/main" id="{328DE896-3E6C-18D3-2878-2D3CA32A0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620" y="4149079"/>
            <a:ext cx="4086571" cy="265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727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lacas tectonicas | Tectonica de placas, Enseñanza de la geografía, Placa  tectónica">
            <a:extLst>
              <a:ext uri="{FF2B5EF4-FFF2-40B4-BE49-F238E27FC236}">
                <a16:creationId xmlns:a16="http://schemas.microsoft.com/office/drawing/2014/main" id="{FBFDE92D-B2A0-5E74-1636-62135E0D8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42316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3214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ECC2D6-7479-6ECE-014B-F467C50BF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810" b="20640"/>
          <a:stretch/>
        </p:blipFill>
        <p:spPr>
          <a:xfrm>
            <a:off x="0" y="260648"/>
            <a:ext cx="9020838" cy="93610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B663091-3121-C140-7A84-2BB75363A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84"/>
            <a:ext cx="9144000" cy="527007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E0B3D44-5CB2-2FA2-0FEA-0C690D8BE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1487516"/>
            <a:ext cx="3164709" cy="237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971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D666DC-555E-480C-B4E5-11DAE67E2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009"/>
          <a:stretch/>
        </p:blipFill>
        <p:spPr>
          <a:xfrm>
            <a:off x="323527" y="260648"/>
            <a:ext cx="7597687" cy="2520280"/>
          </a:xfrm>
          <a:prstGeom prst="rect">
            <a:avLst/>
          </a:prstGeom>
        </p:spPr>
      </p:pic>
      <p:pic>
        <p:nvPicPr>
          <p:cNvPr id="2" name="Picture 7" descr="Nueva imagen (29)">
            <a:extLst>
              <a:ext uri="{FF2B5EF4-FFF2-40B4-BE49-F238E27FC236}">
                <a16:creationId xmlns:a16="http://schemas.microsoft.com/office/drawing/2014/main" id="{2819D9E0-DA6F-88F2-4814-E68B52B66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8" b="12090"/>
          <a:stretch>
            <a:fillRect/>
          </a:stretch>
        </p:blipFill>
        <p:spPr bwMode="auto">
          <a:xfrm>
            <a:off x="467544" y="2923860"/>
            <a:ext cx="401510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 descr="Imagen7">
            <a:extLst>
              <a:ext uri="{FF2B5EF4-FFF2-40B4-BE49-F238E27FC236}">
                <a16:creationId xmlns:a16="http://schemas.microsoft.com/office/drawing/2014/main" id="{7CE4DCFC-6D69-5FB2-DD50-7DA696F2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93" y="2923860"/>
            <a:ext cx="4279433" cy="321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914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ECC2D6-7479-6ECE-014B-F467C50BF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410" r="6606" b="10140"/>
          <a:stretch/>
        </p:blipFill>
        <p:spPr>
          <a:xfrm>
            <a:off x="107504" y="476672"/>
            <a:ext cx="8712968" cy="79208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9CD8B2D-4F00-1A0A-E9EE-0EF5DCC37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226628"/>
            <a:ext cx="6510728" cy="2726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F1A5A3-5D51-1B2E-783E-B4CA0BD61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2" y="3952852"/>
            <a:ext cx="6080346" cy="297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9759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ECC2D6-7479-6ECE-014B-F467C50BF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860"/>
          <a:stretch/>
        </p:blipFill>
        <p:spPr>
          <a:xfrm>
            <a:off x="395536" y="476672"/>
            <a:ext cx="7633017" cy="6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93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17DE14-FF75-42A2-AFC8-ECF30B1D86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293"/>
          <a:stretch/>
        </p:blipFill>
        <p:spPr>
          <a:xfrm>
            <a:off x="395536" y="260649"/>
            <a:ext cx="7972425" cy="1512168"/>
          </a:xfrm>
          <a:prstGeom prst="rect">
            <a:avLst/>
          </a:prstGeom>
        </p:spPr>
      </p:pic>
      <p:pic>
        <p:nvPicPr>
          <p:cNvPr id="1026" name="Picture 2" descr="La Máquina del Tiempo | ARGOS | EducaMadrid">
            <a:extLst>
              <a:ext uri="{FF2B5EF4-FFF2-40B4-BE49-F238E27FC236}">
                <a16:creationId xmlns:a16="http://schemas.microsoft.com/office/drawing/2014/main" id="{ECD009FD-F6B4-062B-1D8E-81133201A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7058025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F854E48-5596-04CB-2FD8-ABE12388A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882851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3834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EA0A3-44FE-1DDF-674F-2502B68F2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14DCAB-5CE6-37B3-5887-E67FE3891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08" b="29812"/>
          <a:stretch/>
        </p:blipFill>
        <p:spPr>
          <a:xfrm>
            <a:off x="323528" y="116632"/>
            <a:ext cx="7972425" cy="194421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6746130-DC65-4C88-792D-7463ED444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786927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2117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245AA-4678-E8E6-1860-E53DDF0F7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2BC0B7-B0D6-A467-D6C6-2C14503ED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726"/>
          <a:stretch/>
        </p:blipFill>
        <p:spPr>
          <a:xfrm>
            <a:off x="585787" y="260648"/>
            <a:ext cx="7972425" cy="1540049"/>
          </a:xfrm>
          <a:prstGeom prst="rect">
            <a:avLst/>
          </a:prstGeom>
        </p:spPr>
      </p:pic>
      <p:pic>
        <p:nvPicPr>
          <p:cNvPr id="4098" name="Picture 2" descr="Visor de libros">
            <a:extLst>
              <a:ext uri="{FF2B5EF4-FFF2-40B4-BE49-F238E27FC236}">
                <a16:creationId xmlns:a16="http://schemas.microsoft.com/office/drawing/2014/main" id="{7C0D738E-1444-0008-0B1B-C53AE865A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46" y="2389881"/>
            <a:ext cx="7160907" cy="296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3298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F5F4588-C682-D433-13DB-E16163A8D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4624"/>
            <a:ext cx="7083136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9BB21C1-3055-C275-B364-90FCB5418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052736"/>
            <a:ext cx="334327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371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A941CB-2D6F-DCA3-79A5-5724D6DB2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7858125" cy="22955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1B6DE3E-5722-E773-0D10-E4D3B8421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924944"/>
            <a:ext cx="8352928" cy="349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273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887A373-99AE-6226-7222-77F4CAEA0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79914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204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F6FACBD-8254-4BFB-71D8-5B1954101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184"/>
            <a:ext cx="9144000" cy="565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813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6A70F-5ED7-3EE2-3671-D8102A3BA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lacas tectonicas | Tectonica de placas, Enseñanza de la geografía, Placa  tectónica">
            <a:extLst>
              <a:ext uri="{FF2B5EF4-FFF2-40B4-BE49-F238E27FC236}">
                <a16:creationId xmlns:a16="http://schemas.microsoft.com/office/drawing/2014/main" id="{2D142801-B162-FE06-4E2B-171F0535B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42316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74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531F12-1A0C-7162-3667-44D8A6D4F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963"/>
          <a:stretch/>
        </p:blipFill>
        <p:spPr>
          <a:xfrm>
            <a:off x="251520" y="188640"/>
            <a:ext cx="6629400" cy="1728192"/>
          </a:xfrm>
          <a:prstGeom prst="rect">
            <a:avLst/>
          </a:prstGeom>
        </p:spPr>
      </p:pic>
      <p:pic>
        <p:nvPicPr>
          <p:cNvPr id="1026" name="Picture 2" descr="Gráfica sobre Hipocentro y Epicentro">
            <a:extLst>
              <a:ext uri="{FF2B5EF4-FFF2-40B4-BE49-F238E27FC236}">
                <a16:creationId xmlns:a16="http://schemas.microsoft.com/office/drawing/2014/main" id="{7A09F375-29CD-DC7F-C4E8-838D42B65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4" b="16443"/>
          <a:stretch/>
        </p:blipFill>
        <p:spPr bwMode="auto">
          <a:xfrm>
            <a:off x="467544" y="1888465"/>
            <a:ext cx="5170701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ttp://www.netxplica.com/figuras_netxplica/exanac/porto.editora/sismograma.1.png">
            <a:extLst>
              <a:ext uri="{FF2B5EF4-FFF2-40B4-BE49-F238E27FC236}">
                <a16:creationId xmlns:a16="http://schemas.microsoft.com/office/drawing/2014/main" id="{F3D7D084-0C2A-9D1D-5B7E-95A71D126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/>
          <a:stretch>
            <a:fillRect/>
          </a:stretch>
        </p:blipFill>
        <p:spPr bwMode="auto">
          <a:xfrm>
            <a:off x="3491880" y="4552762"/>
            <a:ext cx="47529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20110307172108-sismografo">
            <a:extLst>
              <a:ext uri="{FF2B5EF4-FFF2-40B4-BE49-F238E27FC236}">
                <a16:creationId xmlns:a16="http://schemas.microsoft.com/office/drawing/2014/main" id="{8E7E031A-28CE-6A1F-0814-61819F815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53136"/>
            <a:ext cx="25923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8A3AC37-B4D1-2147-4067-1C1749C1F003}"/>
              </a:ext>
            </a:extLst>
          </p:cNvPr>
          <p:cNvSpPr txBox="1"/>
          <p:nvPr/>
        </p:nvSpPr>
        <p:spPr>
          <a:xfrm>
            <a:off x="1043608" y="4175502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(P y S)</a:t>
            </a:r>
          </a:p>
        </p:txBody>
      </p:sp>
    </p:spTree>
    <p:extLst>
      <p:ext uri="{BB962C8B-B14F-4D97-AF65-F5344CB8AC3E}">
        <p14:creationId xmlns:p14="http://schemas.microsoft.com/office/powerpoint/2010/main" val="34919008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0ACA5D9-7FE2-EA54-A727-C74551947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450"/>
          <a:stretch/>
        </p:blipFill>
        <p:spPr>
          <a:xfrm>
            <a:off x="107504" y="0"/>
            <a:ext cx="7429500" cy="4221088"/>
          </a:xfrm>
          <a:prstGeom prst="rect">
            <a:avLst/>
          </a:prstGeom>
        </p:spPr>
      </p:pic>
      <p:pic>
        <p:nvPicPr>
          <p:cNvPr id="4" name="Picture 2" descr="La Máquina del Tiempo | ARGOS | EducaMadrid">
            <a:extLst>
              <a:ext uri="{FF2B5EF4-FFF2-40B4-BE49-F238E27FC236}">
                <a16:creationId xmlns:a16="http://schemas.microsoft.com/office/drawing/2014/main" id="{1CB004C9-4150-7E3B-9D06-4474A3127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53119"/>
            <a:ext cx="5119939" cy="260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lacas tectonicas | Tectonica de placas, Enseñanza de la geografía, Placa  tectónica">
            <a:extLst>
              <a:ext uri="{FF2B5EF4-FFF2-40B4-BE49-F238E27FC236}">
                <a16:creationId xmlns:a16="http://schemas.microsoft.com/office/drawing/2014/main" id="{E6546F68-7337-8B0F-4E8D-C397DDDEE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442" y="4226421"/>
            <a:ext cx="3809053" cy="24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1342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EC5ED-2419-4291-A572-94B3899E8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7003C9-5245-FA8D-277F-8F06402C6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50" b="24800"/>
          <a:stretch/>
        </p:blipFill>
        <p:spPr>
          <a:xfrm>
            <a:off x="179512" y="188640"/>
            <a:ext cx="7429500" cy="93610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EA97F3-BC88-4B68-B71C-D919118CA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268760"/>
            <a:ext cx="3586488" cy="558924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CB497D4-6209-30F0-CB89-403F70FEF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835" y="3140968"/>
            <a:ext cx="4274305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0063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8829799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927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norme grieta se abre en el Gran Valle del Rift de África Oriental -  Temblor.net">
            <a:extLst>
              <a:ext uri="{FF2B5EF4-FFF2-40B4-BE49-F238E27FC236}">
                <a16:creationId xmlns:a16="http://schemas.microsoft.com/office/drawing/2014/main" id="{19F61B09-CF54-D36D-13A0-61ABBBE1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013"/>
            <a:ext cx="9144000" cy="614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0549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ift Valley">
            <a:extLst>
              <a:ext uri="{FF2B5EF4-FFF2-40B4-BE49-F238E27FC236}">
                <a16:creationId xmlns:a16="http://schemas.microsoft.com/office/drawing/2014/main" id="{EE650A40-7106-C69A-49E4-C06FDB0C6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48"/>
            <a:ext cx="9141658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3925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4C618C5A-7D8D-F547-3703-9DA5879D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2" y="260648"/>
            <a:ext cx="922751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1315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3" y="188640"/>
            <a:ext cx="916587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4036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0B0DC-493F-98E8-57A4-7837DF6E6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A66B48-E071-6DFF-C302-CF221191A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100"/>
          <a:stretch/>
        </p:blipFill>
        <p:spPr>
          <a:xfrm>
            <a:off x="336829" y="188640"/>
            <a:ext cx="7429500" cy="184482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02B50B2-7624-CDC0-36F7-30E013117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468794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C42351-7CD2-C129-69BC-1B7EC2863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08920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7788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E2EDA5-44FE-8437-B036-545559F3C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010525" cy="271462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F4D88D4-4ECB-1E47-0D93-75C824B74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573016"/>
            <a:ext cx="5109438" cy="2448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CD5FC7-5D83-6A63-7F0F-C8E9AFB46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/>
          <a:stretch/>
        </p:blipFill>
        <p:spPr bwMode="auto">
          <a:xfrm>
            <a:off x="5304606" y="3021323"/>
            <a:ext cx="3659882" cy="355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7326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a falla de San Andrés: su mapa y por dónde pasa">
            <a:extLst>
              <a:ext uri="{FF2B5EF4-FFF2-40B4-BE49-F238E27FC236}">
                <a16:creationId xmlns:a16="http://schemas.microsoft.com/office/drawing/2014/main" id="{1F156042-34F4-2443-DD97-1545DA42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8329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DF340CF-8686-B847-06AA-F4AAE79E4296}"/>
              </a:ext>
            </a:extLst>
          </p:cNvPr>
          <p:cNvSpPr txBox="1"/>
          <p:nvPr/>
        </p:nvSpPr>
        <p:spPr>
          <a:xfrm rot="3016262">
            <a:off x="795876" y="21048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Falla de San Andrés</a:t>
            </a:r>
          </a:p>
        </p:txBody>
      </p:sp>
    </p:spTree>
    <p:extLst>
      <p:ext uri="{BB962C8B-B14F-4D97-AF65-F5344CB8AC3E}">
        <p14:creationId xmlns:p14="http://schemas.microsoft.com/office/powerpoint/2010/main" val="347882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250px-Onde_compression_impulsion_1d_30_petit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2" y="2369344"/>
            <a:ext cx="30956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4" descr="Animación que nuestra la propagación de la ondas 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868863"/>
            <a:ext cx="66960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3428" name="Object 7"/>
          <p:cNvGraphicFramePr>
            <a:graphicFrameLocks noGrp="1" noChangeAspect="1"/>
          </p:cNvGraphicFramePr>
          <p:nvPr>
            <p:ph idx="4294967295"/>
          </p:nvPr>
        </p:nvGraphicFramePr>
        <p:xfrm>
          <a:off x="2627313" y="333375"/>
          <a:ext cx="4600575" cy="187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600000" imgH="1876190" progId="">
                  <p:embed/>
                </p:oleObj>
              </mc:Choice>
              <mc:Fallback>
                <p:oleObj r:id="rId6" imgW="4600000" imgH="1876190" progId="">
                  <p:embed/>
                  <p:pic>
                    <p:nvPicPr>
                      <p:cNvPr id="10342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333375"/>
                        <a:ext cx="4600575" cy="187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29" name="Text Box 9"/>
          <p:cNvSpPr txBox="1">
            <a:spLocks noChangeArrowheads="1"/>
          </p:cNvSpPr>
          <p:nvPr/>
        </p:nvSpPr>
        <p:spPr bwMode="auto">
          <a:xfrm>
            <a:off x="468313" y="292417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800" b="1" dirty="0">
                <a:solidFill>
                  <a:srgbClr val="FF0000"/>
                </a:solidFill>
              </a:rPr>
              <a:t>ONDAS P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8AE233B-2DD7-24D7-7FE8-DB2C26702737}"/>
              </a:ext>
            </a:extLst>
          </p:cNvPr>
          <p:cNvSpPr txBox="1"/>
          <p:nvPr/>
        </p:nvSpPr>
        <p:spPr>
          <a:xfrm>
            <a:off x="4751387" y="2690336"/>
            <a:ext cx="39425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altLang="es-ES" sz="1800" dirty="0"/>
              <a:t>Hacen vibrar las partículas del terreno en la misma dirección de propagación de la onda.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223194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2CC7ABB-0ED0-4443-BEC5-D26C625FD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1" y="620688"/>
            <a:ext cx="9033979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7979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3344A7F-80E1-6303-F45A-9ED81A0FE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668"/>
          <a:stretch/>
        </p:blipFill>
        <p:spPr>
          <a:xfrm>
            <a:off x="123883" y="0"/>
            <a:ext cx="8058150" cy="331236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CCCD562-FC15-AC5C-0E82-7719BA09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97"/>
          <a:stretch/>
        </p:blipFill>
        <p:spPr>
          <a:xfrm>
            <a:off x="1259632" y="3301325"/>
            <a:ext cx="5704806" cy="354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998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lacas-tectónicas">
            <a:extLst>
              <a:ext uri="{FF2B5EF4-FFF2-40B4-BE49-F238E27FC236}">
                <a16:creationId xmlns:a16="http://schemas.microsoft.com/office/drawing/2014/main" id="{7F6324C0-9097-EEAA-E53A-42C9ECCA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862523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D5D9B627-419E-9B34-549A-31DD8D48D662}"/>
              </a:ext>
            </a:extLst>
          </p:cNvPr>
          <p:cNvSpPr/>
          <p:nvPr/>
        </p:nvSpPr>
        <p:spPr>
          <a:xfrm>
            <a:off x="1943708" y="3717032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5905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DB94A-96DB-4675-3D76-10E5287C4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E59778-D387-C5BB-ABEB-4471C246E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999"/>
          <a:stretch/>
        </p:blipFill>
        <p:spPr>
          <a:xfrm>
            <a:off x="31198" y="260648"/>
            <a:ext cx="8058150" cy="194429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EC0D787-CAA8-716B-B662-04673B47A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348880"/>
            <a:ext cx="672641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026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3CD47-8B9B-7DF0-1553-B3F8943DB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lacas-tectónicas">
            <a:extLst>
              <a:ext uri="{FF2B5EF4-FFF2-40B4-BE49-F238E27FC236}">
                <a16:creationId xmlns:a16="http://schemas.microsoft.com/office/drawing/2014/main" id="{28C0D143-714B-BA8F-639D-FB17B2114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496944" cy="607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75BA9A1E-7C97-8FE5-31B5-F589BEF40F71}"/>
              </a:ext>
            </a:extLst>
          </p:cNvPr>
          <p:cNvSpPr/>
          <p:nvPr/>
        </p:nvSpPr>
        <p:spPr>
          <a:xfrm flipH="1">
            <a:off x="7524328" y="1628800"/>
            <a:ext cx="540060" cy="288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74866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4064B3-CD81-F921-CE4B-F22BB6DAD8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222"/>
          <a:stretch/>
        </p:blipFill>
        <p:spPr>
          <a:xfrm>
            <a:off x="251520" y="116632"/>
            <a:ext cx="8010525" cy="18722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44E61A7-C64A-DF99-F175-925898E0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700808"/>
            <a:ext cx="5472608" cy="35895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04DD475-3EDC-4DEA-31B3-13A3650BA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78"/>
          <a:stretch/>
        </p:blipFill>
        <p:spPr>
          <a:xfrm>
            <a:off x="467544" y="5517232"/>
            <a:ext cx="8010525" cy="89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08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7D747-BE3E-36ED-18C2-289D64834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lacas-tectónicas">
            <a:extLst>
              <a:ext uri="{FF2B5EF4-FFF2-40B4-BE49-F238E27FC236}">
                <a16:creationId xmlns:a16="http://schemas.microsoft.com/office/drawing/2014/main" id="{0EF4F00F-2AD4-B5BE-266A-5615AE5F6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496944" cy="607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3DF37B3F-8AE2-8B94-7BA5-1A50F793E601}"/>
              </a:ext>
            </a:extLst>
          </p:cNvPr>
          <p:cNvSpPr/>
          <p:nvPr/>
        </p:nvSpPr>
        <p:spPr>
          <a:xfrm rot="16200000">
            <a:off x="5904148" y="238488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83910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B1E5C6E-B4CC-7BE3-8E3F-A1EB674BC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"/>
            <a:ext cx="6624736" cy="37335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25FBBB3-9C58-6E62-E9DB-1402F4ACC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29000"/>
            <a:ext cx="3168352" cy="343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4861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rchipiélago de Hawái - Wikipedia, la enciclopedia libre">
            <a:extLst>
              <a:ext uri="{FF2B5EF4-FFF2-40B4-BE49-F238E27FC236}">
                <a16:creationId xmlns:a16="http://schemas.microsoft.com/office/drawing/2014/main" id="{06D9F224-7F3A-A348-CC9A-B62F1AB2B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3"/>
            <a:ext cx="432048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lacas-tectónicas">
            <a:extLst>
              <a:ext uri="{FF2B5EF4-FFF2-40B4-BE49-F238E27FC236}">
                <a16:creationId xmlns:a16="http://schemas.microsoft.com/office/drawing/2014/main" id="{0898CC6B-C843-6487-8A11-08ACA38BB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551" y="-18486"/>
            <a:ext cx="4821659" cy="344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Punto caliente de Hawái - Wikipedia, la enciclopedia libre">
            <a:extLst>
              <a:ext uri="{FF2B5EF4-FFF2-40B4-BE49-F238E27FC236}">
                <a16:creationId xmlns:a16="http://schemas.microsoft.com/office/drawing/2014/main" id="{DB346645-4B80-D5A8-1549-6515550445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F575B549-8F02-0462-25F8-F5F9593D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33056"/>
            <a:ext cx="5911003" cy="279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276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A9CE5A1-5554-8DAE-CDF1-3624808A4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8680"/>
            <a:ext cx="79057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66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835342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endParaRPr lang="es-ES" altLang="es-ES" sz="1800" dirty="0"/>
          </a:p>
          <a:p>
            <a:pPr algn="just" eaLnBrk="1" hangingPunct="1">
              <a:spcBef>
                <a:spcPct val="50000"/>
              </a:spcBef>
              <a:buNone/>
            </a:pPr>
            <a:r>
              <a:rPr lang="es-ES" altLang="es-ES" sz="1800" dirty="0"/>
              <a:t>Hacen vibrar las partículas del terreno en una dirección perpendicular a la de propagación de la onda (avanzan mediante un movimiento ondulatorio perpendicular a la dirección de propagación).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s-ES" altLang="es-ES" sz="1800" dirty="0"/>
              <a:t>Las ondas S sólo se propagan en sólidos, por ello, si dejan de propagarse a cierta profundidad nos están indicando que las rocas están fundidas a esa profundad, es decir en estado líquido, así por ejemplo es como se sabe que el núcleo externo está líquido.</a:t>
            </a:r>
            <a:endParaRPr lang="es-ES_tradnl" altLang="es-ES" sz="1800" dirty="0"/>
          </a:p>
        </p:txBody>
      </p:sp>
      <p:pic>
        <p:nvPicPr>
          <p:cNvPr id="104451" name="Picture 6" descr="animaci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13325"/>
            <a:ext cx="5688012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7" descr="250px-Onde_cisaillement_impulsion_1d_30_petit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24175"/>
            <a:ext cx="2879725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4453" name="Object 8"/>
          <p:cNvGraphicFramePr>
            <a:graphicFrameLocks noGrp="1" noChangeAspect="1"/>
          </p:cNvGraphicFramePr>
          <p:nvPr>
            <p:ph idx="4294967295"/>
          </p:nvPr>
        </p:nvGraphicFramePr>
        <p:xfrm>
          <a:off x="3924300" y="2781300"/>
          <a:ext cx="4249738" cy="208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563112" imgH="2238687" progId="">
                  <p:embed/>
                </p:oleObj>
              </mc:Choice>
              <mc:Fallback>
                <p:oleObj r:id="rId6" imgW="4563112" imgH="2238687" progId="">
                  <p:embed/>
                  <p:pic>
                    <p:nvPicPr>
                      <p:cNvPr id="10445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2781300"/>
                        <a:ext cx="4249738" cy="208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9">
            <a:extLst>
              <a:ext uri="{FF2B5EF4-FFF2-40B4-BE49-F238E27FC236}">
                <a16:creationId xmlns:a16="http://schemas.microsoft.com/office/drawing/2014/main" id="{18584013-421D-06EE-88E2-8E2B33D5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" y="172361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800" b="1" dirty="0">
                <a:solidFill>
                  <a:srgbClr val="FF0000"/>
                </a:solidFill>
              </a:rPr>
              <a:t>ONDAS S</a:t>
            </a:r>
          </a:p>
        </p:txBody>
      </p:sp>
    </p:spTree>
    <p:extLst>
      <p:ext uri="{BB962C8B-B14F-4D97-AF65-F5344CB8AC3E}">
        <p14:creationId xmlns:p14="http://schemas.microsoft.com/office/powerpoint/2010/main" val="41229786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A915FD-F76E-8701-6E3F-3016D0CB2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597"/>
          <a:stretch/>
        </p:blipFill>
        <p:spPr>
          <a:xfrm>
            <a:off x="566737" y="76200"/>
            <a:ext cx="8010525" cy="47209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9488F7-B5B5-44B7-A90C-84563D66B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-16840"/>
            <a:ext cx="2430000" cy="198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914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F988E-2453-8BCC-CC1D-76FC418AE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3E6700-173B-0BA0-AF62-083103CBF8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443" b="15637"/>
          <a:stretch/>
        </p:blipFill>
        <p:spPr>
          <a:xfrm>
            <a:off x="179512" y="332656"/>
            <a:ext cx="8010525" cy="93342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C1F0372-A6CE-6027-2BAE-EA5559E76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700808"/>
            <a:ext cx="9144000" cy="366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046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B5534-ED61-3443-E225-B8F72A101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CFE0CAC-D289-9FA0-B8F2-146676941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511"/>
          <a:stretch/>
        </p:blipFill>
        <p:spPr>
          <a:xfrm>
            <a:off x="395536" y="332656"/>
            <a:ext cx="8010525" cy="90452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CA3799D-B28E-C5E4-9413-96E7CE939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8687"/>
            <a:ext cx="9144000" cy="366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184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E0BC3E-E45E-D8F1-61EC-90939C3C1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76"/>
          <a:stretch/>
        </p:blipFill>
        <p:spPr>
          <a:xfrm>
            <a:off x="251520" y="257572"/>
            <a:ext cx="7934325" cy="100811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DEE1ECD-E5D6-473A-FDFC-C234B8E17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6097"/>
            <a:ext cx="9144000" cy="36606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D7992D1-393E-CCD7-FCC0-D33F84329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04837" y="5373216"/>
            <a:ext cx="793432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916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2BF71-392D-2058-3912-471E35938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B78D5BC-F7E9-CC68-C430-709B126DD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395536" y="476672"/>
            <a:ext cx="7934325" cy="1009650"/>
          </a:xfrm>
          <a:prstGeom prst="rect">
            <a:avLst/>
          </a:prstGeom>
        </p:spPr>
      </p:pic>
      <p:pic>
        <p:nvPicPr>
          <p:cNvPr id="5" name="Google Shape;288;p128">
            <a:extLst>
              <a:ext uri="{FF2B5EF4-FFF2-40B4-BE49-F238E27FC236}">
                <a16:creationId xmlns:a16="http://schemas.microsoft.com/office/drawing/2014/main" id="{8BE8ADB9-DD53-9C36-3F95-26331DDE8F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1680" y="1700808"/>
            <a:ext cx="5544616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B0958FB-D1F2-C730-D42A-CF20D96B4B23}"/>
              </a:ext>
            </a:extLst>
          </p:cNvPr>
          <p:cNvSpPr/>
          <p:nvPr/>
        </p:nvSpPr>
        <p:spPr>
          <a:xfrm>
            <a:off x="4788024" y="5733256"/>
            <a:ext cx="244827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48598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8F84CE8-A04C-F8C2-668C-0286C8AE8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7829550" cy="3495675"/>
          </a:xfrm>
          <a:prstGeom prst="rect">
            <a:avLst/>
          </a:prstGeom>
        </p:spPr>
      </p:pic>
      <p:pic>
        <p:nvPicPr>
          <p:cNvPr id="2" name="Google Shape;288;p128">
            <a:extLst>
              <a:ext uri="{FF2B5EF4-FFF2-40B4-BE49-F238E27FC236}">
                <a16:creationId xmlns:a16="http://schemas.microsoft.com/office/drawing/2014/main" id="{DB55BFC1-6637-D0BD-D19F-254466F4AB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2118" y="3861048"/>
            <a:ext cx="4006105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98A31D3-26B9-6B3A-2F18-6E5F1763678D}"/>
              </a:ext>
            </a:extLst>
          </p:cNvPr>
          <p:cNvSpPr/>
          <p:nvPr/>
        </p:nvSpPr>
        <p:spPr>
          <a:xfrm>
            <a:off x="4716016" y="6597352"/>
            <a:ext cx="244827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97381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891FE3-B7ED-4616-62A2-CF4A1DD50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188640"/>
            <a:ext cx="7720451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379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gf77d3f8b73_1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550" y="949375"/>
            <a:ext cx="725238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f77d3f8b73_1_10"/>
          <p:cNvSpPr txBox="1"/>
          <p:nvPr/>
        </p:nvSpPr>
        <p:spPr>
          <a:xfrm>
            <a:off x="1034725" y="1148575"/>
            <a:ext cx="39783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1450"/>
            </a:pPr>
            <a:r>
              <a:rPr lang="en-US" sz="1450" b="1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Granito</a:t>
            </a:r>
            <a:r>
              <a:rPr lang="en-US" sz="1450" b="1">
                <a:solidFill>
                  <a:srgbClr val="2021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, la roca plutónica más común.</a:t>
            </a:r>
            <a:endParaRPr sz="19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16511AE-CFBE-B29A-819A-CCBE91810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757"/>
          <a:stretch/>
        </p:blipFill>
        <p:spPr>
          <a:xfrm>
            <a:off x="395536" y="0"/>
            <a:ext cx="7820025" cy="1927498"/>
          </a:xfrm>
          <a:prstGeom prst="rect">
            <a:avLst/>
          </a:prstGeom>
        </p:spPr>
      </p:pic>
      <p:pic>
        <p:nvPicPr>
          <p:cNvPr id="6" name="Google Shape;520;gf8207f6922_0_35">
            <a:extLst>
              <a:ext uri="{FF2B5EF4-FFF2-40B4-BE49-F238E27FC236}">
                <a16:creationId xmlns:a16="http://schemas.microsoft.com/office/drawing/2014/main" id="{69D318D3-4753-CD20-D5F6-AA7C4FA435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6518"/>
          <a:stretch/>
        </p:blipFill>
        <p:spPr>
          <a:xfrm>
            <a:off x="1043608" y="2132856"/>
            <a:ext cx="6739905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87F0CDB-1CA8-E0A1-C40B-B00D356FC9FF}"/>
              </a:ext>
            </a:extLst>
          </p:cNvPr>
          <p:cNvSpPr txBox="1"/>
          <p:nvPr/>
        </p:nvSpPr>
        <p:spPr>
          <a:xfrm>
            <a:off x="2757376" y="625306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</a:rPr>
              <a:t>Edificio volcánico</a:t>
            </a:r>
          </a:p>
        </p:txBody>
      </p:sp>
    </p:spTree>
    <p:extLst>
      <p:ext uri="{BB962C8B-B14F-4D97-AF65-F5344CB8AC3E}">
        <p14:creationId xmlns:p14="http://schemas.microsoft.com/office/powerpoint/2010/main" val="18678990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CA942-0FB1-2FBC-B70A-ADD79B474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40EA27-DCA1-E64D-0CC9-16C12DA7E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757"/>
          <a:stretch/>
        </p:blipFill>
        <p:spPr>
          <a:xfrm>
            <a:off x="467544" y="133350"/>
            <a:ext cx="7820025" cy="192749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0585935-2CF5-0588-7E7C-1175B609C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778" y="2060847"/>
            <a:ext cx="5355518" cy="48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18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4"/>
          <p:cNvSpPr txBox="1">
            <a:spLocks noChangeArrowheads="1"/>
          </p:cNvSpPr>
          <p:nvPr/>
        </p:nvSpPr>
        <p:spPr bwMode="auto">
          <a:xfrm>
            <a:off x="395288" y="333375"/>
            <a:ext cx="8353425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ES" sz="1800" b="1"/>
              <a:t>- </a:t>
            </a:r>
            <a:r>
              <a:rPr lang="es-ES" altLang="es-ES" sz="1800" b="1">
                <a:solidFill>
                  <a:srgbClr val="B31F54"/>
                </a:solidFill>
              </a:rPr>
              <a:t>Ondas superficiales</a:t>
            </a:r>
            <a:r>
              <a:rPr lang="es-ES" altLang="es-ES" sz="1800" b="1"/>
              <a:t>:</a:t>
            </a:r>
            <a:r>
              <a:rPr lang="es-ES" altLang="es-ES" sz="1800"/>
              <a:t> son las últimas que se registran en los sismogramas, aparecen como consecuencia de la llegada de trenes de ondas P y S a las superficies de contacto entre materiales de características mecánicas distintas, principalmente la superficie de contacto tierra-aire y tierra-océano.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Son las que provocan las catástrofes superficiales asociadas a los terremotos de gran intensidad. Se producen 2 tipos de ondas superficiales: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	-  </a:t>
            </a:r>
            <a:r>
              <a:rPr lang="es-ES" altLang="es-ES" sz="1800" b="1" i="1">
                <a:solidFill>
                  <a:srgbClr val="B31F54"/>
                </a:solidFill>
              </a:rPr>
              <a:t>Las R </a:t>
            </a:r>
            <a:r>
              <a:rPr lang="es-ES" altLang="es-ES" sz="1800"/>
              <a:t>o</a:t>
            </a:r>
            <a:r>
              <a:rPr lang="es-ES" altLang="es-ES" sz="1800" b="1" i="1">
                <a:solidFill>
                  <a:srgbClr val="B31F54"/>
                </a:solidFill>
              </a:rPr>
              <a:t> Rayleigh</a:t>
            </a:r>
            <a:r>
              <a:rPr lang="es-ES" altLang="es-ES" sz="1800"/>
              <a:t>: producen una oscilación ascendente y 	descendente como el oleaje.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	</a:t>
            </a:r>
            <a:endParaRPr lang="es-ES_tradnl" altLang="es-ES" sz="1800"/>
          </a:p>
        </p:txBody>
      </p:sp>
      <p:pic>
        <p:nvPicPr>
          <p:cNvPr id="105475" name="Picture 6" descr="Animación que muetra cómo las ondas p y s al llegar a la superficie generan otro tipo de ondas de mayor longitud de onda y menor frecuencia. (Universidad de Chile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4900"/>
            <a:ext cx="424815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5476" name="Object 7"/>
          <p:cNvGraphicFramePr>
            <a:graphicFrameLocks noGrp="1" noChangeAspect="1"/>
          </p:cNvGraphicFramePr>
          <p:nvPr>
            <p:ph idx="4294967295"/>
          </p:nvPr>
        </p:nvGraphicFramePr>
        <p:xfrm>
          <a:off x="250825" y="3933825"/>
          <a:ext cx="3924300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580952" imgH="1762371" progId="">
                  <p:embed/>
                </p:oleObj>
              </mc:Choice>
              <mc:Fallback>
                <p:oleObj r:id="rId4" imgW="4580952" imgH="1762371" progId="">
                  <p:embed/>
                  <p:pic>
                    <p:nvPicPr>
                      <p:cNvPr id="10547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933825"/>
                        <a:ext cx="3924300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07014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07656-D6BB-04E2-AD0A-9F1FBBB11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2DD932-0BB8-49AA-29BC-53C41490C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37" b="34029"/>
          <a:stretch/>
        </p:blipFill>
        <p:spPr>
          <a:xfrm>
            <a:off x="323528" y="0"/>
            <a:ext cx="7820025" cy="141277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0A78374-6B64-BC8D-74C2-9B48C25C2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50"/>
          <a:stretch/>
        </p:blipFill>
        <p:spPr>
          <a:xfrm>
            <a:off x="1587333" y="1556792"/>
            <a:ext cx="6369043" cy="515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063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F78BA-CF95-ABD8-691F-4E25BF5B5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C5176C-4B6B-23E1-A433-0DBCD0671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78"/>
          <a:stretch/>
        </p:blipFill>
        <p:spPr>
          <a:xfrm>
            <a:off x="373955" y="188640"/>
            <a:ext cx="7820025" cy="231492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4C49847-13EA-FF69-BEEB-DFEDF476A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70"/>
          <a:stretch/>
        </p:blipFill>
        <p:spPr>
          <a:xfrm>
            <a:off x="2987824" y="2204864"/>
            <a:ext cx="535509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059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14799F-D81F-F623-20AF-8107C7011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6632"/>
            <a:ext cx="7591425" cy="20383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3A49744-D95C-53F1-C6C9-9C2A6C40F2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14"/>
          <a:stretch/>
        </p:blipFill>
        <p:spPr>
          <a:xfrm>
            <a:off x="2987824" y="1916832"/>
            <a:ext cx="577200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660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12" descr="P101705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F312892-1ED5-FD87-CA9D-BCE53E59D183}"/>
              </a:ext>
            </a:extLst>
          </p:cNvPr>
          <p:cNvSpPr txBox="1"/>
          <p:nvPr/>
        </p:nvSpPr>
        <p:spPr>
          <a:xfrm>
            <a:off x="3851920" y="332656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0000"/>
                </a:solidFill>
              </a:rPr>
              <a:t>Gases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13" descr="P101705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6EC7565-36F0-7595-517E-DC1D67DA11A5}"/>
              </a:ext>
            </a:extLst>
          </p:cNvPr>
          <p:cNvSpPr txBox="1"/>
          <p:nvPr/>
        </p:nvSpPr>
        <p:spPr>
          <a:xfrm>
            <a:off x="3851920" y="332656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0000"/>
                </a:solidFill>
              </a:rPr>
              <a:t>Gases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14" descr="P101706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1A608FC-166B-8752-D1DE-CBA5ED1E859D}"/>
              </a:ext>
            </a:extLst>
          </p:cNvPr>
          <p:cNvSpPr txBox="1"/>
          <p:nvPr/>
        </p:nvSpPr>
        <p:spPr>
          <a:xfrm>
            <a:off x="3851920" y="332656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0000"/>
                </a:solidFill>
              </a:rPr>
              <a:t>Gases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15" descr="P101706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747A2AF-ED62-D989-0E85-8463094418F9}"/>
              </a:ext>
            </a:extLst>
          </p:cNvPr>
          <p:cNvSpPr txBox="1"/>
          <p:nvPr/>
        </p:nvSpPr>
        <p:spPr>
          <a:xfrm>
            <a:off x="3851920" y="332656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0000"/>
                </a:solidFill>
              </a:rPr>
              <a:t>Gases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Google Shape;71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528" y="857250"/>
            <a:ext cx="848158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24840D5-78C7-EA16-B3A0-82ACFFC60AC6}"/>
              </a:ext>
            </a:extLst>
          </p:cNvPr>
          <p:cNvSpPr txBox="1"/>
          <p:nvPr/>
        </p:nvSpPr>
        <p:spPr>
          <a:xfrm>
            <a:off x="2123728" y="149364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0000"/>
                </a:solidFill>
              </a:rPr>
              <a:t>Piroclastos de tipo ceniza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442" y="857250"/>
            <a:ext cx="7885551" cy="49103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3B91E97-384A-0E3D-A5E2-353B64BF50D5}"/>
              </a:ext>
            </a:extLst>
          </p:cNvPr>
          <p:cNvSpPr txBox="1"/>
          <p:nvPr/>
        </p:nvSpPr>
        <p:spPr>
          <a:xfrm>
            <a:off x="1907704" y="160308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0000"/>
                </a:solidFill>
              </a:rPr>
              <a:t>Piroclastos de tipo ceniza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39" descr="Lapilli cement mortar lightened with treated expanded polystyrene beads -  Cement Lime Gyps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911" y="857250"/>
            <a:ext cx="788275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EE96D16-4B73-6E45-B647-8D4C24E84981}"/>
              </a:ext>
            </a:extLst>
          </p:cNvPr>
          <p:cNvSpPr txBox="1"/>
          <p:nvPr/>
        </p:nvSpPr>
        <p:spPr>
          <a:xfrm>
            <a:off x="1907704" y="160308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0000"/>
                </a:solidFill>
              </a:rPr>
              <a:t>Piroclastos de tipo lapilli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4"/>
          <p:cNvSpPr txBox="1">
            <a:spLocks noChangeArrowheads="1"/>
          </p:cNvSpPr>
          <p:nvPr/>
        </p:nvSpPr>
        <p:spPr bwMode="auto">
          <a:xfrm>
            <a:off x="611188" y="260350"/>
            <a:ext cx="7993062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s-ES" altLang="es-ES" sz="1800"/>
              <a:t>-    </a:t>
            </a:r>
            <a:r>
              <a:rPr lang="es-ES" altLang="es-ES" sz="1800" b="1" i="1">
                <a:solidFill>
                  <a:srgbClr val="B31F54"/>
                </a:solidFill>
              </a:rPr>
              <a:t>Las L </a:t>
            </a:r>
            <a:r>
              <a:rPr lang="es-ES" altLang="es-ES" sz="1800"/>
              <a:t>o</a:t>
            </a:r>
            <a:r>
              <a:rPr lang="es-ES" altLang="es-ES" sz="1800" b="1" i="1">
                <a:solidFill>
                  <a:srgbClr val="B31F54"/>
                </a:solidFill>
              </a:rPr>
              <a:t> Love</a:t>
            </a:r>
            <a:r>
              <a:rPr lang="es-ES" altLang="es-ES" sz="1800"/>
              <a:t> con una propagación similar a las ondas S pero, en este caso, en el plano horizontal como el movimiento de una serpiente; aunque estas ondas no penetran a mucha profundidad, son las mayores responsables de los daños producidos en los cimientos y estructuras de las construcciones.</a:t>
            </a:r>
            <a:endParaRPr lang="es-ES_tradnl" altLang="es-ES" sz="1800"/>
          </a:p>
        </p:txBody>
      </p:sp>
      <p:graphicFrame>
        <p:nvGraphicFramePr>
          <p:cNvPr id="106499" name="Object 7"/>
          <p:cNvGraphicFramePr>
            <a:graphicFrameLocks noGrp="1" noChangeAspect="1"/>
          </p:cNvGraphicFramePr>
          <p:nvPr>
            <p:ph idx="4294967295"/>
          </p:nvPr>
        </p:nvGraphicFramePr>
        <p:xfrm>
          <a:off x="468313" y="1700213"/>
          <a:ext cx="3743325" cy="169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563112" imgH="2066667" progId="">
                  <p:embed/>
                </p:oleObj>
              </mc:Choice>
              <mc:Fallback>
                <p:oleObj r:id="rId3" imgW="4563112" imgH="2066667" progId="">
                  <p:embed/>
                  <p:pic>
                    <p:nvPicPr>
                      <p:cNvPr id="10649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700213"/>
                        <a:ext cx="3743325" cy="169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6500" name="Picture 10" descr="earthquak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357563"/>
            <a:ext cx="226536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 Box 11"/>
          <p:cNvSpPr txBox="1">
            <a:spLocks noChangeArrowheads="1"/>
          </p:cNvSpPr>
          <p:nvPr/>
        </p:nvSpPr>
        <p:spPr bwMode="auto">
          <a:xfrm>
            <a:off x="971550" y="6308725"/>
            <a:ext cx="849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600" b="1" dirty="0">
                <a:solidFill>
                  <a:srgbClr val="0066FF"/>
                </a:solidFill>
              </a:rPr>
              <a:t>Las ondas Love son las que provocan cortes horizontales en el suelo.</a:t>
            </a:r>
            <a:r>
              <a:rPr lang="es-ES_tradnl" altLang="es-ES" sz="1800" dirty="0"/>
              <a:t> </a:t>
            </a:r>
          </a:p>
        </p:txBody>
      </p:sp>
      <p:pic>
        <p:nvPicPr>
          <p:cNvPr id="106502" name="Picture 13" descr="foto%2B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636838"/>
            <a:ext cx="4537075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3585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omba volcánica - Wikipedia, la enciclopedia libre">
            <a:extLst>
              <a:ext uri="{FF2B5EF4-FFF2-40B4-BE49-F238E27FC236}">
                <a16:creationId xmlns:a16="http://schemas.microsoft.com/office/drawing/2014/main" id="{1FB07FFA-BD3D-4160-9FBA-C82D31D3A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" y="727993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1B3DB40-3C17-CF2B-A2FD-BAA66284ACB7}"/>
              </a:ext>
            </a:extLst>
          </p:cNvPr>
          <p:cNvSpPr txBox="1"/>
          <p:nvPr/>
        </p:nvSpPr>
        <p:spPr>
          <a:xfrm>
            <a:off x="1907704" y="160308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0000"/>
                </a:solidFill>
              </a:rPr>
              <a:t>Piroclastos de tipo bombas</a:t>
            </a:r>
          </a:p>
        </p:txBody>
      </p:sp>
    </p:spTree>
    <p:extLst>
      <p:ext uri="{BB962C8B-B14F-4D97-AF65-F5344CB8AC3E}">
        <p14:creationId xmlns:p14="http://schemas.microsoft.com/office/powerpoint/2010/main" val="12319575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Qué son las bombas volcánicas">
            <a:extLst>
              <a:ext uri="{FF2B5EF4-FFF2-40B4-BE49-F238E27FC236}">
                <a16:creationId xmlns:a16="http://schemas.microsoft.com/office/drawing/2014/main" id="{9CEF15CD-34DD-102F-F954-CC1BDF78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08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6B329D4-E80F-A751-D4E2-67EC6E04FF5B}"/>
              </a:ext>
            </a:extLst>
          </p:cNvPr>
          <p:cNvSpPr txBox="1"/>
          <p:nvPr/>
        </p:nvSpPr>
        <p:spPr>
          <a:xfrm>
            <a:off x="1691680" y="32997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0000"/>
                </a:solidFill>
              </a:rPr>
              <a:t>Piroclastos de tipo bombas</a:t>
            </a:r>
          </a:p>
        </p:txBody>
      </p:sp>
    </p:spTree>
    <p:extLst>
      <p:ext uri="{BB962C8B-B14F-4D97-AF65-F5344CB8AC3E}">
        <p14:creationId xmlns:p14="http://schemas.microsoft.com/office/powerpoint/2010/main" val="26368012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5C27AB2-7AD4-64EF-9370-6A7C386F0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850"/>
          <a:stretch/>
        </p:blipFill>
        <p:spPr>
          <a:xfrm>
            <a:off x="251520" y="0"/>
            <a:ext cx="7333394" cy="508518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83E6523-0C85-2853-B692-3C617CE77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55"/>
          <a:stretch/>
        </p:blipFill>
        <p:spPr bwMode="auto">
          <a:xfrm>
            <a:off x="4572000" y="4797152"/>
            <a:ext cx="2234489" cy="17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Wikiloc | Foto de Anticlinal de Sot. (1/2)">
            <a:extLst>
              <a:ext uri="{FF2B5EF4-FFF2-40B4-BE49-F238E27FC236}">
                <a16:creationId xmlns:a16="http://schemas.microsoft.com/office/drawing/2014/main" id="{ABC0839E-7C1F-90F8-0059-BE261243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488" y="4312221"/>
            <a:ext cx="1869967" cy="252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8864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D2049-7321-7350-78D5-1E903BB74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815ADD-88A1-D1B4-AC3A-A4BB5C7D4D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50" b="16400"/>
          <a:stretch/>
        </p:blipFill>
        <p:spPr>
          <a:xfrm>
            <a:off x="90481" y="476672"/>
            <a:ext cx="8963037" cy="79208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BCA75FD-BB87-135E-E4E8-741BCBE79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19976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recursos.cnice.mec.es/biosfera/alumno/4ESO/MedioNatural2/fallas/fallas/5.jpg">
            <a:extLst>
              <a:ext uri="{FF2B5EF4-FFF2-40B4-BE49-F238E27FC236}">
                <a16:creationId xmlns:a16="http://schemas.microsoft.com/office/drawing/2014/main" id="{7C2D2650-F8C9-7232-15DB-C217CCF8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176" y="3861048"/>
            <a:ext cx="4320480" cy="274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6712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D77D7-4FCF-AEB3-70CF-CE27CFC88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B761A05-CFA7-2D0A-3593-048FA3531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599"/>
          <a:stretch/>
        </p:blipFill>
        <p:spPr>
          <a:xfrm>
            <a:off x="395536" y="332656"/>
            <a:ext cx="8450932" cy="129614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C3BF262-5E84-AD4D-F258-1D73339D3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381" y="2132856"/>
            <a:ext cx="6303242" cy="433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113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494A70-B671-C739-6946-44E5C9C47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427"/>
          <a:stretch/>
        </p:blipFill>
        <p:spPr>
          <a:xfrm>
            <a:off x="395536" y="332656"/>
            <a:ext cx="7800975" cy="115212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31FD51C-1961-413A-5D7C-7D7835235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3" y="1700808"/>
            <a:ext cx="7632848" cy="467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0889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nticlinal | Diccionario ✓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46" y="1217050"/>
            <a:ext cx="6904131" cy="459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0347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Wikiloc | Foto de Anticlinal de Sot. (1/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429" y="857250"/>
            <a:ext cx="381298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4860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nticlinal - Benejúzar (Alicante, España) - 01 | Banco de Imágenes  Geológicas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36" y="857251"/>
            <a:ext cx="8007724" cy="512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5734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upload.wikimedia.org/wikipedia/commons/thumb/d/df/SynclineCalico.JPG/1024px-SynclineCal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96" y="857250"/>
            <a:ext cx="4791857" cy="51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4745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406</Words>
  <Application>Microsoft Office PowerPoint</Application>
  <PresentationFormat>Presentación en pantalla (4:3)</PresentationFormat>
  <Paragraphs>69</Paragraphs>
  <Slides>126</Slides>
  <Notes>15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126</vt:i4>
      </vt:variant>
    </vt:vector>
  </HeadingPairs>
  <TitlesOfParts>
    <vt:vector size="131" baseType="lpstr">
      <vt:lpstr>Arial</vt:lpstr>
      <vt:lpstr>Calibri</vt:lpstr>
      <vt:lpstr>Times New Roman</vt:lpstr>
      <vt:lpstr>Tema de Office</vt:lpstr>
      <vt:lpstr>Fotografía de Photo Editor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JAVIER PÉREZ</cp:lastModifiedBy>
  <cp:revision>30</cp:revision>
  <dcterms:created xsi:type="dcterms:W3CDTF">2023-09-06T17:44:07Z</dcterms:created>
  <dcterms:modified xsi:type="dcterms:W3CDTF">2024-02-08T19:01:40Z</dcterms:modified>
</cp:coreProperties>
</file>