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02"/>
  </p:notesMasterIdLst>
  <p:sldIdLst>
    <p:sldId id="256" r:id="rId2"/>
    <p:sldId id="261" r:id="rId3"/>
    <p:sldId id="281" r:id="rId4"/>
    <p:sldId id="262" r:id="rId5"/>
    <p:sldId id="268" r:id="rId6"/>
    <p:sldId id="435" r:id="rId7"/>
    <p:sldId id="280" r:id="rId8"/>
    <p:sldId id="283" r:id="rId9"/>
    <p:sldId id="305" r:id="rId10"/>
    <p:sldId id="282" r:id="rId11"/>
    <p:sldId id="274" r:id="rId12"/>
    <p:sldId id="275" r:id="rId13"/>
    <p:sldId id="306" r:id="rId14"/>
    <p:sldId id="320" r:id="rId15"/>
    <p:sldId id="321" r:id="rId16"/>
    <p:sldId id="276" r:id="rId17"/>
    <p:sldId id="322" r:id="rId18"/>
    <p:sldId id="323" r:id="rId19"/>
    <p:sldId id="428" r:id="rId20"/>
    <p:sldId id="277" r:id="rId21"/>
    <p:sldId id="278" r:id="rId22"/>
    <p:sldId id="279" r:id="rId23"/>
    <p:sldId id="270" r:id="rId24"/>
    <p:sldId id="271" r:id="rId25"/>
    <p:sldId id="272" r:id="rId26"/>
    <p:sldId id="273" r:id="rId27"/>
    <p:sldId id="263" r:id="rId28"/>
    <p:sldId id="264" r:id="rId29"/>
    <p:sldId id="429" r:id="rId30"/>
    <p:sldId id="265" r:id="rId31"/>
    <p:sldId id="430" r:id="rId32"/>
    <p:sldId id="266" r:id="rId33"/>
    <p:sldId id="432" r:id="rId34"/>
    <p:sldId id="433" r:id="rId35"/>
    <p:sldId id="267" r:id="rId36"/>
    <p:sldId id="260" r:id="rId37"/>
    <p:sldId id="259" r:id="rId38"/>
    <p:sldId id="258" r:id="rId39"/>
    <p:sldId id="434" r:id="rId40"/>
    <p:sldId id="447" r:id="rId41"/>
    <p:sldId id="446" r:id="rId42"/>
    <p:sldId id="445" r:id="rId43"/>
    <p:sldId id="401" r:id="rId44"/>
    <p:sldId id="523" r:id="rId45"/>
    <p:sldId id="444" r:id="rId46"/>
    <p:sldId id="443" r:id="rId47"/>
    <p:sldId id="442" r:id="rId48"/>
    <p:sldId id="522" r:id="rId49"/>
    <p:sldId id="441" r:id="rId50"/>
    <p:sldId id="299" r:id="rId51"/>
    <p:sldId id="439" r:id="rId52"/>
    <p:sldId id="301" r:id="rId53"/>
    <p:sldId id="302" r:id="rId54"/>
    <p:sldId id="449" r:id="rId55"/>
    <p:sldId id="342" r:id="rId56"/>
    <p:sldId id="343" r:id="rId57"/>
    <p:sldId id="448" r:id="rId58"/>
    <p:sldId id="520" r:id="rId59"/>
    <p:sldId id="344" r:id="rId60"/>
    <p:sldId id="538" r:id="rId61"/>
    <p:sldId id="347" r:id="rId62"/>
    <p:sldId id="346" r:id="rId63"/>
    <p:sldId id="348" r:id="rId64"/>
    <p:sldId id="324" r:id="rId65"/>
    <p:sldId id="349" r:id="rId66"/>
    <p:sldId id="539" r:id="rId67"/>
    <p:sldId id="326" r:id="rId68"/>
    <p:sldId id="351" r:id="rId69"/>
    <p:sldId id="327" r:id="rId70"/>
    <p:sldId id="540" r:id="rId71"/>
    <p:sldId id="537" r:id="rId72"/>
    <p:sldId id="328" r:id="rId73"/>
    <p:sldId id="541" r:id="rId74"/>
    <p:sldId id="542" r:id="rId75"/>
    <p:sldId id="329" r:id="rId76"/>
    <p:sldId id="405" r:id="rId77"/>
    <p:sldId id="404" r:id="rId78"/>
    <p:sldId id="352" r:id="rId79"/>
    <p:sldId id="407" r:id="rId80"/>
    <p:sldId id="332" r:id="rId81"/>
    <p:sldId id="333" r:id="rId82"/>
    <p:sldId id="334" r:id="rId83"/>
    <p:sldId id="553" r:id="rId84"/>
    <p:sldId id="554" r:id="rId85"/>
    <p:sldId id="555" r:id="rId86"/>
    <p:sldId id="556" r:id="rId87"/>
    <p:sldId id="557" r:id="rId88"/>
    <p:sldId id="558" r:id="rId89"/>
    <p:sldId id="559" r:id="rId90"/>
    <p:sldId id="561" r:id="rId91"/>
    <p:sldId id="562" r:id="rId92"/>
    <p:sldId id="563" r:id="rId93"/>
    <p:sldId id="564" r:id="rId94"/>
    <p:sldId id="565" r:id="rId95"/>
    <p:sldId id="353" r:id="rId96"/>
    <p:sldId id="354" r:id="rId97"/>
    <p:sldId id="355" r:id="rId98"/>
    <p:sldId id="356" r:id="rId99"/>
    <p:sldId id="341" r:id="rId100"/>
    <p:sldId id="357" r:id="rId10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802"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532317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28B2B8A7-FA85-DF7F-085F-C18DB5AE3F83}"/>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20FB3D2-F42B-4762-BB28-C82497FEF7E9}" type="slidenum">
              <a:rPr lang="es-ES_tradnl" altLang="es-ES"/>
              <a:pPr/>
              <a:t>14</a:t>
            </a:fld>
            <a:endParaRPr lang="es-ES_tradnl" altLang="es-ES"/>
          </a:p>
        </p:txBody>
      </p:sp>
      <p:sp>
        <p:nvSpPr>
          <p:cNvPr id="179203" name="Rectangle 2">
            <a:extLst>
              <a:ext uri="{FF2B5EF4-FFF2-40B4-BE49-F238E27FC236}">
                <a16:creationId xmlns:a16="http://schemas.microsoft.com/office/drawing/2014/main" id="{AF670D52-BF23-506D-ED7E-B4225E817DEC}"/>
              </a:ext>
            </a:extLst>
          </p:cNvPr>
          <p:cNvSpPr>
            <a:spLocks noGrp="1" noRot="1" noChangeAspect="1" noChangeArrowheads="1" noTextEdit="1"/>
          </p:cNvSpPr>
          <p:nvPr>
            <p:ph type="sldImg"/>
          </p:nvPr>
        </p:nvSpPr>
        <p:spPr>
          <a:xfrm>
            <a:off x="381000" y="685800"/>
            <a:ext cx="6096000" cy="3429000"/>
          </a:xfrm>
          <a:ln/>
        </p:spPr>
      </p:sp>
      <p:sp>
        <p:nvSpPr>
          <p:cNvPr id="179204" name="Rectangle 3">
            <a:extLst>
              <a:ext uri="{FF2B5EF4-FFF2-40B4-BE49-F238E27FC236}">
                <a16:creationId xmlns:a16="http://schemas.microsoft.com/office/drawing/2014/main" id="{CFFA113A-B634-6737-06AC-0FE98CE7908A}"/>
              </a:ext>
            </a:extLst>
          </p:cNvPr>
          <p:cNvSpPr>
            <a:spLocks noGrp="1" noChangeArrowheads="1"/>
          </p:cNvSpPr>
          <p:nvPr>
            <p:ph type="body" idx="1"/>
          </p:nvPr>
        </p:nvSpPr>
        <p:spPr>
          <a:noFill/>
        </p:spPr>
        <p:txBody>
          <a:bodyPr/>
          <a:lstStyle/>
          <a:p>
            <a:pPr eaLnBrk="1" hangingPunct="1"/>
            <a:endParaRPr lang="es-ES_tradnl" alt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9D1E5DB5-490B-D1FA-77C8-C28DCC9C970E}"/>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A3E616-39BB-4C71-BACE-065399B9B325}" type="slidenum">
              <a:rPr lang="es-ES_tradnl" altLang="es-ES"/>
              <a:pPr/>
              <a:t>15</a:t>
            </a:fld>
            <a:endParaRPr lang="es-ES_tradnl" altLang="es-ES"/>
          </a:p>
        </p:txBody>
      </p:sp>
      <p:sp>
        <p:nvSpPr>
          <p:cNvPr id="181251" name="Rectangle 2">
            <a:extLst>
              <a:ext uri="{FF2B5EF4-FFF2-40B4-BE49-F238E27FC236}">
                <a16:creationId xmlns:a16="http://schemas.microsoft.com/office/drawing/2014/main" id="{6D82C138-523C-9DDD-1F92-AD41A26BA3AF}"/>
              </a:ext>
            </a:extLst>
          </p:cNvPr>
          <p:cNvSpPr>
            <a:spLocks noGrp="1" noRot="1" noChangeAspect="1" noChangeArrowheads="1" noTextEdit="1"/>
          </p:cNvSpPr>
          <p:nvPr>
            <p:ph type="sldImg"/>
          </p:nvPr>
        </p:nvSpPr>
        <p:spPr>
          <a:xfrm>
            <a:off x="381000" y="685800"/>
            <a:ext cx="6096000" cy="3429000"/>
          </a:xfrm>
          <a:ln/>
        </p:spPr>
      </p:sp>
      <p:sp>
        <p:nvSpPr>
          <p:cNvPr id="181252" name="Rectangle 3">
            <a:extLst>
              <a:ext uri="{FF2B5EF4-FFF2-40B4-BE49-F238E27FC236}">
                <a16:creationId xmlns:a16="http://schemas.microsoft.com/office/drawing/2014/main" id="{78C05D18-B450-94CF-0A80-FCDF950E3DAA}"/>
              </a:ext>
            </a:extLst>
          </p:cNvPr>
          <p:cNvSpPr>
            <a:spLocks noGrp="1" noChangeArrowheads="1"/>
          </p:cNvSpPr>
          <p:nvPr>
            <p:ph type="body" idx="1"/>
          </p:nvPr>
        </p:nvSpPr>
        <p:spPr>
          <a:noFill/>
        </p:spPr>
        <p:txBody>
          <a:bodyPr/>
          <a:lstStyle/>
          <a:p>
            <a:pPr eaLnBrk="1" hangingPunct="1"/>
            <a:endParaRPr lang="es-ES_tradnl" alt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4075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1436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432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4674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42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4178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3977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6656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7548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9924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2228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0611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6113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0063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3883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453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8052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3190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6490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01070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5754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12458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9357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9248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44668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a:extLst>
              <a:ext uri="{FF2B5EF4-FFF2-40B4-BE49-F238E27FC236}">
                <a16:creationId xmlns:a16="http://schemas.microsoft.com/office/drawing/2014/main" id="{7862272E-BFCB-3C83-3AC0-39638B81A13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D824C39-3DE1-492B-996A-22ACCBA687ED}" type="slidenum">
              <a:rPr lang="es-ES_tradnl" altLang="es-ES"/>
              <a:pPr>
                <a:spcBef>
                  <a:spcPct val="0"/>
                </a:spcBef>
              </a:pPr>
              <a:t>43</a:t>
            </a:fld>
            <a:endParaRPr lang="es-ES_tradnl" altLang="es-ES"/>
          </a:p>
        </p:txBody>
      </p:sp>
      <p:sp>
        <p:nvSpPr>
          <p:cNvPr id="191491" name="Rectangle 2">
            <a:extLst>
              <a:ext uri="{FF2B5EF4-FFF2-40B4-BE49-F238E27FC236}">
                <a16:creationId xmlns:a16="http://schemas.microsoft.com/office/drawing/2014/main" id="{8A72E52B-1F88-5438-4FB6-0CE959C8C056}"/>
              </a:ext>
            </a:extLst>
          </p:cNvPr>
          <p:cNvSpPr>
            <a:spLocks noGrp="1" noRot="1" noChangeAspect="1" noChangeArrowheads="1" noTextEdit="1"/>
          </p:cNvSpPr>
          <p:nvPr>
            <p:ph type="sldImg"/>
          </p:nvPr>
        </p:nvSpPr>
        <p:spPr>
          <a:ln/>
        </p:spPr>
      </p:sp>
      <p:sp>
        <p:nvSpPr>
          <p:cNvPr id="191492" name="Rectangle 3">
            <a:extLst>
              <a:ext uri="{FF2B5EF4-FFF2-40B4-BE49-F238E27FC236}">
                <a16:creationId xmlns:a16="http://schemas.microsoft.com/office/drawing/2014/main" id="{07E3B915-4F6C-C008-F44C-E65CBF6507A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DB26AF04-C86E-E53A-BE72-61DBA89511A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B06DBAC-9B1B-442B-9330-B88BDD9B19AD}" type="slidenum">
              <a:rPr lang="es-ES_tradnl" altLang="es-ES"/>
              <a:pPr>
                <a:spcBef>
                  <a:spcPct val="0"/>
                </a:spcBef>
              </a:pPr>
              <a:t>50</a:t>
            </a:fld>
            <a:endParaRPr lang="es-ES_tradnl" altLang="es-ES"/>
          </a:p>
        </p:txBody>
      </p:sp>
      <p:sp>
        <p:nvSpPr>
          <p:cNvPr id="163843" name="Rectangle 2">
            <a:extLst>
              <a:ext uri="{FF2B5EF4-FFF2-40B4-BE49-F238E27FC236}">
                <a16:creationId xmlns:a16="http://schemas.microsoft.com/office/drawing/2014/main" id="{56953943-6E4A-A4BD-87EA-3334706004D1}"/>
              </a:ext>
            </a:extLst>
          </p:cNvPr>
          <p:cNvSpPr>
            <a:spLocks noRot="1" noChangeArrowheads="1" noTextEdit="1"/>
          </p:cNvSpPr>
          <p:nvPr>
            <p:ph type="sldImg"/>
          </p:nvPr>
        </p:nvSpPr>
        <p:spPr>
          <a:ln/>
        </p:spPr>
      </p:sp>
      <p:sp>
        <p:nvSpPr>
          <p:cNvPr id="163844" name="Rectangle 3">
            <a:extLst>
              <a:ext uri="{FF2B5EF4-FFF2-40B4-BE49-F238E27FC236}">
                <a16:creationId xmlns:a16="http://schemas.microsoft.com/office/drawing/2014/main" id="{B460CC5D-A8ED-5C53-6AF4-77124CDD849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488421CB-3241-FA3D-97C7-F7D4199539D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7B4C002-0D38-49C9-B920-E4C08745FB27}" type="slidenum">
              <a:rPr lang="es-ES_tradnl" altLang="es-ES"/>
              <a:pPr>
                <a:spcBef>
                  <a:spcPct val="0"/>
                </a:spcBef>
              </a:pPr>
              <a:t>52</a:t>
            </a:fld>
            <a:endParaRPr lang="es-ES_tradnl" altLang="es-ES"/>
          </a:p>
        </p:txBody>
      </p:sp>
      <p:sp>
        <p:nvSpPr>
          <p:cNvPr id="165891" name="Rectangle 2">
            <a:extLst>
              <a:ext uri="{FF2B5EF4-FFF2-40B4-BE49-F238E27FC236}">
                <a16:creationId xmlns:a16="http://schemas.microsoft.com/office/drawing/2014/main" id="{9018BFA6-BABE-7E56-04FA-DE59A0DD9C3B}"/>
              </a:ext>
            </a:extLst>
          </p:cNvPr>
          <p:cNvSpPr>
            <a:spLocks noRot="1" noChangeArrowheads="1" noTextEdit="1"/>
          </p:cNvSpPr>
          <p:nvPr>
            <p:ph type="sldImg"/>
          </p:nvPr>
        </p:nvSpPr>
        <p:spPr>
          <a:ln/>
        </p:spPr>
      </p:sp>
      <p:sp>
        <p:nvSpPr>
          <p:cNvPr id="165892" name="Rectangle 3">
            <a:extLst>
              <a:ext uri="{FF2B5EF4-FFF2-40B4-BE49-F238E27FC236}">
                <a16:creationId xmlns:a16="http://schemas.microsoft.com/office/drawing/2014/main" id="{73769247-38CF-03CA-1475-B9AB6740212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F80A71FE-72C9-3900-8B27-FE9065B73D7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4B3FB9-BC45-412F-BB6F-9B3DCB49933A}" type="slidenum">
              <a:rPr lang="es-ES_tradnl" altLang="es-ES"/>
              <a:pPr>
                <a:spcBef>
                  <a:spcPct val="0"/>
                </a:spcBef>
              </a:pPr>
              <a:t>53</a:t>
            </a:fld>
            <a:endParaRPr lang="es-ES_tradnl" altLang="es-ES"/>
          </a:p>
        </p:txBody>
      </p:sp>
      <p:sp>
        <p:nvSpPr>
          <p:cNvPr id="166915" name="Rectangle 2">
            <a:extLst>
              <a:ext uri="{FF2B5EF4-FFF2-40B4-BE49-F238E27FC236}">
                <a16:creationId xmlns:a16="http://schemas.microsoft.com/office/drawing/2014/main" id="{F9D04607-F070-933A-D239-DD7D703C8314}"/>
              </a:ext>
            </a:extLst>
          </p:cNvPr>
          <p:cNvSpPr>
            <a:spLocks noRot="1" noChangeArrowheads="1" noTextEdit="1"/>
          </p:cNvSpPr>
          <p:nvPr>
            <p:ph type="sldImg"/>
          </p:nvPr>
        </p:nvSpPr>
        <p:spPr>
          <a:ln/>
        </p:spPr>
      </p:sp>
      <p:sp>
        <p:nvSpPr>
          <p:cNvPr id="166916" name="Rectangle 3">
            <a:extLst>
              <a:ext uri="{FF2B5EF4-FFF2-40B4-BE49-F238E27FC236}">
                <a16:creationId xmlns:a16="http://schemas.microsoft.com/office/drawing/2014/main" id="{71E977E4-C0A6-8920-599A-A60269160C8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a:extLst>
              <a:ext uri="{FF2B5EF4-FFF2-40B4-BE49-F238E27FC236}">
                <a16:creationId xmlns:a16="http://schemas.microsoft.com/office/drawing/2014/main" id="{CB014B9C-990E-9DCD-F023-A2956122F55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388D277-063C-4A85-AEAF-21DD64737553}" type="slidenum">
              <a:rPr lang="es-ES_tradnl" altLang="es-ES"/>
              <a:pPr>
                <a:spcBef>
                  <a:spcPct val="0"/>
                </a:spcBef>
              </a:pPr>
              <a:t>55</a:t>
            </a:fld>
            <a:endParaRPr lang="es-ES_tradnl" altLang="es-ES"/>
          </a:p>
        </p:txBody>
      </p:sp>
      <p:sp>
        <p:nvSpPr>
          <p:cNvPr id="195587" name="Rectangle 2">
            <a:extLst>
              <a:ext uri="{FF2B5EF4-FFF2-40B4-BE49-F238E27FC236}">
                <a16:creationId xmlns:a16="http://schemas.microsoft.com/office/drawing/2014/main" id="{770C9CE3-F262-5C31-FBB5-7A83468450A8}"/>
              </a:ext>
            </a:extLst>
          </p:cNvPr>
          <p:cNvSpPr>
            <a:spLocks noRot="1" noChangeArrowheads="1" noTextEdit="1"/>
          </p:cNvSpPr>
          <p:nvPr>
            <p:ph type="sldImg"/>
          </p:nvPr>
        </p:nvSpPr>
        <p:spPr>
          <a:ln/>
        </p:spPr>
      </p:sp>
      <p:sp>
        <p:nvSpPr>
          <p:cNvPr id="195588" name="Rectangle 3">
            <a:extLst>
              <a:ext uri="{FF2B5EF4-FFF2-40B4-BE49-F238E27FC236}">
                <a16:creationId xmlns:a16="http://schemas.microsoft.com/office/drawing/2014/main" id="{246FBC10-597E-B1AB-4520-8943BB5939C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63032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a:extLst>
              <a:ext uri="{FF2B5EF4-FFF2-40B4-BE49-F238E27FC236}">
                <a16:creationId xmlns:a16="http://schemas.microsoft.com/office/drawing/2014/main" id="{93197C9B-3307-F58E-3452-4BA12752338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151E21E-9761-4499-B027-EFEE9DEFB56E}" type="slidenum">
              <a:rPr lang="es-ES_tradnl" altLang="es-ES"/>
              <a:pPr>
                <a:spcBef>
                  <a:spcPct val="0"/>
                </a:spcBef>
              </a:pPr>
              <a:t>56</a:t>
            </a:fld>
            <a:endParaRPr lang="es-ES_tradnl" altLang="es-ES"/>
          </a:p>
        </p:txBody>
      </p:sp>
      <p:sp>
        <p:nvSpPr>
          <p:cNvPr id="196611" name="Rectangle 2">
            <a:extLst>
              <a:ext uri="{FF2B5EF4-FFF2-40B4-BE49-F238E27FC236}">
                <a16:creationId xmlns:a16="http://schemas.microsoft.com/office/drawing/2014/main" id="{4FA35992-0090-A5AF-A2B3-94EDA666A56B}"/>
              </a:ext>
            </a:extLst>
          </p:cNvPr>
          <p:cNvSpPr>
            <a:spLocks noRot="1" noChangeArrowheads="1" noTextEdit="1"/>
          </p:cNvSpPr>
          <p:nvPr>
            <p:ph type="sldImg"/>
          </p:nvPr>
        </p:nvSpPr>
        <p:spPr>
          <a:ln/>
        </p:spPr>
      </p:sp>
      <p:sp>
        <p:nvSpPr>
          <p:cNvPr id="196612" name="Rectangle 3">
            <a:extLst>
              <a:ext uri="{FF2B5EF4-FFF2-40B4-BE49-F238E27FC236}">
                <a16:creationId xmlns:a16="http://schemas.microsoft.com/office/drawing/2014/main" id="{438558F0-7542-712C-5DD6-577F50CAA9B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861DF9F4-FC00-FCED-32DE-D2B4847D6EB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32A2D72-9826-4DC9-AD3A-C997A4794D36}" type="slidenum">
              <a:rPr lang="es-ES_tradnl" altLang="es-ES"/>
              <a:pPr>
                <a:spcBef>
                  <a:spcPct val="0"/>
                </a:spcBef>
              </a:pPr>
              <a:t>59</a:t>
            </a:fld>
            <a:endParaRPr lang="es-ES_tradnl" altLang="es-ES"/>
          </a:p>
        </p:txBody>
      </p:sp>
      <p:sp>
        <p:nvSpPr>
          <p:cNvPr id="197635" name="Rectangle 2">
            <a:extLst>
              <a:ext uri="{FF2B5EF4-FFF2-40B4-BE49-F238E27FC236}">
                <a16:creationId xmlns:a16="http://schemas.microsoft.com/office/drawing/2014/main" id="{94BB3C86-3986-0158-90F2-59C72D39A0F3}"/>
              </a:ext>
            </a:extLst>
          </p:cNvPr>
          <p:cNvSpPr>
            <a:spLocks noRot="1" noChangeArrowheads="1" noTextEdit="1"/>
          </p:cNvSpPr>
          <p:nvPr>
            <p:ph type="sldImg"/>
          </p:nvPr>
        </p:nvSpPr>
        <p:spPr>
          <a:ln/>
        </p:spPr>
      </p:sp>
      <p:sp>
        <p:nvSpPr>
          <p:cNvPr id="197636" name="Rectangle 3">
            <a:extLst>
              <a:ext uri="{FF2B5EF4-FFF2-40B4-BE49-F238E27FC236}">
                <a16:creationId xmlns:a16="http://schemas.microsoft.com/office/drawing/2014/main" id="{0583E78A-784A-86F8-5D1D-104F05E0354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a:extLst>
              <a:ext uri="{FF2B5EF4-FFF2-40B4-BE49-F238E27FC236}">
                <a16:creationId xmlns:a16="http://schemas.microsoft.com/office/drawing/2014/main" id="{4054C9B9-9745-D0FC-CE00-D95D51E336A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6749EA2-F91E-44FD-B05A-A94A3F973C8E}" type="slidenum">
              <a:rPr lang="es-ES_tradnl" altLang="es-ES"/>
              <a:pPr>
                <a:spcBef>
                  <a:spcPct val="0"/>
                </a:spcBef>
              </a:pPr>
              <a:t>60</a:t>
            </a:fld>
            <a:endParaRPr lang="es-ES_tradnl" altLang="es-ES"/>
          </a:p>
        </p:txBody>
      </p:sp>
      <p:sp>
        <p:nvSpPr>
          <p:cNvPr id="198659" name="Rectangle 2">
            <a:extLst>
              <a:ext uri="{FF2B5EF4-FFF2-40B4-BE49-F238E27FC236}">
                <a16:creationId xmlns:a16="http://schemas.microsoft.com/office/drawing/2014/main" id="{BDA475A3-04FB-628E-A289-3A2673F46298}"/>
              </a:ext>
            </a:extLst>
          </p:cNvPr>
          <p:cNvSpPr>
            <a:spLocks noRot="1" noChangeArrowheads="1" noTextEdit="1"/>
          </p:cNvSpPr>
          <p:nvPr>
            <p:ph type="sldImg"/>
          </p:nvPr>
        </p:nvSpPr>
        <p:spPr>
          <a:ln/>
        </p:spPr>
      </p:sp>
      <p:sp>
        <p:nvSpPr>
          <p:cNvPr id="198660" name="Rectangle 3">
            <a:extLst>
              <a:ext uri="{FF2B5EF4-FFF2-40B4-BE49-F238E27FC236}">
                <a16:creationId xmlns:a16="http://schemas.microsoft.com/office/drawing/2014/main" id="{9612673A-2277-72B3-A1F3-32E8B77854D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a:extLst>
              <a:ext uri="{FF2B5EF4-FFF2-40B4-BE49-F238E27FC236}">
                <a16:creationId xmlns:a16="http://schemas.microsoft.com/office/drawing/2014/main" id="{3508378B-5EC3-8F45-4664-1C17171A645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6C7C24F-F9E6-40AD-8D61-8EB8CC0F76EF}" type="slidenum">
              <a:rPr lang="es-ES_tradnl" altLang="es-ES"/>
              <a:pPr>
                <a:spcBef>
                  <a:spcPct val="0"/>
                </a:spcBef>
              </a:pPr>
              <a:t>61</a:t>
            </a:fld>
            <a:endParaRPr lang="es-ES_tradnl" altLang="es-ES"/>
          </a:p>
        </p:txBody>
      </p:sp>
      <p:sp>
        <p:nvSpPr>
          <p:cNvPr id="199683" name="Rectangle 2">
            <a:extLst>
              <a:ext uri="{FF2B5EF4-FFF2-40B4-BE49-F238E27FC236}">
                <a16:creationId xmlns:a16="http://schemas.microsoft.com/office/drawing/2014/main" id="{87670BAF-6545-080B-E941-CEA5AF5B2F9B}"/>
              </a:ext>
            </a:extLst>
          </p:cNvPr>
          <p:cNvSpPr>
            <a:spLocks noRot="1" noChangeArrowheads="1" noTextEdit="1"/>
          </p:cNvSpPr>
          <p:nvPr>
            <p:ph type="sldImg"/>
          </p:nvPr>
        </p:nvSpPr>
        <p:spPr>
          <a:ln/>
        </p:spPr>
      </p:sp>
      <p:sp>
        <p:nvSpPr>
          <p:cNvPr id="199684" name="Rectangle 3">
            <a:extLst>
              <a:ext uri="{FF2B5EF4-FFF2-40B4-BE49-F238E27FC236}">
                <a16:creationId xmlns:a16="http://schemas.microsoft.com/office/drawing/2014/main" id="{5F2469D9-05F0-A4A9-38CB-0B4DA6ACE9E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a:extLst>
              <a:ext uri="{FF2B5EF4-FFF2-40B4-BE49-F238E27FC236}">
                <a16:creationId xmlns:a16="http://schemas.microsoft.com/office/drawing/2014/main" id="{6309F2B9-11B8-0A3C-1E57-4FA2F318DAD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7F721A6-8690-4B76-A236-4ABB24C7F339}" type="slidenum">
              <a:rPr lang="es-ES_tradnl" altLang="es-ES"/>
              <a:pPr>
                <a:spcBef>
                  <a:spcPct val="0"/>
                </a:spcBef>
              </a:pPr>
              <a:t>62</a:t>
            </a:fld>
            <a:endParaRPr lang="es-ES_tradnl" altLang="es-ES"/>
          </a:p>
        </p:txBody>
      </p:sp>
      <p:sp>
        <p:nvSpPr>
          <p:cNvPr id="200707" name="Rectangle 2">
            <a:extLst>
              <a:ext uri="{FF2B5EF4-FFF2-40B4-BE49-F238E27FC236}">
                <a16:creationId xmlns:a16="http://schemas.microsoft.com/office/drawing/2014/main" id="{4BFC09E4-470C-9722-F5CD-8CB08F6D16B0}"/>
              </a:ext>
            </a:extLst>
          </p:cNvPr>
          <p:cNvSpPr>
            <a:spLocks noRot="1" noChangeArrowheads="1" noTextEdit="1"/>
          </p:cNvSpPr>
          <p:nvPr>
            <p:ph type="sldImg"/>
          </p:nvPr>
        </p:nvSpPr>
        <p:spPr>
          <a:ln/>
        </p:spPr>
      </p:sp>
      <p:sp>
        <p:nvSpPr>
          <p:cNvPr id="200708" name="Rectangle 3">
            <a:extLst>
              <a:ext uri="{FF2B5EF4-FFF2-40B4-BE49-F238E27FC236}">
                <a16:creationId xmlns:a16="http://schemas.microsoft.com/office/drawing/2014/main" id="{617B5312-7C61-FE6B-5859-12033DFAF88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061AC9D9-2BDF-FD34-0652-900B52D2794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C064F02-02B5-424B-9315-6AB89A7074A5}" type="slidenum">
              <a:rPr lang="es-ES_tradnl" altLang="es-ES"/>
              <a:pPr>
                <a:spcBef>
                  <a:spcPct val="0"/>
                </a:spcBef>
              </a:pPr>
              <a:t>63</a:t>
            </a:fld>
            <a:endParaRPr lang="es-ES_tradnl" altLang="es-ES"/>
          </a:p>
        </p:txBody>
      </p:sp>
      <p:sp>
        <p:nvSpPr>
          <p:cNvPr id="201731" name="Rectangle 2">
            <a:extLst>
              <a:ext uri="{FF2B5EF4-FFF2-40B4-BE49-F238E27FC236}">
                <a16:creationId xmlns:a16="http://schemas.microsoft.com/office/drawing/2014/main" id="{4AD9E142-BB18-85D3-BD7E-A12CC694FBF9}"/>
              </a:ext>
            </a:extLst>
          </p:cNvPr>
          <p:cNvSpPr>
            <a:spLocks noRot="1" noChangeArrowheads="1" noTextEdit="1"/>
          </p:cNvSpPr>
          <p:nvPr>
            <p:ph type="sldImg"/>
          </p:nvPr>
        </p:nvSpPr>
        <p:spPr>
          <a:ln/>
        </p:spPr>
      </p:sp>
      <p:sp>
        <p:nvSpPr>
          <p:cNvPr id="201732" name="Rectangle 3">
            <a:extLst>
              <a:ext uri="{FF2B5EF4-FFF2-40B4-BE49-F238E27FC236}">
                <a16:creationId xmlns:a16="http://schemas.microsoft.com/office/drawing/2014/main" id="{5BC971BD-0AD0-1D91-9A60-3DD0F543E22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BD8B7B3D-6692-1817-48BF-46B704C9947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AF33D56-CA7B-4DE1-9761-BA0BEDAD4241}" type="slidenum">
              <a:rPr lang="es-ES_tradnl" altLang="es-ES"/>
              <a:pPr>
                <a:spcBef>
                  <a:spcPct val="0"/>
                </a:spcBef>
              </a:pPr>
              <a:t>64</a:t>
            </a:fld>
            <a:endParaRPr lang="es-ES_tradnl" altLang="es-ES"/>
          </a:p>
        </p:txBody>
      </p:sp>
      <p:sp>
        <p:nvSpPr>
          <p:cNvPr id="202755" name="Rectangle 2">
            <a:extLst>
              <a:ext uri="{FF2B5EF4-FFF2-40B4-BE49-F238E27FC236}">
                <a16:creationId xmlns:a16="http://schemas.microsoft.com/office/drawing/2014/main" id="{2981B3BE-C0FC-CCAC-9498-0D2C567C97C2}"/>
              </a:ext>
            </a:extLst>
          </p:cNvPr>
          <p:cNvSpPr>
            <a:spLocks noRot="1" noChangeArrowheads="1" noTextEdit="1"/>
          </p:cNvSpPr>
          <p:nvPr>
            <p:ph type="sldImg"/>
          </p:nvPr>
        </p:nvSpPr>
        <p:spPr>
          <a:ln/>
        </p:spPr>
      </p:sp>
      <p:sp>
        <p:nvSpPr>
          <p:cNvPr id="202756" name="Rectangle 3">
            <a:extLst>
              <a:ext uri="{FF2B5EF4-FFF2-40B4-BE49-F238E27FC236}">
                <a16:creationId xmlns:a16="http://schemas.microsoft.com/office/drawing/2014/main" id="{BC59E110-B203-F236-8BFE-B05410BF1DF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a:extLst>
              <a:ext uri="{FF2B5EF4-FFF2-40B4-BE49-F238E27FC236}">
                <a16:creationId xmlns:a16="http://schemas.microsoft.com/office/drawing/2014/main" id="{F694F5F6-EE20-E2EE-01BE-8A7E27C8A88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C5EA109-5F52-421C-9EF0-69AC60F7EB69}" type="slidenum">
              <a:rPr lang="es-ES_tradnl" altLang="es-ES"/>
              <a:pPr>
                <a:spcBef>
                  <a:spcPct val="0"/>
                </a:spcBef>
              </a:pPr>
              <a:t>65</a:t>
            </a:fld>
            <a:endParaRPr lang="es-ES_tradnl" altLang="es-ES"/>
          </a:p>
        </p:txBody>
      </p:sp>
      <p:sp>
        <p:nvSpPr>
          <p:cNvPr id="203779" name="Rectangle 2">
            <a:extLst>
              <a:ext uri="{FF2B5EF4-FFF2-40B4-BE49-F238E27FC236}">
                <a16:creationId xmlns:a16="http://schemas.microsoft.com/office/drawing/2014/main" id="{31A2E585-FD38-37BA-714F-D03D53EC6332}"/>
              </a:ext>
            </a:extLst>
          </p:cNvPr>
          <p:cNvSpPr>
            <a:spLocks noRot="1" noChangeArrowheads="1" noTextEdit="1"/>
          </p:cNvSpPr>
          <p:nvPr>
            <p:ph type="sldImg"/>
          </p:nvPr>
        </p:nvSpPr>
        <p:spPr>
          <a:ln/>
        </p:spPr>
      </p:sp>
      <p:sp>
        <p:nvSpPr>
          <p:cNvPr id="203780" name="Rectangle 3">
            <a:extLst>
              <a:ext uri="{FF2B5EF4-FFF2-40B4-BE49-F238E27FC236}">
                <a16:creationId xmlns:a16="http://schemas.microsoft.com/office/drawing/2014/main" id="{D3FCF2E6-86E4-8F86-E4F2-55995471961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a:extLst>
              <a:ext uri="{FF2B5EF4-FFF2-40B4-BE49-F238E27FC236}">
                <a16:creationId xmlns:a16="http://schemas.microsoft.com/office/drawing/2014/main" id="{A093A87A-9AF1-D6C5-4224-85ECEEBB952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B9EAF9C-AFE8-4926-BC5A-C042E2A587F2}" type="slidenum">
              <a:rPr lang="es-ES_tradnl" altLang="es-ES"/>
              <a:pPr>
                <a:spcBef>
                  <a:spcPct val="0"/>
                </a:spcBef>
              </a:pPr>
              <a:t>66</a:t>
            </a:fld>
            <a:endParaRPr lang="es-ES_tradnl" altLang="es-ES"/>
          </a:p>
        </p:txBody>
      </p:sp>
      <p:sp>
        <p:nvSpPr>
          <p:cNvPr id="204803" name="Rectangle 2">
            <a:extLst>
              <a:ext uri="{FF2B5EF4-FFF2-40B4-BE49-F238E27FC236}">
                <a16:creationId xmlns:a16="http://schemas.microsoft.com/office/drawing/2014/main" id="{5BE3EB32-EB3D-3D97-09AC-D0A8A7DDDE8E}"/>
              </a:ext>
            </a:extLst>
          </p:cNvPr>
          <p:cNvSpPr>
            <a:spLocks noRot="1" noChangeArrowheads="1" noTextEdit="1"/>
          </p:cNvSpPr>
          <p:nvPr>
            <p:ph type="sldImg"/>
          </p:nvPr>
        </p:nvSpPr>
        <p:spPr>
          <a:ln/>
        </p:spPr>
      </p:sp>
      <p:sp>
        <p:nvSpPr>
          <p:cNvPr id="204804" name="Rectangle 3">
            <a:extLst>
              <a:ext uri="{FF2B5EF4-FFF2-40B4-BE49-F238E27FC236}">
                <a16:creationId xmlns:a16="http://schemas.microsoft.com/office/drawing/2014/main" id="{C1E17B58-1265-FDB4-1E7F-66F7B09ADDB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a:extLst>
              <a:ext uri="{FF2B5EF4-FFF2-40B4-BE49-F238E27FC236}">
                <a16:creationId xmlns:a16="http://schemas.microsoft.com/office/drawing/2014/main" id="{4BA3ED94-1BC8-800D-D224-BE9E7C5A22C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8ADD322-E497-4711-BD56-DA161374E1B7}" type="slidenum">
              <a:rPr lang="es-ES_tradnl" altLang="es-ES"/>
              <a:pPr>
                <a:spcBef>
                  <a:spcPct val="0"/>
                </a:spcBef>
              </a:pPr>
              <a:t>67</a:t>
            </a:fld>
            <a:endParaRPr lang="es-ES_tradnl" altLang="es-ES"/>
          </a:p>
        </p:txBody>
      </p:sp>
      <p:sp>
        <p:nvSpPr>
          <p:cNvPr id="205827" name="Rectangle 2">
            <a:extLst>
              <a:ext uri="{FF2B5EF4-FFF2-40B4-BE49-F238E27FC236}">
                <a16:creationId xmlns:a16="http://schemas.microsoft.com/office/drawing/2014/main" id="{67430905-204A-CE77-F1CB-F92C52CF4EF4}"/>
              </a:ext>
            </a:extLst>
          </p:cNvPr>
          <p:cNvSpPr>
            <a:spLocks noRot="1" noChangeArrowheads="1" noTextEdit="1"/>
          </p:cNvSpPr>
          <p:nvPr>
            <p:ph type="sldImg"/>
          </p:nvPr>
        </p:nvSpPr>
        <p:spPr>
          <a:ln/>
        </p:spPr>
      </p:sp>
      <p:sp>
        <p:nvSpPr>
          <p:cNvPr id="205828" name="Rectangle 3">
            <a:extLst>
              <a:ext uri="{FF2B5EF4-FFF2-40B4-BE49-F238E27FC236}">
                <a16:creationId xmlns:a16="http://schemas.microsoft.com/office/drawing/2014/main" id="{428DA45F-957E-2C66-6BCD-E1EEB7E38C1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92262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a:extLst>
              <a:ext uri="{FF2B5EF4-FFF2-40B4-BE49-F238E27FC236}">
                <a16:creationId xmlns:a16="http://schemas.microsoft.com/office/drawing/2014/main" id="{50B4F176-9907-60F2-2F99-F45F8AA9FD2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840CB2E-CC5D-4178-8C57-AA78E1DA1C09}" type="slidenum">
              <a:rPr lang="es-ES_tradnl" altLang="es-ES"/>
              <a:pPr>
                <a:spcBef>
                  <a:spcPct val="0"/>
                </a:spcBef>
              </a:pPr>
              <a:t>68</a:t>
            </a:fld>
            <a:endParaRPr lang="es-ES_tradnl" altLang="es-ES"/>
          </a:p>
        </p:txBody>
      </p:sp>
      <p:sp>
        <p:nvSpPr>
          <p:cNvPr id="206851" name="Rectangle 2">
            <a:extLst>
              <a:ext uri="{FF2B5EF4-FFF2-40B4-BE49-F238E27FC236}">
                <a16:creationId xmlns:a16="http://schemas.microsoft.com/office/drawing/2014/main" id="{2C0B7667-F719-77F7-A839-276F05F2B6D6}"/>
              </a:ext>
            </a:extLst>
          </p:cNvPr>
          <p:cNvSpPr>
            <a:spLocks noRot="1" noChangeArrowheads="1" noTextEdit="1"/>
          </p:cNvSpPr>
          <p:nvPr>
            <p:ph type="sldImg"/>
          </p:nvPr>
        </p:nvSpPr>
        <p:spPr>
          <a:ln/>
        </p:spPr>
      </p:sp>
      <p:sp>
        <p:nvSpPr>
          <p:cNvPr id="206852" name="Rectangle 3">
            <a:extLst>
              <a:ext uri="{FF2B5EF4-FFF2-40B4-BE49-F238E27FC236}">
                <a16:creationId xmlns:a16="http://schemas.microsoft.com/office/drawing/2014/main" id="{3081BAB1-AAF1-95B5-5707-411A447681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a:extLst>
              <a:ext uri="{FF2B5EF4-FFF2-40B4-BE49-F238E27FC236}">
                <a16:creationId xmlns:a16="http://schemas.microsoft.com/office/drawing/2014/main" id="{58501055-494C-2350-FB7C-F368DEAFCD0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78D193E-21F6-48B1-AEA2-F72E14F7F2D5}" type="slidenum">
              <a:rPr lang="es-ES_tradnl" altLang="es-ES"/>
              <a:pPr>
                <a:spcBef>
                  <a:spcPct val="0"/>
                </a:spcBef>
              </a:pPr>
              <a:t>69</a:t>
            </a:fld>
            <a:endParaRPr lang="es-ES_tradnl" altLang="es-ES"/>
          </a:p>
        </p:txBody>
      </p:sp>
      <p:sp>
        <p:nvSpPr>
          <p:cNvPr id="207875" name="Rectangle 2">
            <a:extLst>
              <a:ext uri="{FF2B5EF4-FFF2-40B4-BE49-F238E27FC236}">
                <a16:creationId xmlns:a16="http://schemas.microsoft.com/office/drawing/2014/main" id="{D4CC5BF7-E2C0-73B7-DD29-589E02B735F6}"/>
              </a:ext>
            </a:extLst>
          </p:cNvPr>
          <p:cNvSpPr>
            <a:spLocks noRot="1" noChangeArrowheads="1" noTextEdit="1"/>
          </p:cNvSpPr>
          <p:nvPr>
            <p:ph type="sldImg"/>
          </p:nvPr>
        </p:nvSpPr>
        <p:spPr>
          <a:ln/>
        </p:spPr>
      </p:sp>
      <p:sp>
        <p:nvSpPr>
          <p:cNvPr id="207876" name="Rectangle 3">
            <a:extLst>
              <a:ext uri="{FF2B5EF4-FFF2-40B4-BE49-F238E27FC236}">
                <a16:creationId xmlns:a16="http://schemas.microsoft.com/office/drawing/2014/main" id="{63E5AE10-DF03-D548-CB67-547F6454B6B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id="{86897DBA-B835-FECF-FD0F-36E740D92BB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75A4CAE-DB26-4154-9551-060F4984C720}" type="slidenum">
              <a:rPr lang="es-ES_tradnl" altLang="es-ES"/>
              <a:pPr>
                <a:spcBef>
                  <a:spcPct val="0"/>
                </a:spcBef>
              </a:pPr>
              <a:t>72</a:t>
            </a:fld>
            <a:endParaRPr lang="es-ES_tradnl" altLang="es-ES"/>
          </a:p>
        </p:txBody>
      </p:sp>
      <p:sp>
        <p:nvSpPr>
          <p:cNvPr id="208899" name="Rectangle 2">
            <a:extLst>
              <a:ext uri="{FF2B5EF4-FFF2-40B4-BE49-F238E27FC236}">
                <a16:creationId xmlns:a16="http://schemas.microsoft.com/office/drawing/2014/main" id="{5EC9AD4E-279C-1A73-8DAC-77A7981C95C2}"/>
              </a:ext>
            </a:extLst>
          </p:cNvPr>
          <p:cNvSpPr>
            <a:spLocks noRot="1" noChangeArrowheads="1" noTextEdit="1"/>
          </p:cNvSpPr>
          <p:nvPr>
            <p:ph type="sldImg"/>
          </p:nvPr>
        </p:nvSpPr>
        <p:spPr>
          <a:ln/>
        </p:spPr>
      </p:sp>
      <p:sp>
        <p:nvSpPr>
          <p:cNvPr id="208900" name="Rectangle 3">
            <a:extLst>
              <a:ext uri="{FF2B5EF4-FFF2-40B4-BE49-F238E27FC236}">
                <a16:creationId xmlns:a16="http://schemas.microsoft.com/office/drawing/2014/main" id="{E1C36F6C-7647-EE76-692E-78841D68ED9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a:extLst>
              <a:ext uri="{FF2B5EF4-FFF2-40B4-BE49-F238E27FC236}">
                <a16:creationId xmlns:a16="http://schemas.microsoft.com/office/drawing/2014/main" id="{42ADC9F3-6D3C-1263-176F-C0D69A0ED4D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979F02F-9C0D-4532-A858-E52E2381413A}" type="slidenum">
              <a:rPr lang="es-ES_tradnl" altLang="es-ES"/>
              <a:pPr>
                <a:spcBef>
                  <a:spcPct val="0"/>
                </a:spcBef>
              </a:pPr>
              <a:t>73</a:t>
            </a:fld>
            <a:endParaRPr lang="es-ES_tradnl" altLang="es-ES"/>
          </a:p>
        </p:txBody>
      </p:sp>
      <p:sp>
        <p:nvSpPr>
          <p:cNvPr id="209923" name="Rectangle 2">
            <a:extLst>
              <a:ext uri="{FF2B5EF4-FFF2-40B4-BE49-F238E27FC236}">
                <a16:creationId xmlns:a16="http://schemas.microsoft.com/office/drawing/2014/main" id="{E0B99B38-80BD-1A08-4923-7E1B85B500FB}"/>
              </a:ext>
            </a:extLst>
          </p:cNvPr>
          <p:cNvSpPr>
            <a:spLocks noRot="1" noChangeArrowheads="1" noTextEdit="1"/>
          </p:cNvSpPr>
          <p:nvPr>
            <p:ph type="sldImg"/>
          </p:nvPr>
        </p:nvSpPr>
        <p:spPr>
          <a:ln/>
        </p:spPr>
      </p:sp>
      <p:sp>
        <p:nvSpPr>
          <p:cNvPr id="209924" name="Rectangle 3">
            <a:extLst>
              <a:ext uri="{FF2B5EF4-FFF2-40B4-BE49-F238E27FC236}">
                <a16:creationId xmlns:a16="http://schemas.microsoft.com/office/drawing/2014/main" id="{9F9FAD29-0D97-D390-4946-ADB8B670F2D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a:extLst>
              <a:ext uri="{FF2B5EF4-FFF2-40B4-BE49-F238E27FC236}">
                <a16:creationId xmlns:a16="http://schemas.microsoft.com/office/drawing/2014/main" id="{EA74C649-77DD-1972-12B3-0B9C5CA79B5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4C2A516-A28D-4B77-9672-3BA299FF18C6}" type="slidenum">
              <a:rPr lang="es-ES_tradnl" altLang="es-ES"/>
              <a:pPr>
                <a:spcBef>
                  <a:spcPct val="0"/>
                </a:spcBef>
              </a:pPr>
              <a:t>75</a:t>
            </a:fld>
            <a:endParaRPr lang="es-ES_tradnl" altLang="es-ES"/>
          </a:p>
        </p:txBody>
      </p:sp>
      <p:sp>
        <p:nvSpPr>
          <p:cNvPr id="210947" name="Rectangle 2">
            <a:extLst>
              <a:ext uri="{FF2B5EF4-FFF2-40B4-BE49-F238E27FC236}">
                <a16:creationId xmlns:a16="http://schemas.microsoft.com/office/drawing/2014/main" id="{36360032-BBB8-32DF-91CB-26A4D7C23F42}"/>
              </a:ext>
            </a:extLst>
          </p:cNvPr>
          <p:cNvSpPr>
            <a:spLocks noRot="1" noChangeArrowheads="1" noTextEdit="1"/>
          </p:cNvSpPr>
          <p:nvPr>
            <p:ph type="sldImg"/>
          </p:nvPr>
        </p:nvSpPr>
        <p:spPr>
          <a:ln/>
        </p:spPr>
      </p:sp>
      <p:sp>
        <p:nvSpPr>
          <p:cNvPr id="210948" name="Rectangle 3">
            <a:extLst>
              <a:ext uri="{FF2B5EF4-FFF2-40B4-BE49-F238E27FC236}">
                <a16:creationId xmlns:a16="http://schemas.microsoft.com/office/drawing/2014/main" id="{1F25C440-D285-74CC-541A-6128C7AE951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a:extLst>
              <a:ext uri="{FF2B5EF4-FFF2-40B4-BE49-F238E27FC236}">
                <a16:creationId xmlns:a16="http://schemas.microsoft.com/office/drawing/2014/main" id="{0DBC839A-F087-3515-108E-E9F311CB6BD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853AE01-27FE-416C-8F55-B57E618A994F}" type="slidenum">
              <a:rPr lang="es-ES_tradnl" altLang="es-ES"/>
              <a:pPr>
                <a:spcBef>
                  <a:spcPct val="0"/>
                </a:spcBef>
              </a:pPr>
              <a:t>76</a:t>
            </a:fld>
            <a:endParaRPr lang="es-ES_tradnl" altLang="es-ES"/>
          </a:p>
        </p:txBody>
      </p:sp>
      <p:sp>
        <p:nvSpPr>
          <p:cNvPr id="211971" name="Rectangle 2">
            <a:extLst>
              <a:ext uri="{FF2B5EF4-FFF2-40B4-BE49-F238E27FC236}">
                <a16:creationId xmlns:a16="http://schemas.microsoft.com/office/drawing/2014/main" id="{8014309C-31D7-EC12-6402-7D2447A73CEF}"/>
              </a:ext>
            </a:extLst>
          </p:cNvPr>
          <p:cNvSpPr>
            <a:spLocks noRot="1" noChangeArrowheads="1" noTextEdit="1"/>
          </p:cNvSpPr>
          <p:nvPr>
            <p:ph type="sldImg"/>
          </p:nvPr>
        </p:nvSpPr>
        <p:spPr>
          <a:ln/>
        </p:spPr>
      </p:sp>
      <p:sp>
        <p:nvSpPr>
          <p:cNvPr id="211972" name="Rectangle 3">
            <a:extLst>
              <a:ext uri="{FF2B5EF4-FFF2-40B4-BE49-F238E27FC236}">
                <a16:creationId xmlns:a16="http://schemas.microsoft.com/office/drawing/2014/main" id="{B8B68FF8-86C6-4575-A5B8-213D9466008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a:extLst>
              <a:ext uri="{FF2B5EF4-FFF2-40B4-BE49-F238E27FC236}">
                <a16:creationId xmlns:a16="http://schemas.microsoft.com/office/drawing/2014/main" id="{7FC7B354-568D-A458-6F5F-8219D3AE07C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F31E309-142F-403F-8145-50781C5C3CDA}" type="slidenum">
              <a:rPr lang="es-ES_tradnl" altLang="es-ES"/>
              <a:pPr>
                <a:spcBef>
                  <a:spcPct val="0"/>
                </a:spcBef>
              </a:pPr>
              <a:t>77</a:t>
            </a:fld>
            <a:endParaRPr lang="es-ES_tradnl" altLang="es-ES"/>
          </a:p>
        </p:txBody>
      </p:sp>
      <p:sp>
        <p:nvSpPr>
          <p:cNvPr id="212995" name="Rectangle 2">
            <a:extLst>
              <a:ext uri="{FF2B5EF4-FFF2-40B4-BE49-F238E27FC236}">
                <a16:creationId xmlns:a16="http://schemas.microsoft.com/office/drawing/2014/main" id="{0FD4C4BC-D90C-D680-8E07-0DD150BA90FC}"/>
              </a:ext>
            </a:extLst>
          </p:cNvPr>
          <p:cNvSpPr>
            <a:spLocks noRot="1" noChangeArrowheads="1" noTextEdit="1"/>
          </p:cNvSpPr>
          <p:nvPr>
            <p:ph type="sldImg"/>
          </p:nvPr>
        </p:nvSpPr>
        <p:spPr>
          <a:ln/>
        </p:spPr>
      </p:sp>
      <p:sp>
        <p:nvSpPr>
          <p:cNvPr id="212996" name="Rectangle 3">
            <a:extLst>
              <a:ext uri="{FF2B5EF4-FFF2-40B4-BE49-F238E27FC236}">
                <a16:creationId xmlns:a16="http://schemas.microsoft.com/office/drawing/2014/main" id="{A3919318-FD13-4E57-D5EB-A6ED4AEF569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a:extLst>
              <a:ext uri="{FF2B5EF4-FFF2-40B4-BE49-F238E27FC236}">
                <a16:creationId xmlns:a16="http://schemas.microsoft.com/office/drawing/2014/main" id="{C1769577-4118-9193-8260-4D22D9690DC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740DA9A-9BD7-4160-902C-3E6B24F02DEB}" type="slidenum">
              <a:rPr lang="es-ES_tradnl" altLang="es-ES"/>
              <a:pPr>
                <a:spcBef>
                  <a:spcPct val="0"/>
                </a:spcBef>
              </a:pPr>
              <a:t>78</a:t>
            </a:fld>
            <a:endParaRPr lang="es-ES_tradnl" altLang="es-ES"/>
          </a:p>
        </p:txBody>
      </p:sp>
      <p:sp>
        <p:nvSpPr>
          <p:cNvPr id="214019" name="Rectangle 2">
            <a:extLst>
              <a:ext uri="{FF2B5EF4-FFF2-40B4-BE49-F238E27FC236}">
                <a16:creationId xmlns:a16="http://schemas.microsoft.com/office/drawing/2014/main" id="{E191AAB9-485F-EBFC-06F0-DC2E1463ED55}"/>
              </a:ext>
            </a:extLst>
          </p:cNvPr>
          <p:cNvSpPr>
            <a:spLocks noRot="1" noChangeArrowheads="1" noTextEdit="1"/>
          </p:cNvSpPr>
          <p:nvPr>
            <p:ph type="sldImg"/>
          </p:nvPr>
        </p:nvSpPr>
        <p:spPr>
          <a:ln/>
        </p:spPr>
      </p:sp>
      <p:sp>
        <p:nvSpPr>
          <p:cNvPr id="214020" name="Rectangle 3">
            <a:extLst>
              <a:ext uri="{FF2B5EF4-FFF2-40B4-BE49-F238E27FC236}">
                <a16:creationId xmlns:a16="http://schemas.microsoft.com/office/drawing/2014/main" id="{81AD59CF-543C-6234-0450-54ED6E2F07F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a:extLst>
              <a:ext uri="{FF2B5EF4-FFF2-40B4-BE49-F238E27FC236}">
                <a16:creationId xmlns:a16="http://schemas.microsoft.com/office/drawing/2014/main" id="{9D32C286-0B0A-8979-A9FF-9C7779AFA0D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88BD7A8-B314-4EA2-BB2F-46F4C6FB65F0}" type="slidenum">
              <a:rPr lang="es-ES_tradnl" altLang="es-ES"/>
              <a:pPr>
                <a:spcBef>
                  <a:spcPct val="0"/>
                </a:spcBef>
              </a:pPr>
              <a:t>79</a:t>
            </a:fld>
            <a:endParaRPr lang="es-ES_tradnl" altLang="es-ES"/>
          </a:p>
        </p:txBody>
      </p:sp>
      <p:sp>
        <p:nvSpPr>
          <p:cNvPr id="215043" name="Rectangle 2">
            <a:extLst>
              <a:ext uri="{FF2B5EF4-FFF2-40B4-BE49-F238E27FC236}">
                <a16:creationId xmlns:a16="http://schemas.microsoft.com/office/drawing/2014/main" id="{FFAA7049-6D47-CEFB-67E8-5D91A4CF44AC}"/>
              </a:ext>
            </a:extLst>
          </p:cNvPr>
          <p:cNvSpPr>
            <a:spLocks noRot="1" noChangeArrowheads="1" noTextEdit="1"/>
          </p:cNvSpPr>
          <p:nvPr>
            <p:ph type="sldImg"/>
          </p:nvPr>
        </p:nvSpPr>
        <p:spPr>
          <a:ln/>
        </p:spPr>
      </p:sp>
      <p:sp>
        <p:nvSpPr>
          <p:cNvPr id="215044" name="Rectangle 3">
            <a:extLst>
              <a:ext uri="{FF2B5EF4-FFF2-40B4-BE49-F238E27FC236}">
                <a16:creationId xmlns:a16="http://schemas.microsoft.com/office/drawing/2014/main" id="{3B74352E-AEA3-5B9B-70F0-EEED95A6E35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a:extLst>
              <a:ext uri="{FF2B5EF4-FFF2-40B4-BE49-F238E27FC236}">
                <a16:creationId xmlns:a16="http://schemas.microsoft.com/office/drawing/2014/main" id="{C8FBA21D-1333-7940-4DF3-D7A214D0598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17664CD-3310-4408-A2AF-CBCA5D6DF4DB}" type="slidenum">
              <a:rPr lang="es-ES_tradnl" altLang="es-ES"/>
              <a:pPr>
                <a:spcBef>
                  <a:spcPct val="0"/>
                </a:spcBef>
              </a:pPr>
              <a:t>80</a:t>
            </a:fld>
            <a:endParaRPr lang="es-ES_tradnl" altLang="es-ES"/>
          </a:p>
        </p:txBody>
      </p:sp>
      <p:sp>
        <p:nvSpPr>
          <p:cNvPr id="216067" name="Rectangle 2">
            <a:extLst>
              <a:ext uri="{FF2B5EF4-FFF2-40B4-BE49-F238E27FC236}">
                <a16:creationId xmlns:a16="http://schemas.microsoft.com/office/drawing/2014/main" id="{E06C43B8-F5C3-A6F5-011D-0A3E6DE49709}"/>
              </a:ext>
            </a:extLst>
          </p:cNvPr>
          <p:cNvSpPr>
            <a:spLocks noRot="1" noChangeArrowheads="1" noTextEdit="1"/>
          </p:cNvSpPr>
          <p:nvPr>
            <p:ph type="sldImg"/>
          </p:nvPr>
        </p:nvSpPr>
        <p:spPr>
          <a:ln/>
        </p:spPr>
      </p:sp>
      <p:sp>
        <p:nvSpPr>
          <p:cNvPr id="216068" name="Rectangle 3">
            <a:extLst>
              <a:ext uri="{FF2B5EF4-FFF2-40B4-BE49-F238E27FC236}">
                <a16:creationId xmlns:a16="http://schemas.microsoft.com/office/drawing/2014/main" id="{E074795A-416A-4829-CC6C-309B9D1BF89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F8C8ABF3-ED26-53F2-27BC-43934CAEC4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56B635E-20EE-47FB-BC3B-8210655F205D}" type="slidenum">
              <a:rPr lang="es-ES_tradnl" altLang="es-ES"/>
              <a:pPr>
                <a:spcBef>
                  <a:spcPct val="0"/>
                </a:spcBef>
              </a:pPr>
              <a:t>9</a:t>
            </a:fld>
            <a:endParaRPr lang="es-ES_tradnl" altLang="es-ES"/>
          </a:p>
        </p:txBody>
      </p:sp>
      <p:sp>
        <p:nvSpPr>
          <p:cNvPr id="174083" name="Rectangle 2">
            <a:extLst>
              <a:ext uri="{FF2B5EF4-FFF2-40B4-BE49-F238E27FC236}">
                <a16:creationId xmlns:a16="http://schemas.microsoft.com/office/drawing/2014/main" id="{DF6421F6-D30C-14BF-8D60-DC4E3E21B872}"/>
              </a:ext>
            </a:extLst>
          </p:cNvPr>
          <p:cNvSpPr>
            <a:spLocks noGrp="1" noRot="1" noChangeAspect="1" noChangeArrowheads="1" noTextEdit="1"/>
          </p:cNvSpPr>
          <p:nvPr>
            <p:ph type="sldImg"/>
          </p:nvPr>
        </p:nvSpPr>
        <p:spPr>
          <a:xfrm>
            <a:off x="381000" y="685800"/>
            <a:ext cx="6096000" cy="3429000"/>
          </a:xfrm>
          <a:ln/>
        </p:spPr>
      </p:sp>
      <p:sp>
        <p:nvSpPr>
          <p:cNvPr id="174084" name="Rectangle 3">
            <a:extLst>
              <a:ext uri="{FF2B5EF4-FFF2-40B4-BE49-F238E27FC236}">
                <a16:creationId xmlns:a16="http://schemas.microsoft.com/office/drawing/2014/main" id="{A98BB792-1F9F-5785-ADC1-3B7924A9A40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39231BAC-E884-36B6-61E7-7B563C844C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04860D1-AEB6-4ECE-B224-D94AD849E47C}" type="slidenum">
              <a:rPr lang="es-ES_tradnl" altLang="es-ES"/>
              <a:pPr>
                <a:spcBef>
                  <a:spcPct val="0"/>
                </a:spcBef>
              </a:pPr>
              <a:t>81</a:t>
            </a:fld>
            <a:endParaRPr lang="es-ES_tradnl" altLang="es-ES"/>
          </a:p>
        </p:txBody>
      </p:sp>
      <p:sp>
        <p:nvSpPr>
          <p:cNvPr id="217091" name="Rectangle 2">
            <a:extLst>
              <a:ext uri="{FF2B5EF4-FFF2-40B4-BE49-F238E27FC236}">
                <a16:creationId xmlns:a16="http://schemas.microsoft.com/office/drawing/2014/main" id="{008D63A2-A750-880D-6CD6-75E573836880}"/>
              </a:ext>
            </a:extLst>
          </p:cNvPr>
          <p:cNvSpPr>
            <a:spLocks noRot="1" noChangeArrowheads="1" noTextEdit="1"/>
          </p:cNvSpPr>
          <p:nvPr>
            <p:ph type="sldImg"/>
          </p:nvPr>
        </p:nvSpPr>
        <p:spPr>
          <a:ln/>
        </p:spPr>
      </p:sp>
      <p:sp>
        <p:nvSpPr>
          <p:cNvPr id="217092" name="Rectangle 3">
            <a:extLst>
              <a:ext uri="{FF2B5EF4-FFF2-40B4-BE49-F238E27FC236}">
                <a16:creationId xmlns:a16="http://schemas.microsoft.com/office/drawing/2014/main" id="{B850B77F-317D-3E9F-F437-67DF7BD2D40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111B6586-9803-F801-8FB6-56A43280A9A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F0E9E30-42EB-4D46-8D89-BBB55D7E678A}" type="slidenum">
              <a:rPr lang="es-ES_tradnl" altLang="es-ES"/>
              <a:pPr>
                <a:spcBef>
                  <a:spcPct val="0"/>
                </a:spcBef>
              </a:pPr>
              <a:t>82</a:t>
            </a:fld>
            <a:endParaRPr lang="es-ES_tradnl" altLang="es-ES"/>
          </a:p>
        </p:txBody>
      </p:sp>
      <p:sp>
        <p:nvSpPr>
          <p:cNvPr id="218115" name="Rectangle 2">
            <a:extLst>
              <a:ext uri="{FF2B5EF4-FFF2-40B4-BE49-F238E27FC236}">
                <a16:creationId xmlns:a16="http://schemas.microsoft.com/office/drawing/2014/main" id="{FFFEF5B5-6536-55F6-2820-18CC89873C26}"/>
              </a:ext>
            </a:extLst>
          </p:cNvPr>
          <p:cNvSpPr>
            <a:spLocks noRot="1" noChangeArrowheads="1" noTextEdit="1"/>
          </p:cNvSpPr>
          <p:nvPr>
            <p:ph type="sldImg"/>
          </p:nvPr>
        </p:nvSpPr>
        <p:spPr>
          <a:ln/>
        </p:spPr>
      </p:sp>
      <p:sp>
        <p:nvSpPr>
          <p:cNvPr id="218116" name="Rectangle 3">
            <a:extLst>
              <a:ext uri="{FF2B5EF4-FFF2-40B4-BE49-F238E27FC236}">
                <a16:creationId xmlns:a16="http://schemas.microsoft.com/office/drawing/2014/main" id="{4971530F-4E0C-F44B-A035-0A878C78D24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a:extLst>
              <a:ext uri="{FF2B5EF4-FFF2-40B4-BE49-F238E27FC236}">
                <a16:creationId xmlns:a16="http://schemas.microsoft.com/office/drawing/2014/main" id="{6D2B7EAC-A5F0-CA56-51B5-4563C23A787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6AD50CB-A99C-4AD7-AB69-9FAE9894F0C2}" type="slidenum">
              <a:rPr lang="es-ES_tradnl" altLang="es-ES"/>
              <a:pPr>
                <a:spcBef>
                  <a:spcPct val="0"/>
                </a:spcBef>
              </a:pPr>
              <a:t>83</a:t>
            </a:fld>
            <a:endParaRPr lang="es-ES_tradnl" altLang="es-ES"/>
          </a:p>
        </p:txBody>
      </p:sp>
      <p:sp>
        <p:nvSpPr>
          <p:cNvPr id="219139" name="Rectangle 2">
            <a:extLst>
              <a:ext uri="{FF2B5EF4-FFF2-40B4-BE49-F238E27FC236}">
                <a16:creationId xmlns:a16="http://schemas.microsoft.com/office/drawing/2014/main" id="{BD8A3A65-2EAF-34DC-4648-A018D9784752}"/>
              </a:ext>
            </a:extLst>
          </p:cNvPr>
          <p:cNvSpPr>
            <a:spLocks noRot="1" noChangeArrowheads="1" noTextEdit="1"/>
          </p:cNvSpPr>
          <p:nvPr>
            <p:ph type="sldImg"/>
          </p:nvPr>
        </p:nvSpPr>
        <p:spPr>
          <a:ln/>
        </p:spPr>
      </p:sp>
      <p:sp>
        <p:nvSpPr>
          <p:cNvPr id="219140" name="Rectangle 3">
            <a:extLst>
              <a:ext uri="{FF2B5EF4-FFF2-40B4-BE49-F238E27FC236}">
                <a16:creationId xmlns:a16="http://schemas.microsoft.com/office/drawing/2014/main" id="{ADC11541-FC14-7095-5278-0DF04752B2E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a:extLst>
              <a:ext uri="{FF2B5EF4-FFF2-40B4-BE49-F238E27FC236}">
                <a16:creationId xmlns:a16="http://schemas.microsoft.com/office/drawing/2014/main" id="{C116C59C-EC25-802D-42DC-8D0F9B5C11A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E1941E4-E72E-408F-87B6-8B2B272062F2}" type="slidenum">
              <a:rPr lang="es-ES_tradnl" altLang="es-ES"/>
              <a:pPr>
                <a:spcBef>
                  <a:spcPct val="0"/>
                </a:spcBef>
              </a:pPr>
              <a:t>84</a:t>
            </a:fld>
            <a:endParaRPr lang="es-ES_tradnl" altLang="es-ES"/>
          </a:p>
        </p:txBody>
      </p:sp>
      <p:sp>
        <p:nvSpPr>
          <p:cNvPr id="220163" name="Rectangle 2">
            <a:extLst>
              <a:ext uri="{FF2B5EF4-FFF2-40B4-BE49-F238E27FC236}">
                <a16:creationId xmlns:a16="http://schemas.microsoft.com/office/drawing/2014/main" id="{E030F3B7-0903-C948-D043-6E6C80169FEF}"/>
              </a:ext>
            </a:extLst>
          </p:cNvPr>
          <p:cNvSpPr>
            <a:spLocks noRot="1" noChangeArrowheads="1" noTextEdit="1"/>
          </p:cNvSpPr>
          <p:nvPr>
            <p:ph type="sldImg"/>
          </p:nvPr>
        </p:nvSpPr>
        <p:spPr>
          <a:ln/>
        </p:spPr>
      </p:sp>
      <p:sp>
        <p:nvSpPr>
          <p:cNvPr id="220164" name="Rectangle 3">
            <a:extLst>
              <a:ext uri="{FF2B5EF4-FFF2-40B4-BE49-F238E27FC236}">
                <a16:creationId xmlns:a16="http://schemas.microsoft.com/office/drawing/2014/main" id="{E033EAB4-1E44-BD08-9490-02C3ABEDABD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D784F94F-08B3-C7FE-DFB0-4B53499A296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CABB834-A431-4A76-AF9B-6FB55C8DF028}" type="slidenum">
              <a:rPr lang="es-ES_tradnl" altLang="es-ES"/>
              <a:pPr>
                <a:spcBef>
                  <a:spcPct val="0"/>
                </a:spcBef>
              </a:pPr>
              <a:t>85</a:t>
            </a:fld>
            <a:endParaRPr lang="es-ES_tradnl" altLang="es-ES"/>
          </a:p>
        </p:txBody>
      </p:sp>
      <p:sp>
        <p:nvSpPr>
          <p:cNvPr id="221187" name="Rectangle 2">
            <a:extLst>
              <a:ext uri="{FF2B5EF4-FFF2-40B4-BE49-F238E27FC236}">
                <a16:creationId xmlns:a16="http://schemas.microsoft.com/office/drawing/2014/main" id="{A8DAAA2E-D54E-3D8A-34E1-1AD2B766DA26}"/>
              </a:ext>
            </a:extLst>
          </p:cNvPr>
          <p:cNvSpPr>
            <a:spLocks noRot="1" noChangeArrowheads="1" noTextEdit="1"/>
          </p:cNvSpPr>
          <p:nvPr>
            <p:ph type="sldImg"/>
          </p:nvPr>
        </p:nvSpPr>
        <p:spPr>
          <a:ln/>
        </p:spPr>
      </p:sp>
      <p:sp>
        <p:nvSpPr>
          <p:cNvPr id="221188" name="Rectangle 3">
            <a:extLst>
              <a:ext uri="{FF2B5EF4-FFF2-40B4-BE49-F238E27FC236}">
                <a16:creationId xmlns:a16="http://schemas.microsoft.com/office/drawing/2014/main" id="{3C0C9D6A-9B0F-5C10-946D-9B23458E81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a:extLst>
              <a:ext uri="{FF2B5EF4-FFF2-40B4-BE49-F238E27FC236}">
                <a16:creationId xmlns:a16="http://schemas.microsoft.com/office/drawing/2014/main" id="{EF9C0489-5F7A-ABCA-80F1-6CC9DE9EC66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4DFA239-3B17-4FE0-BF69-D644E5403CB3}" type="slidenum">
              <a:rPr lang="es-ES_tradnl" altLang="es-ES"/>
              <a:pPr>
                <a:spcBef>
                  <a:spcPct val="0"/>
                </a:spcBef>
              </a:pPr>
              <a:t>86</a:t>
            </a:fld>
            <a:endParaRPr lang="es-ES_tradnl" altLang="es-ES"/>
          </a:p>
        </p:txBody>
      </p:sp>
      <p:sp>
        <p:nvSpPr>
          <p:cNvPr id="222211" name="Rectangle 2">
            <a:extLst>
              <a:ext uri="{FF2B5EF4-FFF2-40B4-BE49-F238E27FC236}">
                <a16:creationId xmlns:a16="http://schemas.microsoft.com/office/drawing/2014/main" id="{A37A8D21-7D29-8BDA-DDCB-7E9C01F790CE}"/>
              </a:ext>
            </a:extLst>
          </p:cNvPr>
          <p:cNvSpPr>
            <a:spLocks noRot="1" noChangeArrowheads="1" noTextEdit="1"/>
          </p:cNvSpPr>
          <p:nvPr>
            <p:ph type="sldImg"/>
          </p:nvPr>
        </p:nvSpPr>
        <p:spPr>
          <a:ln/>
        </p:spPr>
      </p:sp>
      <p:sp>
        <p:nvSpPr>
          <p:cNvPr id="222212" name="Rectangle 3">
            <a:extLst>
              <a:ext uri="{FF2B5EF4-FFF2-40B4-BE49-F238E27FC236}">
                <a16:creationId xmlns:a16="http://schemas.microsoft.com/office/drawing/2014/main" id="{5E2A60B6-FAA1-4104-84D2-99E01B0B2F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a:extLst>
              <a:ext uri="{FF2B5EF4-FFF2-40B4-BE49-F238E27FC236}">
                <a16:creationId xmlns:a16="http://schemas.microsoft.com/office/drawing/2014/main" id="{ED80CB9C-2E2F-54A2-E6AF-89AAB6AF3EF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0ABCA79-BE3E-4176-A6BD-A2D9C1E2294A}" type="slidenum">
              <a:rPr lang="es-ES_tradnl" altLang="es-ES"/>
              <a:pPr>
                <a:spcBef>
                  <a:spcPct val="0"/>
                </a:spcBef>
              </a:pPr>
              <a:t>87</a:t>
            </a:fld>
            <a:endParaRPr lang="es-ES_tradnl" altLang="es-ES"/>
          </a:p>
        </p:txBody>
      </p:sp>
      <p:sp>
        <p:nvSpPr>
          <p:cNvPr id="223235" name="Rectangle 2">
            <a:extLst>
              <a:ext uri="{FF2B5EF4-FFF2-40B4-BE49-F238E27FC236}">
                <a16:creationId xmlns:a16="http://schemas.microsoft.com/office/drawing/2014/main" id="{B63F33DE-6A90-8974-A303-C3CA00C219C7}"/>
              </a:ext>
            </a:extLst>
          </p:cNvPr>
          <p:cNvSpPr>
            <a:spLocks noRot="1" noChangeArrowheads="1" noTextEdit="1"/>
          </p:cNvSpPr>
          <p:nvPr>
            <p:ph type="sldImg"/>
          </p:nvPr>
        </p:nvSpPr>
        <p:spPr>
          <a:ln/>
        </p:spPr>
      </p:sp>
      <p:sp>
        <p:nvSpPr>
          <p:cNvPr id="223236" name="Rectangle 3">
            <a:extLst>
              <a:ext uri="{FF2B5EF4-FFF2-40B4-BE49-F238E27FC236}">
                <a16:creationId xmlns:a16="http://schemas.microsoft.com/office/drawing/2014/main" id="{3EFE1C56-D7B0-8FF4-A935-1A62E0606EB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a:extLst>
              <a:ext uri="{FF2B5EF4-FFF2-40B4-BE49-F238E27FC236}">
                <a16:creationId xmlns:a16="http://schemas.microsoft.com/office/drawing/2014/main" id="{AED21014-449E-A045-0D19-B14F678B764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C6663D7-BADD-45FC-A95A-C87A725665E5}" type="slidenum">
              <a:rPr lang="es-ES_tradnl" altLang="es-ES"/>
              <a:pPr>
                <a:spcBef>
                  <a:spcPct val="0"/>
                </a:spcBef>
              </a:pPr>
              <a:t>88</a:t>
            </a:fld>
            <a:endParaRPr lang="es-ES_tradnl" altLang="es-ES"/>
          </a:p>
        </p:txBody>
      </p:sp>
      <p:sp>
        <p:nvSpPr>
          <p:cNvPr id="224259" name="Rectangle 2">
            <a:extLst>
              <a:ext uri="{FF2B5EF4-FFF2-40B4-BE49-F238E27FC236}">
                <a16:creationId xmlns:a16="http://schemas.microsoft.com/office/drawing/2014/main" id="{4A405AC2-E551-118D-8EAE-D6E8BCA1573F}"/>
              </a:ext>
            </a:extLst>
          </p:cNvPr>
          <p:cNvSpPr>
            <a:spLocks noRot="1" noChangeArrowheads="1" noTextEdit="1"/>
          </p:cNvSpPr>
          <p:nvPr>
            <p:ph type="sldImg"/>
          </p:nvPr>
        </p:nvSpPr>
        <p:spPr>
          <a:ln/>
        </p:spPr>
      </p:sp>
      <p:sp>
        <p:nvSpPr>
          <p:cNvPr id="224260" name="Rectangle 3">
            <a:extLst>
              <a:ext uri="{FF2B5EF4-FFF2-40B4-BE49-F238E27FC236}">
                <a16:creationId xmlns:a16="http://schemas.microsoft.com/office/drawing/2014/main" id="{20F8E1F9-4B5E-15D0-1155-445E2B9193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a:extLst>
              <a:ext uri="{FF2B5EF4-FFF2-40B4-BE49-F238E27FC236}">
                <a16:creationId xmlns:a16="http://schemas.microsoft.com/office/drawing/2014/main" id="{6772BB33-3142-B802-4ED5-95EDEA19B29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B215D3C-9C7E-46B5-BD1A-175A62E1AF4B}" type="slidenum">
              <a:rPr lang="es-ES_tradnl" altLang="es-ES"/>
              <a:pPr>
                <a:spcBef>
                  <a:spcPct val="0"/>
                </a:spcBef>
              </a:pPr>
              <a:t>89</a:t>
            </a:fld>
            <a:endParaRPr lang="es-ES_tradnl" altLang="es-ES"/>
          </a:p>
        </p:txBody>
      </p:sp>
      <p:sp>
        <p:nvSpPr>
          <p:cNvPr id="225283" name="Rectangle 2">
            <a:extLst>
              <a:ext uri="{FF2B5EF4-FFF2-40B4-BE49-F238E27FC236}">
                <a16:creationId xmlns:a16="http://schemas.microsoft.com/office/drawing/2014/main" id="{B17E476F-F1DA-780A-5E35-566B90406931}"/>
              </a:ext>
            </a:extLst>
          </p:cNvPr>
          <p:cNvSpPr>
            <a:spLocks noRot="1" noChangeArrowheads="1" noTextEdit="1"/>
          </p:cNvSpPr>
          <p:nvPr>
            <p:ph type="sldImg"/>
          </p:nvPr>
        </p:nvSpPr>
        <p:spPr>
          <a:ln/>
        </p:spPr>
      </p:sp>
      <p:sp>
        <p:nvSpPr>
          <p:cNvPr id="225284" name="Rectangle 3">
            <a:extLst>
              <a:ext uri="{FF2B5EF4-FFF2-40B4-BE49-F238E27FC236}">
                <a16:creationId xmlns:a16="http://schemas.microsoft.com/office/drawing/2014/main" id="{C46503B7-040B-381C-C4C6-98E1503A5D5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a:extLst>
              <a:ext uri="{FF2B5EF4-FFF2-40B4-BE49-F238E27FC236}">
                <a16:creationId xmlns:a16="http://schemas.microsoft.com/office/drawing/2014/main" id="{19D1A990-5DA0-02D4-9E4E-9C13F54A924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08F6D2D-8000-487A-9ADD-C9E70ADC39BF}" type="slidenum">
              <a:rPr lang="es-ES_tradnl" altLang="es-ES"/>
              <a:pPr>
                <a:spcBef>
                  <a:spcPct val="0"/>
                </a:spcBef>
              </a:pPr>
              <a:t>90</a:t>
            </a:fld>
            <a:endParaRPr lang="es-ES_tradnl" altLang="es-ES"/>
          </a:p>
        </p:txBody>
      </p:sp>
      <p:sp>
        <p:nvSpPr>
          <p:cNvPr id="226307" name="Rectangle 2">
            <a:extLst>
              <a:ext uri="{FF2B5EF4-FFF2-40B4-BE49-F238E27FC236}">
                <a16:creationId xmlns:a16="http://schemas.microsoft.com/office/drawing/2014/main" id="{A5234E26-7C42-BF1D-14E8-79F7260BE858}"/>
              </a:ext>
            </a:extLst>
          </p:cNvPr>
          <p:cNvSpPr>
            <a:spLocks noRot="1" noChangeArrowheads="1" noTextEdit="1"/>
          </p:cNvSpPr>
          <p:nvPr>
            <p:ph type="sldImg"/>
          </p:nvPr>
        </p:nvSpPr>
        <p:spPr>
          <a:ln/>
        </p:spPr>
      </p:sp>
      <p:sp>
        <p:nvSpPr>
          <p:cNvPr id="226308" name="Rectangle 3">
            <a:extLst>
              <a:ext uri="{FF2B5EF4-FFF2-40B4-BE49-F238E27FC236}">
                <a16:creationId xmlns:a16="http://schemas.microsoft.com/office/drawing/2014/main" id="{C730B8CE-FB2E-529E-BB72-27B57E70D6E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2261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a:extLst>
              <a:ext uri="{FF2B5EF4-FFF2-40B4-BE49-F238E27FC236}">
                <a16:creationId xmlns:a16="http://schemas.microsoft.com/office/drawing/2014/main" id="{5B01773B-FB53-310C-0FAC-9E52A14A7A6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20030C3-E9D9-4806-8AFF-33EC44F26B38}" type="slidenum">
              <a:rPr lang="es-ES_tradnl" altLang="es-ES"/>
              <a:pPr>
                <a:spcBef>
                  <a:spcPct val="0"/>
                </a:spcBef>
              </a:pPr>
              <a:t>91</a:t>
            </a:fld>
            <a:endParaRPr lang="es-ES_tradnl" altLang="es-ES"/>
          </a:p>
        </p:txBody>
      </p:sp>
      <p:sp>
        <p:nvSpPr>
          <p:cNvPr id="227331" name="Rectangle 2">
            <a:extLst>
              <a:ext uri="{FF2B5EF4-FFF2-40B4-BE49-F238E27FC236}">
                <a16:creationId xmlns:a16="http://schemas.microsoft.com/office/drawing/2014/main" id="{5A8E57EF-0320-E6DE-3062-E4CE52342127}"/>
              </a:ext>
            </a:extLst>
          </p:cNvPr>
          <p:cNvSpPr>
            <a:spLocks noRot="1" noChangeArrowheads="1" noTextEdit="1"/>
          </p:cNvSpPr>
          <p:nvPr>
            <p:ph type="sldImg"/>
          </p:nvPr>
        </p:nvSpPr>
        <p:spPr>
          <a:ln/>
        </p:spPr>
      </p:sp>
      <p:sp>
        <p:nvSpPr>
          <p:cNvPr id="227332" name="Rectangle 3">
            <a:extLst>
              <a:ext uri="{FF2B5EF4-FFF2-40B4-BE49-F238E27FC236}">
                <a16:creationId xmlns:a16="http://schemas.microsoft.com/office/drawing/2014/main" id="{CD7D017C-705B-302E-3A67-B8ABBAE24B2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a:extLst>
              <a:ext uri="{FF2B5EF4-FFF2-40B4-BE49-F238E27FC236}">
                <a16:creationId xmlns:a16="http://schemas.microsoft.com/office/drawing/2014/main" id="{DF35219A-588D-307F-8054-8131FA57F08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4524448-9DB4-488F-BE1D-BCC773BB8C25}" type="slidenum">
              <a:rPr lang="es-ES_tradnl" altLang="es-ES"/>
              <a:pPr>
                <a:spcBef>
                  <a:spcPct val="0"/>
                </a:spcBef>
              </a:pPr>
              <a:t>92</a:t>
            </a:fld>
            <a:endParaRPr lang="es-ES_tradnl" altLang="es-ES"/>
          </a:p>
        </p:txBody>
      </p:sp>
      <p:sp>
        <p:nvSpPr>
          <p:cNvPr id="228355" name="Rectangle 2">
            <a:extLst>
              <a:ext uri="{FF2B5EF4-FFF2-40B4-BE49-F238E27FC236}">
                <a16:creationId xmlns:a16="http://schemas.microsoft.com/office/drawing/2014/main" id="{A7365AA1-249A-8DAE-185D-E948A48CF36B}"/>
              </a:ext>
            </a:extLst>
          </p:cNvPr>
          <p:cNvSpPr>
            <a:spLocks noRot="1" noChangeArrowheads="1" noTextEdit="1"/>
          </p:cNvSpPr>
          <p:nvPr>
            <p:ph type="sldImg"/>
          </p:nvPr>
        </p:nvSpPr>
        <p:spPr>
          <a:ln/>
        </p:spPr>
      </p:sp>
      <p:sp>
        <p:nvSpPr>
          <p:cNvPr id="228356" name="Rectangle 3">
            <a:extLst>
              <a:ext uri="{FF2B5EF4-FFF2-40B4-BE49-F238E27FC236}">
                <a16:creationId xmlns:a16="http://schemas.microsoft.com/office/drawing/2014/main" id="{ED666BAC-C23B-9EA5-1CB0-6204EE1111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a:extLst>
              <a:ext uri="{FF2B5EF4-FFF2-40B4-BE49-F238E27FC236}">
                <a16:creationId xmlns:a16="http://schemas.microsoft.com/office/drawing/2014/main" id="{84B17E5B-6527-D402-5C2C-29F0AA929B5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132696D-427B-4E81-AF43-BEB45334384F}" type="slidenum">
              <a:rPr lang="es-ES_tradnl" altLang="es-ES"/>
              <a:pPr>
                <a:spcBef>
                  <a:spcPct val="0"/>
                </a:spcBef>
              </a:pPr>
              <a:t>93</a:t>
            </a:fld>
            <a:endParaRPr lang="es-ES_tradnl" altLang="es-ES"/>
          </a:p>
        </p:txBody>
      </p:sp>
      <p:sp>
        <p:nvSpPr>
          <p:cNvPr id="229379" name="Rectangle 2">
            <a:extLst>
              <a:ext uri="{FF2B5EF4-FFF2-40B4-BE49-F238E27FC236}">
                <a16:creationId xmlns:a16="http://schemas.microsoft.com/office/drawing/2014/main" id="{7A5F2420-FF39-1C98-4412-C02D975D795F}"/>
              </a:ext>
            </a:extLst>
          </p:cNvPr>
          <p:cNvSpPr>
            <a:spLocks noRot="1" noChangeArrowheads="1" noTextEdit="1"/>
          </p:cNvSpPr>
          <p:nvPr>
            <p:ph type="sldImg"/>
          </p:nvPr>
        </p:nvSpPr>
        <p:spPr>
          <a:ln/>
        </p:spPr>
      </p:sp>
      <p:sp>
        <p:nvSpPr>
          <p:cNvPr id="229380" name="Rectangle 3">
            <a:extLst>
              <a:ext uri="{FF2B5EF4-FFF2-40B4-BE49-F238E27FC236}">
                <a16:creationId xmlns:a16="http://schemas.microsoft.com/office/drawing/2014/main" id="{C4D0BBEB-DC64-6FED-F86C-4B59C0A4821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a:extLst>
              <a:ext uri="{FF2B5EF4-FFF2-40B4-BE49-F238E27FC236}">
                <a16:creationId xmlns:a16="http://schemas.microsoft.com/office/drawing/2014/main" id="{BDAB02E9-5395-0CED-0355-C2AD34C9951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5DE670A-B2FA-4D51-B325-2ACAFA49CF30}" type="slidenum">
              <a:rPr lang="es-ES_tradnl" altLang="es-ES"/>
              <a:pPr>
                <a:spcBef>
                  <a:spcPct val="0"/>
                </a:spcBef>
              </a:pPr>
              <a:t>94</a:t>
            </a:fld>
            <a:endParaRPr lang="es-ES_tradnl" altLang="es-ES"/>
          </a:p>
        </p:txBody>
      </p:sp>
      <p:sp>
        <p:nvSpPr>
          <p:cNvPr id="230403" name="Rectangle 2">
            <a:extLst>
              <a:ext uri="{FF2B5EF4-FFF2-40B4-BE49-F238E27FC236}">
                <a16:creationId xmlns:a16="http://schemas.microsoft.com/office/drawing/2014/main" id="{17B0EB5C-091A-DB7E-5631-577C6ECEA942}"/>
              </a:ext>
            </a:extLst>
          </p:cNvPr>
          <p:cNvSpPr>
            <a:spLocks noRot="1" noChangeArrowheads="1" noTextEdit="1"/>
          </p:cNvSpPr>
          <p:nvPr>
            <p:ph type="sldImg"/>
          </p:nvPr>
        </p:nvSpPr>
        <p:spPr>
          <a:ln/>
        </p:spPr>
      </p:sp>
      <p:sp>
        <p:nvSpPr>
          <p:cNvPr id="230404" name="Rectangle 3">
            <a:extLst>
              <a:ext uri="{FF2B5EF4-FFF2-40B4-BE49-F238E27FC236}">
                <a16:creationId xmlns:a16="http://schemas.microsoft.com/office/drawing/2014/main" id="{223B7B26-7C02-3DC7-9640-293D7C25ABE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a:extLst>
              <a:ext uri="{FF2B5EF4-FFF2-40B4-BE49-F238E27FC236}">
                <a16:creationId xmlns:a16="http://schemas.microsoft.com/office/drawing/2014/main" id="{DE2BA263-8610-6B51-0A22-8D4B4B3B91D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E368457-44C8-4C7E-9852-FEFCBB66FAC2}" type="slidenum">
              <a:rPr lang="es-ES_tradnl" altLang="es-ES"/>
              <a:pPr>
                <a:spcBef>
                  <a:spcPct val="0"/>
                </a:spcBef>
              </a:pPr>
              <a:t>95</a:t>
            </a:fld>
            <a:endParaRPr lang="es-ES_tradnl" altLang="es-ES"/>
          </a:p>
        </p:txBody>
      </p:sp>
      <p:sp>
        <p:nvSpPr>
          <p:cNvPr id="231427" name="Rectangle 2">
            <a:extLst>
              <a:ext uri="{FF2B5EF4-FFF2-40B4-BE49-F238E27FC236}">
                <a16:creationId xmlns:a16="http://schemas.microsoft.com/office/drawing/2014/main" id="{E121EAFE-634D-206E-DF14-F71E8C27ACDE}"/>
              </a:ext>
            </a:extLst>
          </p:cNvPr>
          <p:cNvSpPr>
            <a:spLocks noRot="1" noChangeArrowheads="1" noTextEdit="1"/>
          </p:cNvSpPr>
          <p:nvPr>
            <p:ph type="sldImg"/>
          </p:nvPr>
        </p:nvSpPr>
        <p:spPr>
          <a:ln/>
        </p:spPr>
      </p:sp>
      <p:sp>
        <p:nvSpPr>
          <p:cNvPr id="231428" name="Rectangle 3">
            <a:extLst>
              <a:ext uri="{FF2B5EF4-FFF2-40B4-BE49-F238E27FC236}">
                <a16:creationId xmlns:a16="http://schemas.microsoft.com/office/drawing/2014/main" id="{95A8C501-4DDF-113C-ADD6-570DBDEB25A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a:extLst>
              <a:ext uri="{FF2B5EF4-FFF2-40B4-BE49-F238E27FC236}">
                <a16:creationId xmlns:a16="http://schemas.microsoft.com/office/drawing/2014/main" id="{0CA5121E-F472-84CA-E967-903BAC91297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223D647-67C6-4F1F-A804-4A0C3F4BFF2C}" type="slidenum">
              <a:rPr lang="es-ES_tradnl" altLang="es-ES"/>
              <a:pPr>
                <a:spcBef>
                  <a:spcPct val="0"/>
                </a:spcBef>
              </a:pPr>
              <a:t>96</a:t>
            </a:fld>
            <a:endParaRPr lang="es-ES_tradnl" altLang="es-ES"/>
          </a:p>
        </p:txBody>
      </p:sp>
      <p:sp>
        <p:nvSpPr>
          <p:cNvPr id="232451" name="Rectangle 2">
            <a:extLst>
              <a:ext uri="{FF2B5EF4-FFF2-40B4-BE49-F238E27FC236}">
                <a16:creationId xmlns:a16="http://schemas.microsoft.com/office/drawing/2014/main" id="{D0406D5C-BAB3-34F5-C90C-85C96C2AD610}"/>
              </a:ext>
            </a:extLst>
          </p:cNvPr>
          <p:cNvSpPr>
            <a:spLocks noRot="1" noChangeArrowheads="1" noTextEdit="1"/>
          </p:cNvSpPr>
          <p:nvPr>
            <p:ph type="sldImg"/>
          </p:nvPr>
        </p:nvSpPr>
        <p:spPr>
          <a:ln/>
        </p:spPr>
      </p:sp>
      <p:sp>
        <p:nvSpPr>
          <p:cNvPr id="232452" name="Rectangle 3">
            <a:extLst>
              <a:ext uri="{FF2B5EF4-FFF2-40B4-BE49-F238E27FC236}">
                <a16:creationId xmlns:a16="http://schemas.microsoft.com/office/drawing/2014/main" id="{7B26A079-DAA3-7D32-685F-1B82BBF807C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a:extLst>
              <a:ext uri="{FF2B5EF4-FFF2-40B4-BE49-F238E27FC236}">
                <a16:creationId xmlns:a16="http://schemas.microsoft.com/office/drawing/2014/main" id="{3734BE14-8E5B-7A48-7FE8-91F933A20E9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23053D7-7C2F-4FB2-98D7-D685968492FB}" type="slidenum">
              <a:rPr lang="es-ES_tradnl" altLang="es-ES"/>
              <a:pPr>
                <a:spcBef>
                  <a:spcPct val="0"/>
                </a:spcBef>
              </a:pPr>
              <a:t>97</a:t>
            </a:fld>
            <a:endParaRPr lang="es-ES_tradnl" altLang="es-ES"/>
          </a:p>
        </p:txBody>
      </p:sp>
      <p:sp>
        <p:nvSpPr>
          <p:cNvPr id="233475" name="Rectangle 2">
            <a:extLst>
              <a:ext uri="{FF2B5EF4-FFF2-40B4-BE49-F238E27FC236}">
                <a16:creationId xmlns:a16="http://schemas.microsoft.com/office/drawing/2014/main" id="{508DD893-48BA-80D5-4789-F57F72391EB4}"/>
              </a:ext>
            </a:extLst>
          </p:cNvPr>
          <p:cNvSpPr>
            <a:spLocks noRot="1" noChangeArrowheads="1" noTextEdit="1"/>
          </p:cNvSpPr>
          <p:nvPr>
            <p:ph type="sldImg"/>
          </p:nvPr>
        </p:nvSpPr>
        <p:spPr>
          <a:ln/>
        </p:spPr>
      </p:sp>
      <p:sp>
        <p:nvSpPr>
          <p:cNvPr id="233476" name="Rectangle 3">
            <a:extLst>
              <a:ext uri="{FF2B5EF4-FFF2-40B4-BE49-F238E27FC236}">
                <a16:creationId xmlns:a16="http://schemas.microsoft.com/office/drawing/2014/main" id="{B9656867-7762-06CC-7D1A-4D0F68C8F27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a:extLst>
              <a:ext uri="{FF2B5EF4-FFF2-40B4-BE49-F238E27FC236}">
                <a16:creationId xmlns:a16="http://schemas.microsoft.com/office/drawing/2014/main" id="{9BC181C8-3AD7-0A0B-FE41-C7B57259C46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77F097F-007C-4429-BB65-80988AE63E3A}" type="slidenum">
              <a:rPr lang="es-ES_tradnl" altLang="es-ES"/>
              <a:pPr>
                <a:spcBef>
                  <a:spcPct val="0"/>
                </a:spcBef>
              </a:pPr>
              <a:t>98</a:t>
            </a:fld>
            <a:endParaRPr lang="es-ES_tradnl" altLang="es-ES"/>
          </a:p>
        </p:txBody>
      </p:sp>
      <p:sp>
        <p:nvSpPr>
          <p:cNvPr id="234499" name="Rectangle 2">
            <a:extLst>
              <a:ext uri="{FF2B5EF4-FFF2-40B4-BE49-F238E27FC236}">
                <a16:creationId xmlns:a16="http://schemas.microsoft.com/office/drawing/2014/main" id="{FE5EAE6C-F448-2C02-2774-F2E06BDD2E8D}"/>
              </a:ext>
            </a:extLst>
          </p:cNvPr>
          <p:cNvSpPr>
            <a:spLocks noRot="1" noChangeArrowheads="1" noTextEdit="1"/>
          </p:cNvSpPr>
          <p:nvPr>
            <p:ph type="sldImg"/>
          </p:nvPr>
        </p:nvSpPr>
        <p:spPr>
          <a:ln/>
        </p:spPr>
      </p:sp>
      <p:sp>
        <p:nvSpPr>
          <p:cNvPr id="234500" name="Rectangle 3">
            <a:extLst>
              <a:ext uri="{FF2B5EF4-FFF2-40B4-BE49-F238E27FC236}">
                <a16:creationId xmlns:a16="http://schemas.microsoft.com/office/drawing/2014/main" id="{DA8F43B3-D797-7F23-04A7-FCD42D44127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a:extLst>
              <a:ext uri="{FF2B5EF4-FFF2-40B4-BE49-F238E27FC236}">
                <a16:creationId xmlns:a16="http://schemas.microsoft.com/office/drawing/2014/main" id="{BF1CA8A9-3197-2797-7F4C-2A19994C625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096966E-3522-45B0-940B-DA7985E673AE}" type="slidenum">
              <a:rPr lang="es-ES_tradnl" altLang="es-ES"/>
              <a:pPr>
                <a:spcBef>
                  <a:spcPct val="0"/>
                </a:spcBef>
              </a:pPr>
              <a:t>99</a:t>
            </a:fld>
            <a:endParaRPr lang="es-ES_tradnl" altLang="es-ES"/>
          </a:p>
        </p:txBody>
      </p:sp>
      <p:sp>
        <p:nvSpPr>
          <p:cNvPr id="235523" name="Rectangle 2">
            <a:extLst>
              <a:ext uri="{FF2B5EF4-FFF2-40B4-BE49-F238E27FC236}">
                <a16:creationId xmlns:a16="http://schemas.microsoft.com/office/drawing/2014/main" id="{07D29892-522C-8CE4-8218-D21E80211B05}"/>
              </a:ext>
            </a:extLst>
          </p:cNvPr>
          <p:cNvSpPr>
            <a:spLocks noRot="1" noChangeArrowheads="1" noTextEdit="1"/>
          </p:cNvSpPr>
          <p:nvPr>
            <p:ph type="sldImg"/>
          </p:nvPr>
        </p:nvSpPr>
        <p:spPr>
          <a:ln/>
        </p:spPr>
      </p:sp>
      <p:sp>
        <p:nvSpPr>
          <p:cNvPr id="235524" name="Rectangle 3">
            <a:extLst>
              <a:ext uri="{FF2B5EF4-FFF2-40B4-BE49-F238E27FC236}">
                <a16:creationId xmlns:a16="http://schemas.microsoft.com/office/drawing/2014/main" id="{CE8F3F43-A821-38B8-1C99-EF66BC337B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a:extLst>
              <a:ext uri="{FF2B5EF4-FFF2-40B4-BE49-F238E27FC236}">
                <a16:creationId xmlns:a16="http://schemas.microsoft.com/office/drawing/2014/main" id="{BAC69E9F-6555-A116-C24A-9B646D028E1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CFFCA86-2694-4B77-899E-46BEADB73F68}" type="slidenum">
              <a:rPr lang="es-ES_tradnl" altLang="es-ES"/>
              <a:pPr>
                <a:spcBef>
                  <a:spcPct val="0"/>
                </a:spcBef>
              </a:pPr>
              <a:t>100</a:t>
            </a:fld>
            <a:endParaRPr lang="es-ES_tradnl" altLang="es-ES"/>
          </a:p>
        </p:txBody>
      </p:sp>
      <p:sp>
        <p:nvSpPr>
          <p:cNvPr id="236547" name="Rectangle 2">
            <a:extLst>
              <a:ext uri="{FF2B5EF4-FFF2-40B4-BE49-F238E27FC236}">
                <a16:creationId xmlns:a16="http://schemas.microsoft.com/office/drawing/2014/main" id="{179F2405-68D1-D9BE-A01E-9D9A11269360}"/>
              </a:ext>
            </a:extLst>
          </p:cNvPr>
          <p:cNvSpPr>
            <a:spLocks noRot="1" noChangeArrowheads="1" noTextEdit="1"/>
          </p:cNvSpPr>
          <p:nvPr>
            <p:ph type="sldImg"/>
          </p:nvPr>
        </p:nvSpPr>
        <p:spPr>
          <a:ln/>
        </p:spPr>
      </p:sp>
      <p:sp>
        <p:nvSpPr>
          <p:cNvPr id="236548" name="Rectangle 3">
            <a:extLst>
              <a:ext uri="{FF2B5EF4-FFF2-40B4-BE49-F238E27FC236}">
                <a16:creationId xmlns:a16="http://schemas.microsoft.com/office/drawing/2014/main" id="{6CBAD363-D9E7-BA3E-FBCF-07FB52A75A3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ES">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4288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001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05979"/>
            <a:ext cx="8229600" cy="438864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Rectangle 4">
            <a:extLst>
              <a:ext uri="{FF2B5EF4-FFF2-40B4-BE49-F238E27FC236}">
                <a16:creationId xmlns:a16="http://schemas.microsoft.com/office/drawing/2014/main" id="{A919A79E-CD07-BBBC-138F-84CCDB3F837D}"/>
              </a:ext>
            </a:extLst>
          </p:cNvPr>
          <p:cNvSpPr>
            <a:spLocks noGrp="1" noChangeArrowheads="1"/>
          </p:cNvSpPr>
          <p:nvPr>
            <p:ph type="dt" sz="half" idx="10"/>
          </p:nvPr>
        </p:nvSpPr>
        <p:spPr>
          <a:ln/>
        </p:spPr>
        <p:txBody>
          <a:bodyPr/>
          <a:lstStyle>
            <a:lvl1pPr>
              <a:defRPr/>
            </a:lvl1pPr>
          </a:lstStyle>
          <a:p>
            <a:pPr>
              <a:defRPr/>
            </a:pPr>
            <a:endParaRPr lang="es-ES_tradnl" altLang="es-ES"/>
          </a:p>
        </p:txBody>
      </p:sp>
      <p:sp>
        <p:nvSpPr>
          <p:cNvPr id="4" name="Rectangle 5">
            <a:extLst>
              <a:ext uri="{FF2B5EF4-FFF2-40B4-BE49-F238E27FC236}">
                <a16:creationId xmlns:a16="http://schemas.microsoft.com/office/drawing/2014/main" id="{D923F8B1-1DD6-D084-420B-33113D21DD3D}"/>
              </a:ext>
            </a:extLst>
          </p:cNvPr>
          <p:cNvSpPr>
            <a:spLocks noGrp="1" noChangeArrowheads="1"/>
          </p:cNvSpPr>
          <p:nvPr>
            <p:ph type="ftr" sz="quarter" idx="11"/>
          </p:nvPr>
        </p:nvSpPr>
        <p:spPr>
          <a:ln/>
        </p:spPr>
        <p:txBody>
          <a:bodyPr/>
          <a:lstStyle>
            <a:lvl1pPr>
              <a:defRPr/>
            </a:lvl1pPr>
          </a:lstStyle>
          <a:p>
            <a:pPr>
              <a:defRPr/>
            </a:pPr>
            <a:endParaRPr lang="es-ES_tradnl" altLang="es-ES"/>
          </a:p>
        </p:txBody>
      </p:sp>
      <p:sp>
        <p:nvSpPr>
          <p:cNvPr id="5" name="Rectangle 6">
            <a:extLst>
              <a:ext uri="{FF2B5EF4-FFF2-40B4-BE49-F238E27FC236}">
                <a16:creationId xmlns:a16="http://schemas.microsoft.com/office/drawing/2014/main" id="{AFB2C7BD-56A4-D1BB-D012-A61AA26EA53C}"/>
              </a:ext>
            </a:extLst>
          </p:cNvPr>
          <p:cNvSpPr>
            <a:spLocks noGrp="1" noChangeArrowheads="1"/>
          </p:cNvSpPr>
          <p:nvPr>
            <p:ph type="sldNum" sz="quarter" idx="12"/>
          </p:nvPr>
        </p:nvSpPr>
        <p:spPr>
          <a:ln/>
        </p:spPr>
        <p:txBody>
          <a:bodyPr/>
          <a:lstStyle>
            <a:lvl1pPr>
              <a:defRPr/>
            </a:lvl1pPr>
          </a:lstStyle>
          <a:p>
            <a:fld id="{4E8D24D4-72FE-4452-9AE6-0B7D839B4F86}" type="slidenum">
              <a:rPr lang="es-ES_tradnl" altLang="es-ES"/>
              <a:pPr/>
              <a:t>‹Nº›</a:t>
            </a:fld>
            <a:endParaRPr lang="es-ES_tradnl" altLang="es-ES"/>
          </a:p>
        </p:txBody>
      </p:sp>
    </p:spTree>
    <p:extLst>
      <p:ext uri="{BB962C8B-B14F-4D97-AF65-F5344CB8AC3E}">
        <p14:creationId xmlns:p14="http://schemas.microsoft.com/office/powerpoint/2010/main" val="1107969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C520E485-27B1-C483-E8AC-C6CD747E8365}"/>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a:extLst>
              <a:ext uri="{FF2B5EF4-FFF2-40B4-BE49-F238E27FC236}">
                <a16:creationId xmlns:a16="http://schemas.microsoft.com/office/drawing/2014/main" id="{7A0D476E-9A87-00B5-B318-8D59ECBA9C11}"/>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a:extLst>
              <a:ext uri="{FF2B5EF4-FFF2-40B4-BE49-F238E27FC236}">
                <a16:creationId xmlns:a16="http://schemas.microsoft.com/office/drawing/2014/main" id="{59DD0F0A-973A-6FD3-7950-8F2DDD3E1FC2}"/>
              </a:ext>
            </a:extLst>
          </p:cNvPr>
          <p:cNvSpPr>
            <a:spLocks noGrp="1" noChangeArrowheads="1"/>
          </p:cNvSpPr>
          <p:nvPr>
            <p:ph type="sldNum" sz="quarter" idx="12"/>
          </p:nvPr>
        </p:nvSpPr>
        <p:spPr>
          <a:ln/>
        </p:spPr>
        <p:txBody>
          <a:bodyPr/>
          <a:lstStyle>
            <a:lvl1pPr>
              <a:defRPr/>
            </a:lvl1pPr>
          </a:lstStyle>
          <a:p>
            <a:fld id="{FC9CF31D-3F95-4476-B1DA-A1883C54A3D5}" type="slidenum">
              <a:rPr lang="es-ES" altLang="es-ES"/>
              <a:pPr/>
              <a:t>‹Nº›</a:t>
            </a:fld>
            <a:endParaRPr lang="es-ES" altLang="es-ES"/>
          </a:p>
        </p:txBody>
      </p:sp>
    </p:spTree>
    <p:extLst>
      <p:ext uri="{BB962C8B-B14F-4D97-AF65-F5344CB8AC3E}">
        <p14:creationId xmlns:p14="http://schemas.microsoft.com/office/powerpoint/2010/main" val="3506607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a:extLst>
              <a:ext uri="{FF2B5EF4-FFF2-40B4-BE49-F238E27FC236}">
                <a16:creationId xmlns:a16="http://schemas.microsoft.com/office/drawing/2014/main" id="{3C5A4F8E-1579-9585-7CAE-5DEF1A691FCA}"/>
              </a:ext>
            </a:extLst>
          </p:cNvPr>
          <p:cNvSpPr>
            <a:spLocks noGrp="1" noChangeArrowheads="1"/>
          </p:cNvSpPr>
          <p:nvPr>
            <p:ph type="dt" sz="half" idx="10"/>
          </p:nvPr>
        </p:nvSpPr>
        <p:spPr>
          <a:ln/>
        </p:spPr>
        <p:txBody>
          <a:bodyPr/>
          <a:lstStyle>
            <a:lvl1pPr>
              <a:defRPr/>
            </a:lvl1pPr>
          </a:lstStyle>
          <a:p>
            <a:pPr>
              <a:defRPr/>
            </a:pPr>
            <a:endParaRPr lang="es-ES_tradnl" altLang="es-ES"/>
          </a:p>
        </p:txBody>
      </p:sp>
      <p:sp>
        <p:nvSpPr>
          <p:cNvPr id="6" name="Rectangle 5">
            <a:extLst>
              <a:ext uri="{FF2B5EF4-FFF2-40B4-BE49-F238E27FC236}">
                <a16:creationId xmlns:a16="http://schemas.microsoft.com/office/drawing/2014/main" id="{7139E7D0-36A2-9A5B-8D5B-AC1EEE49E1D1}"/>
              </a:ext>
            </a:extLst>
          </p:cNvPr>
          <p:cNvSpPr>
            <a:spLocks noGrp="1" noChangeArrowheads="1"/>
          </p:cNvSpPr>
          <p:nvPr>
            <p:ph type="ftr" sz="quarter" idx="11"/>
          </p:nvPr>
        </p:nvSpPr>
        <p:spPr>
          <a:ln/>
        </p:spPr>
        <p:txBody>
          <a:bodyPr/>
          <a:lstStyle>
            <a:lvl1pPr>
              <a:defRPr/>
            </a:lvl1pPr>
          </a:lstStyle>
          <a:p>
            <a:pPr>
              <a:defRPr/>
            </a:pPr>
            <a:endParaRPr lang="es-ES_tradnl" altLang="es-ES"/>
          </a:p>
        </p:txBody>
      </p:sp>
      <p:sp>
        <p:nvSpPr>
          <p:cNvPr id="7" name="Rectangle 6">
            <a:extLst>
              <a:ext uri="{FF2B5EF4-FFF2-40B4-BE49-F238E27FC236}">
                <a16:creationId xmlns:a16="http://schemas.microsoft.com/office/drawing/2014/main" id="{1DB2377C-118D-8229-6E2B-925CBE29D400}"/>
              </a:ext>
            </a:extLst>
          </p:cNvPr>
          <p:cNvSpPr>
            <a:spLocks noGrp="1" noChangeArrowheads="1"/>
          </p:cNvSpPr>
          <p:nvPr>
            <p:ph type="sldNum" sz="quarter" idx="12"/>
          </p:nvPr>
        </p:nvSpPr>
        <p:spPr>
          <a:ln/>
        </p:spPr>
        <p:txBody>
          <a:bodyPr/>
          <a:lstStyle>
            <a:lvl1pPr>
              <a:defRPr/>
            </a:lvl1pPr>
          </a:lstStyle>
          <a:p>
            <a:fld id="{99DC5DB2-CDC2-4E77-B9D0-16956BF60894}" type="slidenum">
              <a:rPr lang="es-ES_tradnl" altLang="es-ES"/>
              <a:pPr/>
              <a:t>‹Nº›</a:t>
            </a:fld>
            <a:endParaRPr lang="es-ES_tradnl" altLang="es-ES"/>
          </a:p>
        </p:txBody>
      </p:sp>
    </p:spTree>
    <p:extLst>
      <p:ext uri="{BB962C8B-B14F-4D97-AF65-F5344CB8AC3E}">
        <p14:creationId xmlns:p14="http://schemas.microsoft.com/office/powerpoint/2010/main" val="1867944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8229600" cy="857250"/>
          </a:xfr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200151"/>
            <a:ext cx="4038600" cy="339447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4648200" y="1200150"/>
            <a:ext cx="4038600" cy="163949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4648200" y="2953942"/>
            <a:ext cx="4038600" cy="164068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Rectangle 4">
            <a:extLst>
              <a:ext uri="{FF2B5EF4-FFF2-40B4-BE49-F238E27FC236}">
                <a16:creationId xmlns:a16="http://schemas.microsoft.com/office/drawing/2014/main" id="{BB799B33-ED7C-0C3B-9576-B95548978B20}"/>
              </a:ext>
            </a:extLst>
          </p:cNvPr>
          <p:cNvSpPr>
            <a:spLocks noGrp="1" noChangeArrowheads="1"/>
          </p:cNvSpPr>
          <p:nvPr>
            <p:ph type="dt" sz="half" idx="10"/>
          </p:nvPr>
        </p:nvSpPr>
        <p:spPr>
          <a:ln/>
        </p:spPr>
        <p:txBody>
          <a:bodyPr/>
          <a:lstStyle>
            <a:lvl1pPr>
              <a:defRPr/>
            </a:lvl1pPr>
          </a:lstStyle>
          <a:p>
            <a:pPr>
              <a:defRPr/>
            </a:pPr>
            <a:endParaRPr lang="es-ES_tradnl" altLang="es-ES"/>
          </a:p>
        </p:txBody>
      </p:sp>
      <p:sp>
        <p:nvSpPr>
          <p:cNvPr id="7" name="Rectangle 5">
            <a:extLst>
              <a:ext uri="{FF2B5EF4-FFF2-40B4-BE49-F238E27FC236}">
                <a16:creationId xmlns:a16="http://schemas.microsoft.com/office/drawing/2014/main" id="{964BB6D5-BA99-AC16-D9D4-FFA36D49269F}"/>
              </a:ext>
            </a:extLst>
          </p:cNvPr>
          <p:cNvSpPr>
            <a:spLocks noGrp="1" noChangeArrowheads="1"/>
          </p:cNvSpPr>
          <p:nvPr>
            <p:ph type="ftr" sz="quarter" idx="11"/>
          </p:nvPr>
        </p:nvSpPr>
        <p:spPr>
          <a:ln/>
        </p:spPr>
        <p:txBody>
          <a:bodyPr/>
          <a:lstStyle>
            <a:lvl1pPr>
              <a:defRPr/>
            </a:lvl1pPr>
          </a:lstStyle>
          <a:p>
            <a:pPr>
              <a:defRPr/>
            </a:pPr>
            <a:endParaRPr lang="es-ES_tradnl" altLang="es-ES"/>
          </a:p>
        </p:txBody>
      </p:sp>
      <p:sp>
        <p:nvSpPr>
          <p:cNvPr id="8" name="Rectangle 6">
            <a:extLst>
              <a:ext uri="{FF2B5EF4-FFF2-40B4-BE49-F238E27FC236}">
                <a16:creationId xmlns:a16="http://schemas.microsoft.com/office/drawing/2014/main" id="{0155B9B0-CA76-9244-3ECA-52F1CD7842B7}"/>
              </a:ext>
            </a:extLst>
          </p:cNvPr>
          <p:cNvSpPr>
            <a:spLocks noGrp="1" noChangeArrowheads="1"/>
          </p:cNvSpPr>
          <p:nvPr>
            <p:ph type="sldNum" sz="quarter" idx="12"/>
          </p:nvPr>
        </p:nvSpPr>
        <p:spPr>
          <a:ln/>
        </p:spPr>
        <p:txBody>
          <a:bodyPr/>
          <a:lstStyle>
            <a:lvl1pPr>
              <a:defRPr/>
            </a:lvl1pPr>
          </a:lstStyle>
          <a:p>
            <a:fld id="{F7C6EC3B-54E9-4F1B-BF45-45E09991BFB4}" type="slidenum">
              <a:rPr lang="es-ES_tradnl" altLang="es-ES"/>
              <a:pPr/>
              <a:t>‹Nº›</a:t>
            </a:fld>
            <a:endParaRPr lang="es-ES_tradnl" altLang="es-ES"/>
          </a:p>
        </p:txBody>
      </p:sp>
    </p:spTree>
    <p:extLst>
      <p:ext uri="{BB962C8B-B14F-4D97-AF65-F5344CB8AC3E}">
        <p14:creationId xmlns:p14="http://schemas.microsoft.com/office/powerpoint/2010/main" val="1288428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8229600" cy="85725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457200" y="1200151"/>
            <a:ext cx="4038600" cy="339447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4648200" y="1200150"/>
            <a:ext cx="4038600" cy="163949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4648200" y="2953942"/>
            <a:ext cx="4038600" cy="164068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Rectangle 4">
            <a:extLst>
              <a:ext uri="{FF2B5EF4-FFF2-40B4-BE49-F238E27FC236}">
                <a16:creationId xmlns:a16="http://schemas.microsoft.com/office/drawing/2014/main" id="{1F7C0049-515C-7347-3ADA-6A69B231DB81}"/>
              </a:ext>
            </a:extLst>
          </p:cNvPr>
          <p:cNvSpPr>
            <a:spLocks noGrp="1" noChangeArrowheads="1"/>
          </p:cNvSpPr>
          <p:nvPr>
            <p:ph type="dt" sz="half" idx="10"/>
          </p:nvPr>
        </p:nvSpPr>
        <p:spPr>
          <a:ln/>
        </p:spPr>
        <p:txBody>
          <a:bodyPr/>
          <a:lstStyle>
            <a:lvl1pPr>
              <a:defRPr/>
            </a:lvl1pPr>
          </a:lstStyle>
          <a:p>
            <a:pPr>
              <a:defRPr/>
            </a:pPr>
            <a:endParaRPr lang="es-ES_tradnl" altLang="es-ES"/>
          </a:p>
        </p:txBody>
      </p:sp>
      <p:sp>
        <p:nvSpPr>
          <p:cNvPr id="7" name="Rectangle 5">
            <a:extLst>
              <a:ext uri="{FF2B5EF4-FFF2-40B4-BE49-F238E27FC236}">
                <a16:creationId xmlns:a16="http://schemas.microsoft.com/office/drawing/2014/main" id="{4A500848-E824-33FC-26A2-A29E06E176DF}"/>
              </a:ext>
            </a:extLst>
          </p:cNvPr>
          <p:cNvSpPr>
            <a:spLocks noGrp="1" noChangeArrowheads="1"/>
          </p:cNvSpPr>
          <p:nvPr>
            <p:ph type="ftr" sz="quarter" idx="11"/>
          </p:nvPr>
        </p:nvSpPr>
        <p:spPr>
          <a:ln/>
        </p:spPr>
        <p:txBody>
          <a:bodyPr/>
          <a:lstStyle>
            <a:lvl1pPr>
              <a:defRPr/>
            </a:lvl1pPr>
          </a:lstStyle>
          <a:p>
            <a:pPr>
              <a:defRPr/>
            </a:pPr>
            <a:endParaRPr lang="es-ES_tradnl" altLang="es-ES"/>
          </a:p>
        </p:txBody>
      </p:sp>
      <p:sp>
        <p:nvSpPr>
          <p:cNvPr id="8" name="Rectangle 6">
            <a:extLst>
              <a:ext uri="{FF2B5EF4-FFF2-40B4-BE49-F238E27FC236}">
                <a16:creationId xmlns:a16="http://schemas.microsoft.com/office/drawing/2014/main" id="{27BF7806-1E2D-117F-B485-A3BE25837E92}"/>
              </a:ext>
            </a:extLst>
          </p:cNvPr>
          <p:cNvSpPr>
            <a:spLocks noGrp="1" noChangeArrowheads="1"/>
          </p:cNvSpPr>
          <p:nvPr>
            <p:ph type="sldNum" sz="quarter" idx="12"/>
          </p:nvPr>
        </p:nvSpPr>
        <p:spPr>
          <a:ln/>
        </p:spPr>
        <p:txBody>
          <a:bodyPr/>
          <a:lstStyle>
            <a:lvl1pPr>
              <a:defRPr/>
            </a:lvl1pPr>
          </a:lstStyle>
          <a:p>
            <a:fld id="{781FC161-BB1D-4334-9557-A09CE985EFF3}" type="slidenum">
              <a:rPr lang="es-ES_tradnl" altLang="es-ES"/>
              <a:pPr/>
              <a:t>‹Nº›</a:t>
            </a:fld>
            <a:endParaRPr lang="es-ES_tradnl" altLang="es-ES"/>
          </a:p>
        </p:txBody>
      </p:sp>
    </p:spTree>
    <p:extLst>
      <p:ext uri="{BB962C8B-B14F-4D97-AF65-F5344CB8AC3E}">
        <p14:creationId xmlns:p14="http://schemas.microsoft.com/office/powerpoint/2010/main" val="4272473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05979"/>
            <a:ext cx="8229600" cy="857250"/>
          </a:xfrm>
        </p:spPr>
        <p:txBody>
          <a:bodyPr/>
          <a:lstStyle/>
          <a:p>
            <a:r>
              <a:rPr lang="es-ES"/>
              <a:t>Haga clic para modificar el estilo de título del patrón</a:t>
            </a:r>
          </a:p>
        </p:txBody>
      </p:sp>
      <p:sp>
        <p:nvSpPr>
          <p:cNvPr id="3" name="2 Marcador de contenido"/>
          <p:cNvSpPr>
            <a:spLocks noGrp="1"/>
          </p:cNvSpPr>
          <p:nvPr>
            <p:ph sz="quarter" idx="1"/>
          </p:nvPr>
        </p:nvSpPr>
        <p:spPr>
          <a:xfrm>
            <a:off x="457200" y="1200150"/>
            <a:ext cx="4038600" cy="163949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4648200" y="1200150"/>
            <a:ext cx="4038600" cy="163949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457200" y="2953942"/>
            <a:ext cx="4038600" cy="164068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contenido"/>
          <p:cNvSpPr>
            <a:spLocks noGrp="1"/>
          </p:cNvSpPr>
          <p:nvPr>
            <p:ph sz="quarter" idx="4"/>
          </p:nvPr>
        </p:nvSpPr>
        <p:spPr>
          <a:xfrm>
            <a:off x="4648200" y="2953942"/>
            <a:ext cx="4038600" cy="164068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a:extLst>
              <a:ext uri="{FF2B5EF4-FFF2-40B4-BE49-F238E27FC236}">
                <a16:creationId xmlns:a16="http://schemas.microsoft.com/office/drawing/2014/main" id="{CAD75366-AC82-FA7C-0C1D-335340BB3222}"/>
              </a:ext>
            </a:extLst>
          </p:cNvPr>
          <p:cNvSpPr>
            <a:spLocks noGrp="1" noChangeArrowheads="1"/>
          </p:cNvSpPr>
          <p:nvPr>
            <p:ph type="dt" sz="half" idx="10"/>
          </p:nvPr>
        </p:nvSpPr>
        <p:spPr>
          <a:ln/>
        </p:spPr>
        <p:txBody>
          <a:bodyPr/>
          <a:lstStyle>
            <a:lvl1pPr>
              <a:defRPr/>
            </a:lvl1pPr>
          </a:lstStyle>
          <a:p>
            <a:pPr>
              <a:defRPr/>
            </a:pPr>
            <a:endParaRPr lang="es-ES_tradnl" altLang="es-ES"/>
          </a:p>
        </p:txBody>
      </p:sp>
      <p:sp>
        <p:nvSpPr>
          <p:cNvPr id="8" name="Rectangle 5">
            <a:extLst>
              <a:ext uri="{FF2B5EF4-FFF2-40B4-BE49-F238E27FC236}">
                <a16:creationId xmlns:a16="http://schemas.microsoft.com/office/drawing/2014/main" id="{2BD4BC55-2B3B-BB01-1593-A3928AB1A4E1}"/>
              </a:ext>
            </a:extLst>
          </p:cNvPr>
          <p:cNvSpPr>
            <a:spLocks noGrp="1" noChangeArrowheads="1"/>
          </p:cNvSpPr>
          <p:nvPr>
            <p:ph type="ftr" sz="quarter" idx="11"/>
          </p:nvPr>
        </p:nvSpPr>
        <p:spPr>
          <a:ln/>
        </p:spPr>
        <p:txBody>
          <a:bodyPr/>
          <a:lstStyle>
            <a:lvl1pPr>
              <a:defRPr/>
            </a:lvl1pPr>
          </a:lstStyle>
          <a:p>
            <a:pPr>
              <a:defRPr/>
            </a:pPr>
            <a:endParaRPr lang="es-ES_tradnl" altLang="es-ES"/>
          </a:p>
        </p:txBody>
      </p:sp>
      <p:sp>
        <p:nvSpPr>
          <p:cNvPr id="9" name="Rectangle 6">
            <a:extLst>
              <a:ext uri="{FF2B5EF4-FFF2-40B4-BE49-F238E27FC236}">
                <a16:creationId xmlns:a16="http://schemas.microsoft.com/office/drawing/2014/main" id="{0114322F-3045-FB5E-EF9F-BBDA750A4D1A}"/>
              </a:ext>
            </a:extLst>
          </p:cNvPr>
          <p:cNvSpPr>
            <a:spLocks noGrp="1" noChangeArrowheads="1"/>
          </p:cNvSpPr>
          <p:nvPr>
            <p:ph type="sldNum" sz="quarter" idx="12"/>
          </p:nvPr>
        </p:nvSpPr>
        <p:spPr>
          <a:ln/>
        </p:spPr>
        <p:txBody>
          <a:bodyPr/>
          <a:lstStyle>
            <a:lvl1pPr>
              <a:defRPr/>
            </a:lvl1pPr>
          </a:lstStyle>
          <a:p>
            <a:fld id="{5FA8E7D2-96FC-4FB6-AE82-BB8A73083D10}" type="slidenum">
              <a:rPr lang="es-ES_tradnl" altLang="es-ES"/>
              <a:pPr/>
              <a:t>‹Nº›</a:t>
            </a:fld>
            <a:endParaRPr lang="es-ES_tradnl" altLang="es-ES"/>
          </a:p>
        </p:txBody>
      </p:sp>
    </p:spTree>
    <p:extLst>
      <p:ext uri="{BB962C8B-B14F-4D97-AF65-F5344CB8AC3E}">
        <p14:creationId xmlns:p14="http://schemas.microsoft.com/office/powerpoint/2010/main" val="1982696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 id="214748366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79.xml"/><Relationship Id="rId1" Type="http://schemas.openxmlformats.org/officeDocument/2006/relationships/slideLayout" Target="../slideLayouts/slideLayout12.xml"/><Relationship Id="rId4" Type="http://schemas.openxmlformats.org/officeDocument/2006/relationships/image" Target="http://www.genomasur.com/BCH/BCH_libro/imagenescap_%2014/cata-final.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4.gif"/><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oleObject" Target="../embeddings/oleObject6.bin"/></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oleObject" Target="../embeddings/oleObject7.bin"/></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80.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91.jpeg"/></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image" Target="../media/image92.png"/><Relationship Id="rId7"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oleObject" Target="../embeddings/oleObject9.bin"/><Relationship Id="rId5" Type="http://schemas.openxmlformats.org/officeDocument/2006/relationships/image" Target="../media/image93.png"/><Relationship Id="rId4" Type="http://schemas.openxmlformats.org/officeDocument/2006/relationships/oleObject" Target="../embeddings/oleObject8.bin"/><Relationship Id="rId9" Type="http://schemas.openxmlformats.org/officeDocument/2006/relationships/image" Target="../media/image95.png"/></Relationships>
</file>

<file path=ppt/slides/_rels/slide6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5.xml"/><Relationship Id="rId1" Type="http://schemas.openxmlformats.org/officeDocument/2006/relationships/slideLayout" Target="../slideLayouts/slideLayout11.xml"/><Relationship Id="rId5" Type="http://schemas.openxmlformats.org/officeDocument/2006/relationships/image" Target="../media/image97.png"/><Relationship Id="rId4" Type="http://schemas.openxmlformats.org/officeDocument/2006/relationships/oleObject" Target="../embeddings/oleObject11.bin"/></Relationships>
</file>

<file path=ppt/slides/_rels/slide6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103.png"/></Relationships>
</file>

<file path=ppt/slides/_rels/slide69.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2.xml"/><Relationship Id="rId1" Type="http://schemas.openxmlformats.org/officeDocument/2006/relationships/slideLayout" Target="../slideLayouts/slideLayout15.xml"/><Relationship Id="rId5" Type="http://schemas.openxmlformats.org/officeDocument/2006/relationships/image" Target="../media/image109.png"/><Relationship Id="rId4" Type="http://schemas.openxmlformats.org/officeDocument/2006/relationships/image" Target="../media/image108.wmf"/></Relationships>
</file>

<file path=ppt/slides/_rels/slide73.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115.jpeg"/><Relationship Id="rId4" Type="http://schemas.openxmlformats.org/officeDocument/2006/relationships/image" Target="../media/image114.jpeg"/></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117.jpeg"/></Relationships>
</file>

<file path=ppt/slides/_rels/slide7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119.jpeg"/></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120.png"/></Relationships>
</file>

<file path=ppt/slides/_rels/slide7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notesSlide" Target="../notesSlides/notesSlide58.xml"/><Relationship Id="rId1" Type="http://schemas.openxmlformats.org/officeDocument/2006/relationships/slideLayout" Target="../slideLayouts/slideLayout16.xml"/><Relationship Id="rId6" Type="http://schemas.openxmlformats.org/officeDocument/2006/relationships/image" Target="../media/image122.png"/><Relationship Id="rId11" Type="http://schemas.openxmlformats.org/officeDocument/2006/relationships/image" Target="../media/image125.jpeg"/><Relationship Id="rId5" Type="http://schemas.openxmlformats.org/officeDocument/2006/relationships/oleObject" Target="../embeddings/oleObject16.bin"/><Relationship Id="rId10" Type="http://schemas.openxmlformats.org/officeDocument/2006/relationships/image" Target="../media/image124.png"/><Relationship Id="rId4" Type="http://schemas.openxmlformats.org/officeDocument/2006/relationships/image" Target="../media/image121.png"/><Relationship Id="rId9" Type="http://schemas.openxmlformats.org/officeDocument/2006/relationships/oleObject" Target="../embeddings/oleObject18.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1.xml"/><Relationship Id="rId1" Type="http://schemas.openxmlformats.org/officeDocument/2006/relationships/slideLayout" Target="../slideLayouts/slideLayout15.xml"/><Relationship Id="rId4" Type="http://schemas.openxmlformats.org/officeDocument/2006/relationships/image" Target="../media/image126.jpeg"/></Relationships>
</file>

<file path=ppt/slides/_rels/slide8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2.xml"/><Relationship Id="rId1" Type="http://schemas.openxmlformats.org/officeDocument/2006/relationships/slideLayout" Target="../slideLayouts/slideLayout11.xml"/><Relationship Id="rId5" Type="http://schemas.openxmlformats.org/officeDocument/2006/relationships/image" Target="../media/image128.png"/><Relationship Id="rId4" Type="http://schemas.openxmlformats.org/officeDocument/2006/relationships/oleObject" Target="../embeddings/oleObject19.bin"/></Relationships>
</file>

<file path=ppt/slides/_rels/slide8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3.xml"/><Relationship Id="rId1" Type="http://schemas.openxmlformats.org/officeDocument/2006/relationships/slideLayout" Target="../slideLayouts/slideLayout11.xml"/><Relationship Id="rId5" Type="http://schemas.openxmlformats.org/officeDocument/2006/relationships/image" Target="../media/image128.png"/><Relationship Id="rId4" Type="http://schemas.openxmlformats.org/officeDocument/2006/relationships/oleObject" Target="../embeddings/oleObject20.bin"/></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notesSlide" Target="../notesSlides/notesSlide64.xml"/><Relationship Id="rId1" Type="http://schemas.openxmlformats.org/officeDocument/2006/relationships/slideLayout" Target="../slideLayouts/slideLayout11.xml"/><Relationship Id="rId4" Type="http://schemas.openxmlformats.org/officeDocument/2006/relationships/image" Target="../media/image130.png"/></Relationships>
</file>

<file path=ppt/slides/_rels/slide8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5.xml"/><Relationship Id="rId1" Type="http://schemas.openxmlformats.org/officeDocument/2006/relationships/slideLayout" Target="../slideLayouts/slideLayout11.xml"/><Relationship Id="rId6" Type="http://schemas.openxmlformats.org/officeDocument/2006/relationships/image" Target="../media/image132.png"/><Relationship Id="rId5" Type="http://schemas.openxmlformats.org/officeDocument/2006/relationships/image" Target="../media/image128.png"/><Relationship Id="rId4" Type="http://schemas.openxmlformats.org/officeDocument/2006/relationships/oleObject" Target="../embeddings/oleObject22.bin"/></Relationships>
</file>

<file path=ppt/slides/_rels/slide87.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0.png"/><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oleObject" Target="../embeddings/oleObject24.bin"/><Relationship Id="rId5" Type="http://schemas.openxmlformats.org/officeDocument/2006/relationships/image" Target="../media/image128.png"/><Relationship Id="rId4" Type="http://schemas.openxmlformats.org/officeDocument/2006/relationships/oleObject" Target="../embeddings/oleObject23.bin"/></Relationships>
</file>

<file path=ppt/slides/_rels/slide8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7.xml"/><Relationship Id="rId1" Type="http://schemas.openxmlformats.org/officeDocument/2006/relationships/slideLayout" Target="../slideLayouts/slideLayout11.xml"/><Relationship Id="rId5" Type="http://schemas.openxmlformats.org/officeDocument/2006/relationships/image" Target="../media/image128.png"/><Relationship Id="rId4" Type="http://schemas.openxmlformats.org/officeDocument/2006/relationships/oleObject" Target="../embeddings/oleObject25.bin"/></Relationships>
</file>

<file path=ppt/slides/_rels/slide89.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image" Target="../media/image135.png"/><Relationship Id="rId7" Type="http://schemas.openxmlformats.org/officeDocument/2006/relationships/image" Target="../media/image137.png"/><Relationship Id="rId2" Type="http://schemas.openxmlformats.org/officeDocument/2006/relationships/notesSlide" Target="../notesSlides/notesSlide68.xml"/><Relationship Id="rId1" Type="http://schemas.openxmlformats.org/officeDocument/2006/relationships/slideLayout" Target="../slideLayouts/slideLayout14.xml"/><Relationship Id="rId6" Type="http://schemas.openxmlformats.org/officeDocument/2006/relationships/oleObject" Target="../embeddings/oleObject27.bin"/><Relationship Id="rId5" Type="http://schemas.openxmlformats.org/officeDocument/2006/relationships/image" Target="../media/image136.png"/><Relationship Id="rId4" Type="http://schemas.openxmlformats.org/officeDocument/2006/relationships/oleObject" Target="../embeddings/oleObject26.bin"/><Relationship Id="rId9" Type="http://schemas.openxmlformats.org/officeDocument/2006/relationships/image" Target="../media/image130.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oleObject" Target="../embeddings/oleObject5.bin"/><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9.xml"/><Relationship Id="rId1" Type="http://schemas.openxmlformats.org/officeDocument/2006/relationships/slideLayout" Target="../slideLayouts/slideLayout14.xml"/><Relationship Id="rId6" Type="http://schemas.openxmlformats.org/officeDocument/2006/relationships/image" Target="../media/image138.png"/><Relationship Id="rId5" Type="http://schemas.openxmlformats.org/officeDocument/2006/relationships/image" Target="../media/image130.png"/><Relationship Id="rId4" Type="http://schemas.openxmlformats.org/officeDocument/2006/relationships/oleObject" Target="../embeddings/oleObject29.bin"/></Relationships>
</file>

<file path=ppt/slides/_rels/slide91.xml.rels><?xml version="1.0" encoding="UTF-8" standalone="yes"?>
<Relationships xmlns="http://schemas.openxmlformats.org/package/2006/relationships"><Relationship Id="rId8" Type="http://schemas.openxmlformats.org/officeDocument/2006/relationships/oleObject" Target="../embeddings/oleObject32.bin"/><Relationship Id="rId3" Type="http://schemas.openxmlformats.org/officeDocument/2006/relationships/oleObject" Target="../embeddings/oleObject30.bin"/><Relationship Id="rId7" Type="http://schemas.openxmlformats.org/officeDocument/2006/relationships/image" Target="../media/image139.png"/><Relationship Id="rId2" Type="http://schemas.openxmlformats.org/officeDocument/2006/relationships/notesSlide" Target="../notesSlides/notesSlide70.xml"/><Relationship Id="rId1" Type="http://schemas.openxmlformats.org/officeDocument/2006/relationships/slideLayout" Target="../slideLayouts/slideLayout14.xml"/><Relationship Id="rId6" Type="http://schemas.openxmlformats.org/officeDocument/2006/relationships/image" Target="../media/image130.png"/><Relationship Id="rId5" Type="http://schemas.openxmlformats.org/officeDocument/2006/relationships/oleObject" Target="../embeddings/oleObject31.bin"/><Relationship Id="rId4" Type="http://schemas.openxmlformats.org/officeDocument/2006/relationships/image" Target="../media/image137.png"/><Relationship Id="rId9" Type="http://schemas.openxmlformats.org/officeDocument/2006/relationships/image" Target="../media/image136.png"/></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notesSlide" Target="../notesSlides/notesSlide71.xml"/><Relationship Id="rId1" Type="http://schemas.openxmlformats.org/officeDocument/2006/relationships/slideLayout" Target="../slideLayouts/slideLayout14.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6.png"/></Relationships>
</file>

<file path=ppt/slides/_rels/slide9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2.xml"/><Relationship Id="rId1" Type="http://schemas.openxmlformats.org/officeDocument/2006/relationships/slideLayout" Target="../slideLayouts/slideLayout14.xml"/><Relationship Id="rId6" Type="http://schemas.openxmlformats.org/officeDocument/2006/relationships/image" Target="../media/image140.png"/><Relationship Id="rId5" Type="http://schemas.openxmlformats.org/officeDocument/2006/relationships/image" Target="../media/image130.png"/><Relationship Id="rId4" Type="http://schemas.openxmlformats.org/officeDocument/2006/relationships/oleObject" Target="../embeddings/oleObject34.bin"/></Relationships>
</file>

<file path=ppt/slides/_rels/slide9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3.xml"/><Relationship Id="rId1" Type="http://schemas.openxmlformats.org/officeDocument/2006/relationships/slideLayout" Target="../slideLayouts/slideLayout12.xml"/><Relationship Id="rId4" Type="http://schemas.openxmlformats.org/officeDocument/2006/relationships/image" Target="../media/image142.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75.xml"/><Relationship Id="rId1" Type="http://schemas.openxmlformats.org/officeDocument/2006/relationships/slideLayout" Target="../slideLayouts/slideLayout12.xml"/><Relationship Id="rId5" Type="http://schemas.openxmlformats.org/officeDocument/2006/relationships/image" Target="../media/image145.png"/><Relationship Id="rId4" Type="http://schemas.openxmlformats.org/officeDocument/2006/relationships/image" Target="../media/image144.jpeg"/></Relationships>
</file>

<file path=ppt/slides/_rels/slide9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 name="Imagen 4">
            <a:extLst>
              <a:ext uri="{FF2B5EF4-FFF2-40B4-BE49-F238E27FC236}">
                <a16:creationId xmlns:a16="http://schemas.microsoft.com/office/drawing/2014/main" id="{452B1F13-FB7A-4957-335B-DD4B9520D7C8}"/>
              </a:ext>
            </a:extLst>
          </p:cNvPr>
          <p:cNvPicPr>
            <a:picLocks noChangeAspect="1"/>
          </p:cNvPicPr>
          <p:nvPr/>
        </p:nvPicPr>
        <p:blipFill rotWithShape="1">
          <a:blip r:embed="rId3"/>
          <a:srcRect t="8466"/>
          <a:stretch/>
        </p:blipFill>
        <p:spPr>
          <a:xfrm>
            <a:off x="489571" y="435428"/>
            <a:ext cx="8164857" cy="4708071"/>
          </a:xfrm>
          <a:prstGeom prst="rect">
            <a:avLst/>
          </a:prstGeom>
        </p:spPr>
      </p:pic>
      <p:sp>
        <p:nvSpPr>
          <p:cNvPr id="2" name="Google Shape;72;p1">
            <a:extLst>
              <a:ext uri="{FF2B5EF4-FFF2-40B4-BE49-F238E27FC236}">
                <a16:creationId xmlns:a16="http://schemas.microsoft.com/office/drawing/2014/main" id="{BCD91C83-FC91-0B6E-2F57-EA3F6E868D14}"/>
              </a:ext>
            </a:extLst>
          </p:cNvPr>
          <p:cNvSpPr txBox="1"/>
          <p:nvPr/>
        </p:nvSpPr>
        <p:spPr>
          <a:xfrm>
            <a:off x="17860" y="-50800"/>
            <a:ext cx="9169683" cy="541576"/>
          </a:xfrm>
          <a:prstGeom prst="rect">
            <a:avLst/>
          </a:prstGeom>
          <a:solidFill>
            <a:schemeClr val="bg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900" b="1" dirty="0">
                <a:solidFill>
                  <a:srgbClr val="FF0000"/>
                </a:solidFill>
              </a:rPr>
              <a:t>7.- EL METABOLISMO CELULAR I. EL </a:t>
            </a:r>
            <a:r>
              <a:rPr lang="en-US" sz="2900" b="1" dirty="0" err="1">
                <a:solidFill>
                  <a:srgbClr val="FF0000"/>
                </a:solidFill>
              </a:rPr>
              <a:t>catabolismo</a:t>
            </a:r>
            <a:r>
              <a:rPr lang="en-US" sz="2900" b="1" dirty="0">
                <a:solidFill>
                  <a:srgbClr val="FF0000"/>
                </a:solidFill>
              </a:rPr>
              <a:t> </a:t>
            </a:r>
            <a:endParaRPr sz="2900" b="1"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2B6B42A-69E2-F194-4AF7-EEE8E69FD547}"/>
              </a:ext>
            </a:extLst>
          </p:cNvPr>
          <p:cNvPicPr>
            <a:picLocks noChangeAspect="1"/>
          </p:cNvPicPr>
          <p:nvPr/>
        </p:nvPicPr>
        <p:blipFill>
          <a:blip r:embed="rId2"/>
          <a:stretch>
            <a:fillRect/>
          </a:stretch>
        </p:blipFill>
        <p:spPr>
          <a:xfrm>
            <a:off x="271418" y="224971"/>
            <a:ext cx="4749516" cy="4693557"/>
          </a:xfrm>
          <a:prstGeom prst="rect">
            <a:avLst/>
          </a:prstGeom>
        </p:spPr>
      </p:pic>
      <p:pic>
        <p:nvPicPr>
          <p:cNvPr id="6" name="Imagen 5">
            <a:extLst>
              <a:ext uri="{FF2B5EF4-FFF2-40B4-BE49-F238E27FC236}">
                <a16:creationId xmlns:a16="http://schemas.microsoft.com/office/drawing/2014/main" id="{E1DD1591-EE99-197D-6C17-9AAE0ECE6A75}"/>
              </a:ext>
            </a:extLst>
          </p:cNvPr>
          <p:cNvPicPr>
            <a:picLocks noChangeAspect="1"/>
          </p:cNvPicPr>
          <p:nvPr/>
        </p:nvPicPr>
        <p:blipFill>
          <a:blip r:embed="rId3"/>
          <a:stretch>
            <a:fillRect/>
          </a:stretch>
        </p:blipFill>
        <p:spPr>
          <a:xfrm>
            <a:off x="4709886" y="3402343"/>
            <a:ext cx="4058557" cy="1257875"/>
          </a:xfrm>
          <a:prstGeom prst="rect">
            <a:avLst/>
          </a:prstGeom>
        </p:spPr>
      </p:pic>
      <p:sp>
        <p:nvSpPr>
          <p:cNvPr id="2" name="Rectángulo 1">
            <a:extLst>
              <a:ext uri="{FF2B5EF4-FFF2-40B4-BE49-F238E27FC236}">
                <a16:creationId xmlns:a16="http://schemas.microsoft.com/office/drawing/2014/main" id="{CAC00858-712C-12BE-A0FC-B9F32F3C28D7}"/>
              </a:ext>
            </a:extLst>
          </p:cNvPr>
          <p:cNvSpPr/>
          <p:nvPr/>
        </p:nvSpPr>
        <p:spPr>
          <a:xfrm>
            <a:off x="4796971" y="3664857"/>
            <a:ext cx="3971472" cy="995361"/>
          </a:xfrm>
          <a:prstGeom prst="rect">
            <a:avLst/>
          </a:prstGeom>
          <a:solidFill>
            <a:srgbClr val="FF0000">
              <a:alpha val="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5966710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http://www.genomasur.com/BCH/BCH_libro/imagenescap_%2014/cata-final.JPG">
            <a:extLst>
              <a:ext uri="{FF2B5EF4-FFF2-40B4-BE49-F238E27FC236}">
                <a16:creationId xmlns:a16="http://schemas.microsoft.com/office/drawing/2014/main" id="{B3C1E7BF-53DF-532C-8126-0B26E122814E}"/>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304925" y="0"/>
            <a:ext cx="656153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CC9C2ECE-790C-04A9-51C0-901F5BBF338E}"/>
              </a:ext>
            </a:extLst>
          </p:cNvPr>
          <p:cNvPicPr>
            <a:picLocks noChangeAspect="1"/>
          </p:cNvPicPr>
          <p:nvPr/>
        </p:nvPicPr>
        <p:blipFill>
          <a:blip r:embed="rId3"/>
          <a:stretch>
            <a:fillRect/>
          </a:stretch>
        </p:blipFill>
        <p:spPr>
          <a:xfrm>
            <a:off x="250144" y="0"/>
            <a:ext cx="4245881" cy="5143500"/>
          </a:xfrm>
          <a:prstGeom prst="rect">
            <a:avLst/>
          </a:prstGeom>
        </p:spPr>
      </p:pic>
      <p:sp>
        <p:nvSpPr>
          <p:cNvPr id="2" name="Text Box 5">
            <a:extLst>
              <a:ext uri="{FF2B5EF4-FFF2-40B4-BE49-F238E27FC236}">
                <a16:creationId xmlns:a16="http://schemas.microsoft.com/office/drawing/2014/main" id="{614E5B60-13E4-D77E-3AF2-77F082414141}"/>
              </a:ext>
            </a:extLst>
          </p:cNvPr>
          <p:cNvSpPr txBox="1">
            <a:spLocks noChangeArrowheads="1"/>
          </p:cNvSpPr>
          <p:nvPr/>
        </p:nvSpPr>
        <p:spPr bwMode="auto">
          <a:xfrm>
            <a:off x="4565421" y="3016021"/>
            <a:ext cx="2082800"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ES" altLang="es-ES" sz="800" b="1" dirty="0">
                <a:solidFill>
                  <a:schemeClr val="accent2"/>
                </a:solidFill>
              </a:rPr>
              <a:t>Las </a:t>
            </a:r>
            <a:r>
              <a:rPr lang="es-ES" altLang="es-ES" sz="1400" b="1" dirty="0">
                <a:solidFill>
                  <a:srgbClr val="FF0000"/>
                </a:solidFill>
              </a:rPr>
              <a:t>ribozimas</a:t>
            </a:r>
            <a:r>
              <a:rPr lang="es-ES" altLang="es-ES" sz="800" b="1" dirty="0">
                <a:solidFill>
                  <a:schemeClr val="accent2"/>
                </a:solidFill>
              </a:rPr>
              <a:t> son unos ARN (como el ARN L 19) capaces de catalizar a otros ARN, quitándoles o añadiéndoles nucleótidos, sin consumirse ellos mismos. Son pues, enzimas y, por tanto, son la excepción a la idea de que todas las enzimas son proteínas. Se considera que la primera materia viva era de ARN, que luego aparecieron las proteínas, en las que se delegó la función enzimática, y los ADN, en los que se delegó, por su mayor estabilidad, la función de almacenar la información</a:t>
            </a:r>
            <a:r>
              <a:rPr lang="es-ES" altLang="es-ES" sz="800" dirty="0"/>
              <a:t>.</a:t>
            </a:r>
            <a:endParaRPr lang="es-ES_tradnl" altLang="es-ES" sz="800" dirty="0"/>
          </a:p>
        </p:txBody>
      </p:sp>
      <p:pic>
        <p:nvPicPr>
          <p:cNvPr id="4" name="Picture 9" descr="ribozima1">
            <a:extLst>
              <a:ext uri="{FF2B5EF4-FFF2-40B4-BE49-F238E27FC236}">
                <a16:creationId xmlns:a16="http://schemas.microsoft.com/office/drawing/2014/main" id="{EBDAC0EA-55D3-B309-322D-6BEBC5648B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7618" y="3064825"/>
            <a:ext cx="2255383" cy="176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enzima">
            <a:extLst>
              <a:ext uri="{FF2B5EF4-FFF2-40B4-BE49-F238E27FC236}">
                <a16:creationId xmlns:a16="http://schemas.microsoft.com/office/drawing/2014/main" id="{392A9A35-4AEB-5567-3F5C-E1EF1B58C119}"/>
              </a:ext>
            </a:extLst>
          </p:cNvPr>
          <p:cNvPicPr>
            <a:picLocks noChangeAspect="1" noChangeArrowheads="1"/>
          </p:cNvPicPr>
          <p:nvPr/>
        </p:nvPicPr>
        <p:blipFill>
          <a:blip r:embed="rId5">
            <a:clrChange>
              <a:clrFrom>
                <a:srgbClr val="DCEDFD"/>
              </a:clrFrom>
              <a:clrTo>
                <a:srgbClr val="DCEDFD">
                  <a:alpha val="0"/>
                </a:srgbClr>
              </a:clrTo>
            </a:clrChange>
            <a:extLst>
              <a:ext uri="{28A0092B-C50C-407E-A947-70E740481C1C}">
                <a14:useLocalDpi xmlns:a14="http://schemas.microsoft.com/office/drawing/2010/main" val="0"/>
              </a:ext>
            </a:extLst>
          </a:blip>
          <a:srcRect/>
          <a:stretch>
            <a:fillRect/>
          </a:stretch>
        </p:blipFill>
        <p:spPr bwMode="auto">
          <a:xfrm>
            <a:off x="4967058" y="369654"/>
            <a:ext cx="3362325" cy="138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D597691E-E493-9F6F-BF6B-245DBC13B0B3}"/>
              </a:ext>
            </a:extLst>
          </p:cNvPr>
          <p:cNvSpPr txBox="1"/>
          <p:nvPr/>
        </p:nvSpPr>
        <p:spPr>
          <a:xfrm>
            <a:off x="5883726" y="1602566"/>
            <a:ext cx="2598057" cy="307777"/>
          </a:xfrm>
          <a:prstGeom prst="rect">
            <a:avLst/>
          </a:prstGeom>
          <a:noFill/>
        </p:spPr>
        <p:txBody>
          <a:bodyPr wrap="square" rtlCol="0">
            <a:spAutoFit/>
          </a:bodyPr>
          <a:lstStyle/>
          <a:p>
            <a:r>
              <a:rPr lang="es-ES" b="1" dirty="0">
                <a:solidFill>
                  <a:srgbClr val="FF0000"/>
                </a:solidFill>
              </a:rPr>
              <a:t>Actuación de una enzima</a:t>
            </a:r>
          </a:p>
        </p:txBody>
      </p:sp>
      <p:sp>
        <p:nvSpPr>
          <p:cNvPr id="7" name="CuadroTexto 6">
            <a:extLst>
              <a:ext uri="{FF2B5EF4-FFF2-40B4-BE49-F238E27FC236}">
                <a16:creationId xmlns:a16="http://schemas.microsoft.com/office/drawing/2014/main" id="{AF8AC848-3873-2CDE-0038-B58815D0B7C3}"/>
              </a:ext>
            </a:extLst>
          </p:cNvPr>
          <p:cNvSpPr txBox="1"/>
          <p:nvPr/>
        </p:nvSpPr>
        <p:spPr>
          <a:xfrm>
            <a:off x="814617" y="61877"/>
            <a:ext cx="2053772" cy="307777"/>
          </a:xfrm>
          <a:prstGeom prst="rect">
            <a:avLst/>
          </a:prstGeom>
          <a:noFill/>
        </p:spPr>
        <p:txBody>
          <a:bodyPr wrap="square" rtlCol="0">
            <a:spAutoFit/>
          </a:bodyPr>
          <a:lstStyle/>
          <a:p>
            <a:r>
              <a:rPr lang="es-ES" b="1" dirty="0">
                <a:solidFill>
                  <a:srgbClr val="FF0000"/>
                </a:solidFill>
              </a:rPr>
              <a:t>(TEMA 3 del libro)</a:t>
            </a:r>
          </a:p>
        </p:txBody>
      </p:sp>
    </p:spTree>
    <p:extLst>
      <p:ext uri="{BB962C8B-B14F-4D97-AF65-F5344CB8AC3E}">
        <p14:creationId xmlns:p14="http://schemas.microsoft.com/office/powerpoint/2010/main" val="1801862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7383FAC5-E9F8-4FF8-B6FC-A44F3C59B843}"/>
              </a:ext>
            </a:extLst>
          </p:cNvPr>
          <p:cNvPicPr>
            <a:picLocks noChangeAspect="1"/>
          </p:cNvPicPr>
          <p:nvPr/>
        </p:nvPicPr>
        <p:blipFill rotWithShape="1">
          <a:blip r:embed="rId3"/>
          <a:srcRect b="61199"/>
          <a:stretch/>
        </p:blipFill>
        <p:spPr>
          <a:xfrm>
            <a:off x="135973" y="250702"/>
            <a:ext cx="4526737" cy="2460171"/>
          </a:xfrm>
          <a:prstGeom prst="rect">
            <a:avLst/>
          </a:prstGeom>
        </p:spPr>
      </p:pic>
      <p:pic>
        <p:nvPicPr>
          <p:cNvPr id="2" name="Imagen 1">
            <a:extLst>
              <a:ext uri="{FF2B5EF4-FFF2-40B4-BE49-F238E27FC236}">
                <a16:creationId xmlns:a16="http://schemas.microsoft.com/office/drawing/2014/main" id="{67E63083-F9BA-20A3-7D69-DD22F4489B12}"/>
              </a:ext>
            </a:extLst>
          </p:cNvPr>
          <p:cNvPicPr>
            <a:picLocks noChangeAspect="1"/>
          </p:cNvPicPr>
          <p:nvPr/>
        </p:nvPicPr>
        <p:blipFill>
          <a:blip r:embed="rId4"/>
          <a:stretch>
            <a:fillRect/>
          </a:stretch>
        </p:blipFill>
        <p:spPr>
          <a:xfrm>
            <a:off x="4662710" y="250702"/>
            <a:ext cx="4313567" cy="2905823"/>
          </a:xfrm>
          <a:prstGeom prst="rect">
            <a:avLst/>
          </a:prstGeom>
        </p:spPr>
      </p:pic>
      <p:sp>
        <p:nvSpPr>
          <p:cNvPr id="5" name="Text Box 9">
            <a:extLst>
              <a:ext uri="{FF2B5EF4-FFF2-40B4-BE49-F238E27FC236}">
                <a16:creationId xmlns:a16="http://schemas.microsoft.com/office/drawing/2014/main" id="{B8A85092-AA18-DD97-527A-1F16F18F4E18}"/>
              </a:ext>
            </a:extLst>
          </p:cNvPr>
          <p:cNvSpPr txBox="1">
            <a:spLocks noChangeArrowheads="1"/>
          </p:cNvSpPr>
          <p:nvPr/>
        </p:nvSpPr>
        <p:spPr bwMode="auto">
          <a:xfrm>
            <a:off x="406391" y="3439886"/>
            <a:ext cx="8512638"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s-ES" altLang="es-ES" sz="1400" dirty="0">
                <a:solidFill>
                  <a:schemeClr val="accent2"/>
                </a:solidFill>
                <a:latin typeface="Times New Roman" panose="02020603050405020304" pitchFamily="18" charset="0"/>
              </a:rPr>
              <a:t>La </a:t>
            </a:r>
            <a:r>
              <a:rPr lang="es-ES" altLang="es-ES" sz="1400" b="1" dirty="0">
                <a:solidFill>
                  <a:srgbClr val="FF0000"/>
                </a:solidFill>
                <a:latin typeface="Times New Roman" panose="02020603050405020304" pitchFamily="18" charset="0"/>
              </a:rPr>
              <a:t>energía de activación </a:t>
            </a:r>
            <a:r>
              <a:rPr lang="es-ES" altLang="es-ES" sz="1400" dirty="0">
                <a:solidFill>
                  <a:schemeClr val="accent2"/>
                </a:solidFill>
                <a:latin typeface="Times New Roman" panose="02020603050405020304" pitchFamily="18" charset="0"/>
              </a:rPr>
              <a:t>es la energía mínima necesaria para que se produzca una reacción química dada. Para que ocurra una reacción entre dos moléculas, éstas deben colisionar en la orientación correcta y poseer una cantidad de energía mínima. A medida que las moléculas se aproximan, sus nubes de electrones se repelen. Esta aproximación, por lo tanto, requiere energía, y si esta es suficiente, se vence la repulsión y las moléculas se aproximan lo suficiente para que se produzca una reordenación de los enlaces de las moléculas.</a:t>
            </a:r>
          </a:p>
        </p:txBody>
      </p:sp>
    </p:spTree>
    <p:extLst>
      <p:ext uri="{BB962C8B-B14F-4D97-AF65-F5344CB8AC3E}">
        <p14:creationId xmlns:p14="http://schemas.microsoft.com/office/powerpoint/2010/main" val="2359725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7383FAC5-E9F8-4FF8-B6FC-A44F3C59B843}"/>
              </a:ext>
            </a:extLst>
          </p:cNvPr>
          <p:cNvPicPr>
            <a:picLocks noChangeAspect="1"/>
          </p:cNvPicPr>
          <p:nvPr/>
        </p:nvPicPr>
        <p:blipFill rotWithShape="1">
          <a:blip r:embed="rId3"/>
          <a:srcRect t="37813"/>
          <a:stretch/>
        </p:blipFill>
        <p:spPr>
          <a:xfrm>
            <a:off x="253991" y="241299"/>
            <a:ext cx="3795378" cy="3305939"/>
          </a:xfrm>
          <a:prstGeom prst="rect">
            <a:avLst/>
          </a:prstGeom>
        </p:spPr>
      </p:pic>
      <p:pic>
        <p:nvPicPr>
          <p:cNvPr id="2" name="Imagen 1">
            <a:extLst>
              <a:ext uri="{FF2B5EF4-FFF2-40B4-BE49-F238E27FC236}">
                <a16:creationId xmlns:a16="http://schemas.microsoft.com/office/drawing/2014/main" id="{67E63083-F9BA-20A3-7D69-DD22F4489B12}"/>
              </a:ext>
            </a:extLst>
          </p:cNvPr>
          <p:cNvPicPr>
            <a:picLocks noChangeAspect="1"/>
          </p:cNvPicPr>
          <p:nvPr/>
        </p:nvPicPr>
        <p:blipFill>
          <a:blip r:embed="rId4"/>
          <a:stretch>
            <a:fillRect/>
          </a:stretch>
        </p:blipFill>
        <p:spPr>
          <a:xfrm>
            <a:off x="4107550" y="358918"/>
            <a:ext cx="4907523" cy="3305940"/>
          </a:xfrm>
          <a:prstGeom prst="rect">
            <a:avLst/>
          </a:prstGeom>
        </p:spPr>
      </p:pic>
    </p:spTree>
    <p:extLst>
      <p:ext uri="{BB962C8B-B14F-4D97-AF65-F5344CB8AC3E}">
        <p14:creationId xmlns:p14="http://schemas.microsoft.com/office/powerpoint/2010/main" val="2506912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Diapositiva12">
            <a:extLst>
              <a:ext uri="{FF2B5EF4-FFF2-40B4-BE49-F238E27FC236}">
                <a16:creationId xmlns:a16="http://schemas.microsoft.com/office/drawing/2014/main" id="{BE7A6C04-3423-F9C5-D93B-9ED696F1BDF7}"/>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43000" y="0"/>
            <a:ext cx="6858000" cy="5143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Diapositiva13">
            <a:extLst>
              <a:ext uri="{FF2B5EF4-FFF2-40B4-BE49-F238E27FC236}">
                <a16:creationId xmlns:a16="http://schemas.microsoft.com/office/drawing/2014/main" id="{0014705A-2ED3-417F-0040-FF14F18CBCB9}"/>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43000" y="0"/>
            <a:ext cx="6858000" cy="5143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0712C05B-FB3C-91AB-8EB9-1E6CF09ED65D}"/>
              </a:ext>
            </a:extLst>
          </p:cNvPr>
          <p:cNvPicPr>
            <a:picLocks noChangeAspect="1"/>
          </p:cNvPicPr>
          <p:nvPr/>
        </p:nvPicPr>
        <p:blipFill>
          <a:blip r:embed="rId3"/>
          <a:stretch>
            <a:fillRect/>
          </a:stretch>
        </p:blipFill>
        <p:spPr>
          <a:xfrm>
            <a:off x="319628" y="0"/>
            <a:ext cx="3192517" cy="5143500"/>
          </a:xfrm>
          <a:prstGeom prst="rect">
            <a:avLst/>
          </a:prstGeom>
        </p:spPr>
      </p:pic>
      <p:pic>
        <p:nvPicPr>
          <p:cNvPr id="7" name="Imagen 6">
            <a:extLst>
              <a:ext uri="{FF2B5EF4-FFF2-40B4-BE49-F238E27FC236}">
                <a16:creationId xmlns:a16="http://schemas.microsoft.com/office/drawing/2014/main" id="{88160A54-21EA-B44E-24AC-3F7976E9EDA0}"/>
              </a:ext>
            </a:extLst>
          </p:cNvPr>
          <p:cNvPicPr>
            <a:picLocks noChangeAspect="1"/>
          </p:cNvPicPr>
          <p:nvPr/>
        </p:nvPicPr>
        <p:blipFill>
          <a:blip r:embed="rId4"/>
          <a:stretch>
            <a:fillRect/>
          </a:stretch>
        </p:blipFill>
        <p:spPr>
          <a:xfrm>
            <a:off x="3708766" y="275001"/>
            <a:ext cx="5115606" cy="1948407"/>
          </a:xfrm>
          <a:prstGeom prst="rect">
            <a:avLst/>
          </a:prstGeom>
        </p:spPr>
      </p:pic>
      <p:pic>
        <p:nvPicPr>
          <p:cNvPr id="8" name="Picture 2" descr="animenz">
            <a:extLst>
              <a:ext uri="{FF2B5EF4-FFF2-40B4-BE49-F238E27FC236}">
                <a16:creationId xmlns:a16="http://schemas.microsoft.com/office/drawing/2014/main" id="{E8EDB99D-1455-1967-9314-076B79B745E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89929" y="2410142"/>
            <a:ext cx="3687536" cy="245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107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6C54AA8F-D536-2922-7502-AC3511B194E6}"/>
              </a:ext>
            </a:extLst>
          </p:cNvPr>
          <p:cNvPicPr>
            <a:picLocks noChangeAspect="1"/>
          </p:cNvPicPr>
          <p:nvPr/>
        </p:nvPicPr>
        <p:blipFill rotWithShape="1">
          <a:blip r:embed="rId3"/>
          <a:srcRect b="38745"/>
          <a:stretch/>
        </p:blipFill>
        <p:spPr>
          <a:xfrm>
            <a:off x="318886" y="496432"/>
            <a:ext cx="4558186" cy="2710543"/>
          </a:xfrm>
          <a:prstGeom prst="rect">
            <a:avLst/>
          </a:prstGeom>
        </p:spPr>
      </p:pic>
      <p:pic>
        <p:nvPicPr>
          <p:cNvPr id="4" name="Imagen 3">
            <a:extLst>
              <a:ext uri="{FF2B5EF4-FFF2-40B4-BE49-F238E27FC236}">
                <a16:creationId xmlns:a16="http://schemas.microsoft.com/office/drawing/2014/main" id="{968F6C38-90FF-989E-868C-540EF4C8D5DF}"/>
              </a:ext>
            </a:extLst>
          </p:cNvPr>
          <p:cNvPicPr>
            <a:picLocks noChangeAspect="1"/>
          </p:cNvPicPr>
          <p:nvPr/>
        </p:nvPicPr>
        <p:blipFill>
          <a:blip r:embed="rId4"/>
          <a:stretch>
            <a:fillRect/>
          </a:stretch>
        </p:blipFill>
        <p:spPr>
          <a:xfrm>
            <a:off x="5330524" y="605289"/>
            <a:ext cx="3356704" cy="3161168"/>
          </a:xfrm>
          <a:prstGeom prst="rect">
            <a:avLst/>
          </a:prstGeom>
        </p:spPr>
      </p:pic>
    </p:spTree>
    <p:extLst>
      <p:ext uri="{BB962C8B-B14F-4D97-AF65-F5344CB8AC3E}">
        <p14:creationId xmlns:p14="http://schemas.microsoft.com/office/powerpoint/2010/main" val="1039213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6C54AA8F-D536-2922-7502-AC3511B194E6}"/>
              </a:ext>
            </a:extLst>
          </p:cNvPr>
          <p:cNvPicPr>
            <a:picLocks noChangeAspect="1"/>
          </p:cNvPicPr>
          <p:nvPr/>
        </p:nvPicPr>
        <p:blipFill rotWithShape="1">
          <a:blip r:embed="rId3"/>
          <a:srcRect t="60270"/>
          <a:stretch/>
        </p:blipFill>
        <p:spPr>
          <a:xfrm>
            <a:off x="297114" y="315685"/>
            <a:ext cx="4558186" cy="1758043"/>
          </a:xfrm>
          <a:prstGeom prst="rect">
            <a:avLst/>
          </a:prstGeom>
        </p:spPr>
      </p:pic>
      <p:graphicFrame>
        <p:nvGraphicFramePr>
          <p:cNvPr id="2" name="Object 5">
            <a:extLst>
              <a:ext uri="{FF2B5EF4-FFF2-40B4-BE49-F238E27FC236}">
                <a16:creationId xmlns:a16="http://schemas.microsoft.com/office/drawing/2014/main" id="{220AE786-A20B-ACE1-F220-08BFBF31ABF3}"/>
              </a:ext>
            </a:extLst>
          </p:cNvPr>
          <p:cNvGraphicFramePr>
            <a:graphicFrameLocks noChangeAspect="1"/>
          </p:cNvGraphicFramePr>
          <p:nvPr>
            <p:extLst>
              <p:ext uri="{D42A27DB-BD31-4B8C-83A1-F6EECF244321}">
                <p14:modId xmlns:p14="http://schemas.microsoft.com/office/powerpoint/2010/main" val="3903909631"/>
              </p:ext>
            </p:extLst>
          </p:nvPr>
        </p:nvGraphicFramePr>
        <p:xfrm>
          <a:off x="2292828" y="1866900"/>
          <a:ext cx="5545138" cy="3276600"/>
        </p:xfrm>
        <a:graphic>
          <a:graphicData uri="http://schemas.openxmlformats.org/presentationml/2006/ole">
            <mc:AlternateContent xmlns:mc="http://schemas.openxmlformats.org/markup-compatibility/2006">
              <mc:Choice xmlns:v="urn:schemas-microsoft-com:vml" Requires="v">
                <p:oleObj name="Fotografía de Photo Editor" r:id="rId4" imgW="6849431" imgH="4048690" progId="MSPhotoEd.3">
                  <p:embed/>
                </p:oleObj>
              </mc:Choice>
              <mc:Fallback>
                <p:oleObj name="Fotografía de Photo Editor" r:id="rId4" imgW="6849431" imgH="4048690" progId="MSPhotoEd.3">
                  <p:embed/>
                  <p:pic>
                    <p:nvPicPr>
                      <p:cNvPr id="188419" name="Object 5">
                        <a:extLst>
                          <a:ext uri="{FF2B5EF4-FFF2-40B4-BE49-F238E27FC236}">
                            <a16:creationId xmlns:a16="http://schemas.microsoft.com/office/drawing/2014/main" id="{7BBC7570-0B3C-28A4-CC09-07AE11D489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2828" y="1866900"/>
                        <a:ext cx="554513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26005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4">
            <a:extLst>
              <a:ext uri="{FF2B5EF4-FFF2-40B4-BE49-F238E27FC236}">
                <a16:creationId xmlns:a16="http://schemas.microsoft.com/office/drawing/2014/main" id="{F874CA43-F2F7-D6BC-BA80-A7F827006B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119" y="627460"/>
            <a:ext cx="6472238"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6C067D8A-9851-9256-531D-826B959828E0}"/>
              </a:ext>
            </a:extLst>
          </p:cNvPr>
          <p:cNvPicPr>
            <a:picLocks noChangeAspect="1"/>
          </p:cNvPicPr>
          <p:nvPr/>
        </p:nvPicPr>
        <p:blipFill rotWithShape="1">
          <a:blip r:embed="rId3"/>
          <a:srcRect b="29226"/>
          <a:stretch/>
        </p:blipFill>
        <p:spPr>
          <a:xfrm>
            <a:off x="104818" y="0"/>
            <a:ext cx="6810582" cy="3251200"/>
          </a:xfrm>
          <a:prstGeom prst="rect">
            <a:avLst/>
          </a:prstGeom>
        </p:spPr>
      </p:pic>
      <p:pic>
        <p:nvPicPr>
          <p:cNvPr id="2" name="Picture 3" descr="~LWF0018">
            <a:extLst>
              <a:ext uri="{FF2B5EF4-FFF2-40B4-BE49-F238E27FC236}">
                <a16:creationId xmlns:a16="http://schemas.microsoft.com/office/drawing/2014/main" id="{819BEF21-1423-895A-BBD6-34C07951EA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708400" y="3081239"/>
            <a:ext cx="4229966" cy="206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19954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7E3F8B15-9824-AE3F-AB35-E698C8DE08B4}"/>
              </a:ext>
            </a:extLst>
          </p:cNvPr>
          <p:cNvPicPr>
            <a:picLocks noChangeAspect="1"/>
          </p:cNvPicPr>
          <p:nvPr/>
        </p:nvPicPr>
        <p:blipFill>
          <a:blip r:embed="rId3"/>
          <a:stretch>
            <a:fillRect/>
          </a:stretch>
        </p:blipFill>
        <p:spPr>
          <a:xfrm>
            <a:off x="283712" y="137886"/>
            <a:ext cx="4880050" cy="4650014"/>
          </a:xfrm>
          <a:prstGeom prst="rect">
            <a:avLst/>
          </a:prstGeom>
        </p:spPr>
      </p:pic>
    </p:spTree>
    <p:extLst>
      <p:ext uri="{BB962C8B-B14F-4D97-AF65-F5344CB8AC3E}">
        <p14:creationId xmlns:p14="http://schemas.microsoft.com/office/powerpoint/2010/main" val="2327341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BBE04FDF-5E22-011A-6A89-67E8162F30F5}"/>
              </a:ext>
            </a:extLst>
          </p:cNvPr>
          <p:cNvPicPr>
            <a:picLocks noChangeAspect="1"/>
          </p:cNvPicPr>
          <p:nvPr/>
        </p:nvPicPr>
        <p:blipFill>
          <a:blip r:embed="rId3"/>
          <a:stretch>
            <a:fillRect/>
          </a:stretch>
        </p:blipFill>
        <p:spPr>
          <a:xfrm>
            <a:off x="158069" y="219755"/>
            <a:ext cx="5161199" cy="4703989"/>
          </a:xfrm>
          <a:prstGeom prst="rect">
            <a:avLst/>
          </a:prstGeom>
        </p:spPr>
      </p:pic>
    </p:spTree>
    <p:extLst>
      <p:ext uri="{BB962C8B-B14F-4D97-AF65-F5344CB8AC3E}">
        <p14:creationId xmlns:p14="http://schemas.microsoft.com/office/powerpoint/2010/main" val="1954053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A1C69763-85F4-9E4E-E2CC-1429957D007C}"/>
              </a:ext>
            </a:extLst>
          </p:cNvPr>
          <p:cNvPicPr>
            <a:picLocks noChangeAspect="1"/>
          </p:cNvPicPr>
          <p:nvPr/>
        </p:nvPicPr>
        <p:blipFill>
          <a:blip r:embed="rId3"/>
          <a:stretch>
            <a:fillRect/>
          </a:stretch>
        </p:blipFill>
        <p:spPr>
          <a:xfrm>
            <a:off x="274637" y="130628"/>
            <a:ext cx="5648325" cy="2095500"/>
          </a:xfrm>
          <a:prstGeom prst="rect">
            <a:avLst/>
          </a:prstGeom>
        </p:spPr>
      </p:pic>
    </p:spTree>
    <p:extLst>
      <p:ext uri="{BB962C8B-B14F-4D97-AF65-F5344CB8AC3E}">
        <p14:creationId xmlns:p14="http://schemas.microsoft.com/office/powerpoint/2010/main" val="2915583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8CA6D705-94D1-A6AD-3830-0BFA9F0B4FBD}"/>
              </a:ext>
            </a:extLst>
          </p:cNvPr>
          <p:cNvPicPr>
            <a:picLocks noChangeAspect="1"/>
          </p:cNvPicPr>
          <p:nvPr/>
        </p:nvPicPr>
        <p:blipFill>
          <a:blip r:embed="rId3"/>
          <a:stretch>
            <a:fillRect/>
          </a:stretch>
        </p:blipFill>
        <p:spPr>
          <a:xfrm>
            <a:off x="302672" y="0"/>
            <a:ext cx="4619798" cy="5143500"/>
          </a:xfrm>
          <a:prstGeom prst="rect">
            <a:avLst/>
          </a:prstGeom>
        </p:spPr>
      </p:pic>
      <p:pic>
        <p:nvPicPr>
          <p:cNvPr id="7" name="Imagen 6">
            <a:extLst>
              <a:ext uri="{FF2B5EF4-FFF2-40B4-BE49-F238E27FC236}">
                <a16:creationId xmlns:a16="http://schemas.microsoft.com/office/drawing/2014/main" id="{A5CF5111-54E2-0B9F-3062-A53BB71212A6}"/>
              </a:ext>
            </a:extLst>
          </p:cNvPr>
          <p:cNvPicPr>
            <a:picLocks noChangeAspect="1"/>
          </p:cNvPicPr>
          <p:nvPr/>
        </p:nvPicPr>
        <p:blipFill>
          <a:blip r:embed="rId4"/>
          <a:stretch>
            <a:fillRect/>
          </a:stretch>
        </p:blipFill>
        <p:spPr>
          <a:xfrm>
            <a:off x="4922469" y="297543"/>
            <a:ext cx="4158291" cy="3302000"/>
          </a:xfrm>
          <a:prstGeom prst="rect">
            <a:avLst/>
          </a:prstGeom>
        </p:spPr>
      </p:pic>
      <p:pic>
        <p:nvPicPr>
          <p:cNvPr id="5" name="Imagen 4">
            <a:extLst>
              <a:ext uri="{FF2B5EF4-FFF2-40B4-BE49-F238E27FC236}">
                <a16:creationId xmlns:a16="http://schemas.microsoft.com/office/drawing/2014/main" id="{7B9FEF49-2C9A-3830-4E81-33685CD3FA56}"/>
              </a:ext>
            </a:extLst>
          </p:cNvPr>
          <p:cNvPicPr>
            <a:picLocks noChangeAspect="1"/>
          </p:cNvPicPr>
          <p:nvPr/>
        </p:nvPicPr>
        <p:blipFill>
          <a:blip r:embed="rId5"/>
          <a:stretch>
            <a:fillRect/>
          </a:stretch>
        </p:blipFill>
        <p:spPr>
          <a:xfrm>
            <a:off x="4922468" y="2733675"/>
            <a:ext cx="1915656" cy="2326821"/>
          </a:xfrm>
          <a:prstGeom prst="rect">
            <a:avLst/>
          </a:prstGeom>
        </p:spPr>
      </p:pic>
    </p:spTree>
    <p:extLst>
      <p:ext uri="{BB962C8B-B14F-4D97-AF65-F5344CB8AC3E}">
        <p14:creationId xmlns:p14="http://schemas.microsoft.com/office/powerpoint/2010/main" val="2896483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4033A555-68AF-2AEE-331B-D778204008B5}"/>
              </a:ext>
            </a:extLst>
          </p:cNvPr>
          <p:cNvPicPr>
            <a:picLocks noChangeAspect="1"/>
          </p:cNvPicPr>
          <p:nvPr/>
        </p:nvPicPr>
        <p:blipFill>
          <a:blip r:embed="rId3"/>
          <a:stretch>
            <a:fillRect/>
          </a:stretch>
        </p:blipFill>
        <p:spPr>
          <a:xfrm>
            <a:off x="128360" y="197985"/>
            <a:ext cx="6395811" cy="2990560"/>
          </a:xfrm>
          <a:prstGeom prst="rect">
            <a:avLst/>
          </a:prstGeom>
        </p:spPr>
      </p:pic>
    </p:spTree>
    <p:extLst>
      <p:ext uri="{BB962C8B-B14F-4D97-AF65-F5344CB8AC3E}">
        <p14:creationId xmlns:p14="http://schemas.microsoft.com/office/powerpoint/2010/main" val="3524389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F6EF1DC3-0E1C-60C3-F064-45AB71C963CC}"/>
              </a:ext>
            </a:extLst>
          </p:cNvPr>
          <p:cNvPicPr>
            <a:picLocks noChangeAspect="1"/>
          </p:cNvPicPr>
          <p:nvPr/>
        </p:nvPicPr>
        <p:blipFill>
          <a:blip r:embed="rId3"/>
          <a:stretch>
            <a:fillRect/>
          </a:stretch>
        </p:blipFill>
        <p:spPr>
          <a:xfrm>
            <a:off x="361840" y="0"/>
            <a:ext cx="4965919" cy="5143500"/>
          </a:xfrm>
          <a:prstGeom prst="rect">
            <a:avLst/>
          </a:prstGeom>
        </p:spPr>
      </p:pic>
      <p:pic>
        <p:nvPicPr>
          <p:cNvPr id="4" name="Imagen 3">
            <a:extLst>
              <a:ext uri="{FF2B5EF4-FFF2-40B4-BE49-F238E27FC236}">
                <a16:creationId xmlns:a16="http://schemas.microsoft.com/office/drawing/2014/main" id="{618334C5-F3AB-A884-F8C0-AA95446DBA7E}"/>
              </a:ext>
            </a:extLst>
          </p:cNvPr>
          <p:cNvPicPr>
            <a:picLocks noChangeAspect="1"/>
          </p:cNvPicPr>
          <p:nvPr/>
        </p:nvPicPr>
        <p:blipFill>
          <a:blip r:embed="rId4"/>
          <a:stretch>
            <a:fillRect/>
          </a:stretch>
        </p:blipFill>
        <p:spPr>
          <a:xfrm>
            <a:off x="5741415" y="1697047"/>
            <a:ext cx="2597042" cy="385792"/>
          </a:xfrm>
          <a:prstGeom prst="rect">
            <a:avLst/>
          </a:prstGeom>
        </p:spPr>
      </p:pic>
      <p:pic>
        <p:nvPicPr>
          <p:cNvPr id="6" name="Imagen 5">
            <a:extLst>
              <a:ext uri="{FF2B5EF4-FFF2-40B4-BE49-F238E27FC236}">
                <a16:creationId xmlns:a16="http://schemas.microsoft.com/office/drawing/2014/main" id="{7CCC9758-4A53-3399-3804-9D09C5C63F37}"/>
              </a:ext>
            </a:extLst>
          </p:cNvPr>
          <p:cNvPicPr>
            <a:picLocks noChangeAspect="1"/>
          </p:cNvPicPr>
          <p:nvPr/>
        </p:nvPicPr>
        <p:blipFill>
          <a:blip r:embed="rId5"/>
          <a:stretch>
            <a:fillRect/>
          </a:stretch>
        </p:blipFill>
        <p:spPr>
          <a:xfrm>
            <a:off x="5741415" y="2328862"/>
            <a:ext cx="2840640" cy="559481"/>
          </a:xfrm>
          <a:prstGeom prst="rect">
            <a:avLst/>
          </a:prstGeom>
        </p:spPr>
      </p:pic>
      <p:pic>
        <p:nvPicPr>
          <p:cNvPr id="8" name="Imagen 7">
            <a:extLst>
              <a:ext uri="{FF2B5EF4-FFF2-40B4-BE49-F238E27FC236}">
                <a16:creationId xmlns:a16="http://schemas.microsoft.com/office/drawing/2014/main" id="{53577C0F-FB16-6D7B-4F4D-18693BFA94E8}"/>
              </a:ext>
            </a:extLst>
          </p:cNvPr>
          <p:cNvPicPr>
            <a:picLocks noChangeAspect="1"/>
          </p:cNvPicPr>
          <p:nvPr/>
        </p:nvPicPr>
        <p:blipFill>
          <a:blip r:embed="rId6"/>
          <a:stretch>
            <a:fillRect/>
          </a:stretch>
        </p:blipFill>
        <p:spPr>
          <a:xfrm>
            <a:off x="5856513" y="4469945"/>
            <a:ext cx="2725542" cy="527009"/>
          </a:xfrm>
          <a:prstGeom prst="rect">
            <a:avLst/>
          </a:prstGeom>
        </p:spPr>
      </p:pic>
    </p:spTree>
    <p:extLst>
      <p:ext uri="{BB962C8B-B14F-4D97-AF65-F5344CB8AC3E}">
        <p14:creationId xmlns:p14="http://schemas.microsoft.com/office/powerpoint/2010/main" val="1383935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39276DE0-53ED-F4BD-DEE0-597E9E4DD4FB}"/>
              </a:ext>
            </a:extLst>
          </p:cNvPr>
          <p:cNvPicPr>
            <a:picLocks noChangeAspect="1"/>
          </p:cNvPicPr>
          <p:nvPr/>
        </p:nvPicPr>
        <p:blipFill>
          <a:blip r:embed="rId3"/>
          <a:stretch>
            <a:fillRect/>
          </a:stretch>
        </p:blipFill>
        <p:spPr>
          <a:xfrm>
            <a:off x="148937" y="195943"/>
            <a:ext cx="4974695" cy="3853543"/>
          </a:xfrm>
          <a:prstGeom prst="rect">
            <a:avLst/>
          </a:prstGeom>
        </p:spPr>
      </p:pic>
      <p:pic>
        <p:nvPicPr>
          <p:cNvPr id="5" name="Imagen 4">
            <a:extLst>
              <a:ext uri="{FF2B5EF4-FFF2-40B4-BE49-F238E27FC236}">
                <a16:creationId xmlns:a16="http://schemas.microsoft.com/office/drawing/2014/main" id="{7882FA99-AA46-3750-CC33-D71BC7383A6E}"/>
              </a:ext>
            </a:extLst>
          </p:cNvPr>
          <p:cNvPicPr>
            <a:picLocks noChangeAspect="1"/>
          </p:cNvPicPr>
          <p:nvPr/>
        </p:nvPicPr>
        <p:blipFill>
          <a:blip r:embed="rId4"/>
          <a:stretch>
            <a:fillRect/>
          </a:stretch>
        </p:blipFill>
        <p:spPr>
          <a:xfrm>
            <a:off x="5123632" y="1836058"/>
            <a:ext cx="3958196" cy="2213428"/>
          </a:xfrm>
          <a:prstGeom prst="rect">
            <a:avLst/>
          </a:prstGeom>
        </p:spPr>
      </p:pic>
    </p:spTree>
    <p:extLst>
      <p:ext uri="{BB962C8B-B14F-4D97-AF65-F5344CB8AC3E}">
        <p14:creationId xmlns:p14="http://schemas.microsoft.com/office/powerpoint/2010/main" val="1094719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8983ACF9-1C1B-C60F-8779-3D66CF46D230}"/>
              </a:ext>
            </a:extLst>
          </p:cNvPr>
          <p:cNvPicPr>
            <a:picLocks noChangeAspect="1"/>
          </p:cNvPicPr>
          <p:nvPr/>
        </p:nvPicPr>
        <p:blipFill>
          <a:blip r:embed="rId3"/>
          <a:stretch>
            <a:fillRect/>
          </a:stretch>
        </p:blipFill>
        <p:spPr>
          <a:xfrm>
            <a:off x="175265" y="0"/>
            <a:ext cx="2450726" cy="5143500"/>
          </a:xfrm>
          <a:prstGeom prst="rect">
            <a:avLst/>
          </a:prstGeom>
        </p:spPr>
      </p:pic>
      <p:pic>
        <p:nvPicPr>
          <p:cNvPr id="4" name="Imagen 3">
            <a:extLst>
              <a:ext uri="{FF2B5EF4-FFF2-40B4-BE49-F238E27FC236}">
                <a16:creationId xmlns:a16="http://schemas.microsoft.com/office/drawing/2014/main" id="{7ED8F1B7-CC53-0A24-268E-90629CB1E2BD}"/>
              </a:ext>
            </a:extLst>
          </p:cNvPr>
          <p:cNvPicPr>
            <a:picLocks noChangeAspect="1"/>
          </p:cNvPicPr>
          <p:nvPr/>
        </p:nvPicPr>
        <p:blipFill>
          <a:blip r:embed="rId4"/>
          <a:stretch>
            <a:fillRect/>
          </a:stretch>
        </p:blipFill>
        <p:spPr>
          <a:xfrm>
            <a:off x="2908153" y="812800"/>
            <a:ext cx="6060582" cy="3389085"/>
          </a:xfrm>
          <a:prstGeom prst="rect">
            <a:avLst/>
          </a:prstGeom>
        </p:spPr>
      </p:pic>
    </p:spTree>
    <p:extLst>
      <p:ext uri="{BB962C8B-B14F-4D97-AF65-F5344CB8AC3E}">
        <p14:creationId xmlns:p14="http://schemas.microsoft.com/office/powerpoint/2010/main" val="1563185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79183608-F93D-C433-6D1D-6118F3B39B62}"/>
              </a:ext>
            </a:extLst>
          </p:cNvPr>
          <p:cNvPicPr>
            <a:picLocks noChangeAspect="1"/>
          </p:cNvPicPr>
          <p:nvPr/>
        </p:nvPicPr>
        <p:blipFill rotWithShape="1">
          <a:blip r:embed="rId3"/>
          <a:srcRect b="51699"/>
          <a:stretch/>
        </p:blipFill>
        <p:spPr>
          <a:xfrm>
            <a:off x="397555" y="244928"/>
            <a:ext cx="6263633" cy="1830615"/>
          </a:xfrm>
          <a:prstGeom prst="rect">
            <a:avLst/>
          </a:prstGeom>
        </p:spPr>
      </p:pic>
      <p:pic>
        <p:nvPicPr>
          <p:cNvPr id="4" name="Imagen 3">
            <a:extLst>
              <a:ext uri="{FF2B5EF4-FFF2-40B4-BE49-F238E27FC236}">
                <a16:creationId xmlns:a16="http://schemas.microsoft.com/office/drawing/2014/main" id="{A870AC71-A3C3-99F2-5ED3-52F41A313812}"/>
              </a:ext>
            </a:extLst>
          </p:cNvPr>
          <p:cNvPicPr>
            <a:picLocks noChangeAspect="1"/>
          </p:cNvPicPr>
          <p:nvPr/>
        </p:nvPicPr>
        <p:blipFill>
          <a:blip r:embed="rId4"/>
          <a:stretch>
            <a:fillRect/>
          </a:stretch>
        </p:blipFill>
        <p:spPr>
          <a:xfrm>
            <a:off x="1531256" y="2156478"/>
            <a:ext cx="3895725" cy="2807862"/>
          </a:xfrm>
          <a:prstGeom prst="rect">
            <a:avLst/>
          </a:prstGeom>
        </p:spPr>
      </p:pic>
    </p:spTree>
    <p:extLst>
      <p:ext uri="{BB962C8B-B14F-4D97-AF65-F5344CB8AC3E}">
        <p14:creationId xmlns:p14="http://schemas.microsoft.com/office/powerpoint/2010/main" val="2718272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79183608-F93D-C433-6D1D-6118F3B39B62}"/>
              </a:ext>
            </a:extLst>
          </p:cNvPr>
          <p:cNvPicPr>
            <a:picLocks noChangeAspect="1"/>
          </p:cNvPicPr>
          <p:nvPr/>
        </p:nvPicPr>
        <p:blipFill rotWithShape="1">
          <a:blip r:embed="rId3"/>
          <a:srcRect t="49450"/>
          <a:stretch/>
        </p:blipFill>
        <p:spPr>
          <a:xfrm>
            <a:off x="441097" y="123372"/>
            <a:ext cx="6263633" cy="1915885"/>
          </a:xfrm>
          <a:prstGeom prst="rect">
            <a:avLst/>
          </a:prstGeom>
        </p:spPr>
      </p:pic>
      <p:pic>
        <p:nvPicPr>
          <p:cNvPr id="4" name="Imagen 3">
            <a:extLst>
              <a:ext uri="{FF2B5EF4-FFF2-40B4-BE49-F238E27FC236}">
                <a16:creationId xmlns:a16="http://schemas.microsoft.com/office/drawing/2014/main" id="{15114BED-D1A7-F94A-3AE3-1E74D475E146}"/>
              </a:ext>
            </a:extLst>
          </p:cNvPr>
          <p:cNvPicPr>
            <a:picLocks noChangeAspect="1"/>
          </p:cNvPicPr>
          <p:nvPr/>
        </p:nvPicPr>
        <p:blipFill>
          <a:blip r:embed="rId4"/>
          <a:stretch>
            <a:fillRect/>
          </a:stretch>
        </p:blipFill>
        <p:spPr>
          <a:xfrm>
            <a:off x="1640116" y="2081500"/>
            <a:ext cx="4077154" cy="2938628"/>
          </a:xfrm>
          <a:prstGeom prst="rect">
            <a:avLst/>
          </a:prstGeom>
        </p:spPr>
      </p:pic>
    </p:spTree>
    <p:extLst>
      <p:ext uri="{BB962C8B-B14F-4D97-AF65-F5344CB8AC3E}">
        <p14:creationId xmlns:p14="http://schemas.microsoft.com/office/powerpoint/2010/main" val="249557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6C067D8A-9851-9256-531D-826B959828E0}"/>
              </a:ext>
            </a:extLst>
          </p:cNvPr>
          <p:cNvPicPr>
            <a:picLocks noChangeAspect="1"/>
          </p:cNvPicPr>
          <p:nvPr/>
        </p:nvPicPr>
        <p:blipFill rotWithShape="1">
          <a:blip r:embed="rId3"/>
          <a:srcRect t="71248"/>
          <a:stretch/>
        </p:blipFill>
        <p:spPr>
          <a:xfrm>
            <a:off x="249960" y="246743"/>
            <a:ext cx="6810582" cy="1320800"/>
          </a:xfrm>
          <a:prstGeom prst="rect">
            <a:avLst/>
          </a:prstGeom>
        </p:spPr>
      </p:pic>
      <p:pic>
        <p:nvPicPr>
          <p:cNvPr id="5" name="Imagen 4">
            <a:extLst>
              <a:ext uri="{FF2B5EF4-FFF2-40B4-BE49-F238E27FC236}">
                <a16:creationId xmlns:a16="http://schemas.microsoft.com/office/drawing/2014/main" id="{EBB0171C-52B8-6393-3077-9A59A18C6321}"/>
              </a:ext>
            </a:extLst>
          </p:cNvPr>
          <p:cNvPicPr>
            <a:picLocks noChangeAspect="1"/>
          </p:cNvPicPr>
          <p:nvPr/>
        </p:nvPicPr>
        <p:blipFill>
          <a:blip r:embed="rId4"/>
          <a:stretch>
            <a:fillRect/>
          </a:stretch>
        </p:blipFill>
        <p:spPr>
          <a:xfrm>
            <a:off x="405492" y="1639207"/>
            <a:ext cx="5372100" cy="3257550"/>
          </a:xfrm>
          <a:prstGeom prst="rect">
            <a:avLst/>
          </a:prstGeom>
        </p:spPr>
      </p:pic>
      <p:sp>
        <p:nvSpPr>
          <p:cNvPr id="2" name="CuadroTexto 1">
            <a:extLst>
              <a:ext uri="{FF2B5EF4-FFF2-40B4-BE49-F238E27FC236}">
                <a16:creationId xmlns:a16="http://schemas.microsoft.com/office/drawing/2014/main" id="{E35318A5-C1A3-D1F3-30FB-CDD777878A55}"/>
              </a:ext>
            </a:extLst>
          </p:cNvPr>
          <p:cNvSpPr txBox="1"/>
          <p:nvPr/>
        </p:nvSpPr>
        <p:spPr>
          <a:xfrm>
            <a:off x="805542" y="3534228"/>
            <a:ext cx="2126343" cy="307777"/>
          </a:xfrm>
          <a:prstGeom prst="rect">
            <a:avLst/>
          </a:prstGeom>
          <a:noFill/>
        </p:spPr>
        <p:txBody>
          <a:bodyPr wrap="square" rtlCol="0">
            <a:spAutoFit/>
          </a:bodyPr>
          <a:lstStyle/>
          <a:p>
            <a:r>
              <a:rPr lang="es-ES" b="1" dirty="0">
                <a:solidFill>
                  <a:srgbClr val="FF0000"/>
                </a:solidFill>
              </a:rPr>
              <a:t>E</a:t>
            </a:r>
            <a:r>
              <a:rPr lang="es-ES" dirty="0">
                <a:solidFill>
                  <a:srgbClr val="FF0000"/>
                </a:solidFill>
              </a:rPr>
              <a:t> = enzima</a:t>
            </a:r>
          </a:p>
        </p:txBody>
      </p:sp>
    </p:spTree>
    <p:extLst>
      <p:ext uri="{BB962C8B-B14F-4D97-AF65-F5344CB8AC3E}">
        <p14:creationId xmlns:p14="http://schemas.microsoft.com/office/powerpoint/2010/main" val="4089260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77416659-77B5-6332-B04B-ED01D6BBF569}"/>
              </a:ext>
            </a:extLst>
          </p:cNvPr>
          <p:cNvPicPr>
            <a:picLocks noChangeAspect="1"/>
          </p:cNvPicPr>
          <p:nvPr/>
        </p:nvPicPr>
        <p:blipFill rotWithShape="1">
          <a:blip r:embed="rId3"/>
          <a:srcRect b="37596"/>
          <a:stretch/>
        </p:blipFill>
        <p:spPr>
          <a:xfrm>
            <a:off x="334963" y="197077"/>
            <a:ext cx="5333461" cy="2176010"/>
          </a:xfrm>
          <a:prstGeom prst="rect">
            <a:avLst/>
          </a:prstGeom>
        </p:spPr>
      </p:pic>
      <p:graphicFrame>
        <p:nvGraphicFramePr>
          <p:cNvPr id="2" name="Object 3">
            <a:extLst>
              <a:ext uri="{FF2B5EF4-FFF2-40B4-BE49-F238E27FC236}">
                <a16:creationId xmlns:a16="http://schemas.microsoft.com/office/drawing/2014/main" id="{30D33263-E06F-2FD6-2BED-0F10E4AA086A}"/>
              </a:ext>
            </a:extLst>
          </p:cNvPr>
          <p:cNvGraphicFramePr>
            <a:graphicFrameLocks noChangeAspect="1"/>
          </p:cNvGraphicFramePr>
          <p:nvPr>
            <p:extLst>
              <p:ext uri="{D42A27DB-BD31-4B8C-83A1-F6EECF244321}">
                <p14:modId xmlns:p14="http://schemas.microsoft.com/office/powerpoint/2010/main" val="430960094"/>
              </p:ext>
            </p:extLst>
          </p:nvPr>
        </p:nvGraphicFramePr>
        <p:xfrm>
          <a:off x="1318760" y="2639506"/>
          <a:ext cx="3013755" cy="2304258"/>
        </p:xfrm>
        <a:graphic>
          <a:graphicData uri="http://schemas.openxmlformats.org/presentationml/2006/ole">
            <mc:AlternateContent xmlns:mc="http://schemas.openxmlformats.org/markup-compatibility/2006">
              <mc:Choice xmlns:v="urn:schemas-microsoft-com:vml" Requires="v">
                <p:oleObj name="Fotografía de Photo Editor" r:id="rId4" imgW="3419952" imgH="3839111" progId="MSPhotoEd.3">
                  <p:embed/>
                </p:oleObj>
              </mc:Choice>
              <mc:Fallback>
                <p:oleObj name="Fotografía de Photo Editor" r:id="rId4" imgW="3419952" imgH="3839111" progId="MSPhotoEd.3">
                  <p:embed/>
                  <p:pic>
                    <p:nvPicPr>
                      <p:cNvPr id="193539" name="Object 3">
                        <a:extLst>
                          <a:ext uri="{FF2B5EF4-FFF2-40B4-BE49-F238E27FC236}">
                            <a16:creationId xmlns:a16="http://schemas.microsoft.com/office/drawing/2014/main" id="{9F3B0A9C-A5FA-F855-A471-C3EA5072D0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1891"/>
                      <a:stretch>
                        <a:fillRect/>
                      </a:stretch>
                    </p:blipFill>
                    <p:spPr bwMode="auto">
                      <a:xfrm>
                        <a:off x="1318760" y="2639506"/>
                        <a:ext cx="3013755" cy="2304258"/>
                      </a:xfrm>
                      <a:prstGeom prst="rect">
                        <a:avLst/>
                      </a:prstGeom>
                      <a:noFill/>
                      <a:ln>
                        <a:noFill/>
                      </a:ln>
                      <a:effectLst/>
                    </p:spPr>
                  </p:pic>
                </p:oleObj>
              </mc:Fallback>
            </mc:AlternateContent>
          </a:graphicData>
        </a:graphic>
      </p:graphicFrame>
      <p:pic>
        <p:nvPicPr>
          <p:cNvPr id="4" name="Picture 5" descr="Alfa%20hélice%20proteínas">
            <a:extLst>
              <a:ext uri="{FF2B5EF4-FFF2-40B4-BE49-F238E27FC236}">
                <a16:creationId xmlns:a16="http://schemas.microsoft.com/office/drawing/2014/main" id="{5F6CB313-32D2-8147-C8D2-9E7745909B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8017" y="502556"/>
            <a:ext cx="2679926" cy="328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300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77416659-77B5-6332-B04B-ED01D6BBF569}"/>
              </a:ext>
            </a:extLst>
          </p:cNvPr>
          <p:cNvPicPr>
            <a:picLocks noChangeAspect="1"/>
          </p:cNvPicPr>
          <p:nvPr/>
        </p:nvPicPr>
        <p:blipFill rotWithShape="1">
          <a:blip r:embed="rId3"/>
          <a:srcRect t="61886"/>
          <a:stretch/>
        </p:blipFill>
        <p:spPr>
          <a:xfrm>
            <a:off x="247877" y="59124"/>
            <a:ext cx="6436284" cy="1603829"/>
          </a:xfrm>
          <a:prstGeom prst="rect">
            <a:avLst/>
          </a:prstGeom>
        </p:spPr>
      </p:pic>
      <p:pic>
        <p:nvPicPr>
          <p:cNvPr id="4" name="Imagen 3">
            <a:extLst>
              <a:ext uri="{FF2B5EF4-FFF2-40B4-BE49-F238E27FC236}">
                <a16:creationId xmlns:a16="http://schemas.microsoft.com/office/drawing/2014/main" id="{6540A87C-E577-3FDD-48F3-7C6E9154985E}"/>
              </a:ext>
            </a:extLst>
          </p:cNvPr>
          <p:cNvPicPr>
            <a:picLocks noChangeAspect="1"/>
          </p:cNvPicPr>
          <p:nvPr/>
        </p:nvPicPr>
        <p:blipFill>
          <a:blip r:embed="rId4"/>
          <a:stretch>
            <a:fillRect/>
          </a:stretch>
        </p:blipFill>
        <p:spPr>
          <a:xfrm>
            <a:off x="1451429" y="1517811"/>
            <a:ext cx="3520138" cy="3625689"/>
          </a:xfrm>
          <a:prstGeom prst="rect">
            <a:avLst/>
          </a:prstGeom>
        </p:spPr>
      </p:pic>
    </p:spTree>
    <p:extLst>
      <p:ext uri="{BB962C8B-B14F-4D97-AF65-F5344CB8AC3E}">
        <p14:creationId xmlns:p14="http://schemas.microsoft.com/office/powerpoint/2010/main" val="3310901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4" name="Imagen 3">
            <a:extLst>
              <a:ext uri="{FF2B5EF4-FFF2-40B4-BE49-F238E27FC236}">
                <a16:creationId xmlns:a16="http://schemas.microsoft.com/office/drawing/2014/main" id="{5C0C5EF5-2EE4-1506-F239-F8BB663A19A7}"/>
              </a:ext>
            </a:extLst>
          </p:cNvPr>
          <p:cNvPicPr>
            <a:picLocks noChangeAspect="1"/>
          </p:cNvPicPr>
          <p:nvPr/>
        </p:nvPicPr>
        <p:blipFill rotWithShape="1">
          <a:blip r:embed="rId3"/>
          <a:srcRect b="52094"/>
          <a:stretch/>
        </p:blipFill>
        <p:spPr>
          <a:xfrm>
            <a:off x="138565" y="80961"/>
            <a:ext cx="4818769" cy="3344409"/>
          </a:xfrm>
          <a:prstGeom prst="rect">
            <a:avLst/>
          </a:prstGeom>
        </p:spPr>
      </p:pic>
      <p:pic>
        <p:nvPicPr>
          <p:cNvPr id="5" name="Imagen 4">
            <a:extLst>
              <a:ext uri="{FF2B5EF4-FFF2-40B4-BE49-F238E27FC236}">
                <a16:creationId xmlns:a16="http://schemas.microsoft.com/office/drawing/2014/main" id="{BAD2418D-D5A3-E757-757C-1672AE18FB7D}"/>
              </a:ext>
            </a:extLst>
          </p:cNvPr>
          <p:cNvPicPr>
            <a:picLocks noChangeAspect="1"/>
          </p:cNvPicPr>
          <p:nvPr/>
        </p:nvPicPr>
        <p:blipFill>
          <a:blip r:embed="rId4"/>
          <a:stretch>
            <a:fillRect/>
          </a:stretch>
        </p:blipFill>
        <p:spPr>
          <a:xfrm>
            <a:off x="4572000" y="808263"/>
            <a:ext cx="4315931" cy="2617107"/>
          </a:xfrm>
          <a:prstGeom prst="rect">
            <a:avLst/>
          </a:prstGeom>
        </p:spPr>
      </p:pic>
    </p:spTree>
    <p:extLst>
      <p:ext uri="{BB962C8B-B14F-4D97-AF65-F5344CB8AC3E}">
        <p14:creationId xmlns:p14="http://schemas.microsoft.com/office/powerpoint/2010/main" val="1860747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4" name="Imagen 3">
            <a:extLst>
              <a:ext uri="{FF2B5EF4-FFF2-40B4-BE49-F238E27FC236}">
                <a16:creationId xmlns:a16="http://schemas.microsoft.com/office/drawing/2014/main" id="{AB1BB4DE-9D1E-AFB0-3E81-C1657973DEE4}"/>
              </a:ext>
            </a:extLst>
          </p:cNvPr>
          <p:cNvPicPr>
            <a:picLocks noChangeAspect="1"/>
          </p:cNvPicPr>
          <p:nvPr/>
        </p:nvPicPr>
        <p:blipFill rotWithShape="1">
          <a:blip r:embed="rId3"/>
          <a:srcRect b="50811"/>
          <a:stretch/>
        </p:blipFill>
        <p:spPr>
          <a:xfrm>
            <a:off x="285749" y="301398"/>
            <a:ext cx="4029935" cy="1658032"/>
          </a:xfrm>
          <a:prstGeom prst="rect">
            <a:avLst/>
          </a:prstGeom>
        </p:spPr>
      </p:pic>
      <p:pic>
        <p:nvPicPr>
          <p:cNvPr id="6" name="Imagen 5">
            <a:extLst>
              <a:ext uri="{FF2B5EF4-FFF2-40B4-BE49-F238E27FC236}">
                <a16:creationId xmlns:a16="http://schemas.microsoft.com/office/drawing/2014/main" id="{C5FBCF26-56C5-50B9-096F-B8F6CB3AF28A}"/>
              </a:ext>
            </a:extLst>
          </p:cNvPr>
          <p:cNvPicPr>
            <a:picLocks noChangeAspect="1"/>
          </p:cNvPicPr>
          <p:nvPr/>
        </p:nvPicPr>
        <p:blipFill>
          <a:blip r:embed="rId4"/>
          <a:stretch>
            <a:fillRect/>
          </a:stretch>
        </p:blipFill>
        <p:spPr>
          <a:xfrm>
            <a:off x="391887" y="2282371"/>
            <a:ext cx="4644570" cy="2356537"/>
          </a:xfrm>
          <a:prstGeom prst="rect">
            <a:avLst/>
          </a:prstGeom>
        </p:spPr>
      </p:pic>
    </p:spTree>
    <p:extLst>
      <p:ext uri="{BB962C8B-B14F-4D97-AF65-F5344CB8AC3E}">
        <p14:creationId xmlns:p14="http://schemas.microsoft.com/office/powerpoint/2010/main" val="646005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4" name="Imagen 3">
            <a:extLst>
              <a:ext uri="{FF2B5EF4-FFF2-40B4-BE49-F238E27FC236}">
                <a16:creationId xmlns:a16="http://schemas.microsoft.com/office/drawing/2014/main" id="{AB1BB4DE-9D1E-AFB0-3E81-C1657973DEE4}"/>
              </a:ext>
            </a:extLst>
          </p:cNvPr>
          <p:cNvPicPr>
            <a:picLocks noChangeAspect="1"/>
          </p:cNvPicPr>
          <p:nvPr/>
        </p:nvPicPr>
        <p:blipFill rotWithShape="1">
          <a:blip r:embed="rId3"/>
          <a:srcRect t="50050"/>
          <a:stretch/>
        </p:blipFill>
        <p:spPr>
          <a:xfrm>
            <a:off x="336549" y="268515"/>
            <a:ext cx="4029935" cy="1683657"/>
          </a:xfrm>
          <a:prstGeom prst="rect">
            <a:avLst/>
          </a:prstGeom>
        </p:spPr>
      </p:pic>
      <p:pic>
        <p:nvPicPr>
          <p:cNvPr id="8" name="Imagen 7">
            <a:extLst>
              <a:ext uri="{FF2B5EF4-FFF2-40B4-BE49-F238E27FC236}">
                <a16:creationId xmlns:a16="http://schemas.microsoft.com/office/drawing/2014/main" id="{61F1C3F8-06B2-AC5D-E976-1F19112C1245}"/>
              </a:ext>
            </a:extLst>
          </p:cNvPr>
          <p:cNvPicPr>
            <a:picLocks noChangeAspect="1"/>
          </p:cNvPicPr>
          <p:nvPr/>
        </p:nvPicPr>
        <p:blipFill rotWithShape="1">
          <a:blip r:embed="rId4"/>
          <a:srcRect b="2057"/>
          <a:stretch/>
        </p:blipFill>
        <p:spPr>
          <a:xfrm>
            <a:off x="4572000" y="210683"/>
            <a:ext cx="4286251" cy="2024516"/>
          </a:xfrm>
          <a:prstGeom prst="rect">
            <a:avLst/>
          </a:prstGeom>
        </p:spPr>
      </p:pic>
      <p:pic>
        <p:nvPicPr>
          <p:cNvPr id="3" name="Imagen 2">
            <a:extLst>
              <a:ext uri="{FF2B5EF4-FFF2-40B4-BE49-F238E27FC236}">
                <a16:creationId xmlns:a16="http://schemas.microsoft.com/office/drawing/2014/main" id="{EC86756B-9D1B-82EA-757F-04DF7B3232D6}"/>
              </a:ext>
            </a:extLst>
          </p:cNvPr>
          <p:cNvPicPr>
            <a:picLocks noChangeAspect="1"/>
          </p:cNvPicPr>
          <p:nvPr/>
        </p:nvPicPr>
        <p:blipFill rotWithShape="1">
          <a:blip r:embed="rId5"/>
          <a:srcRect t="3576"/>
          <a:stretch/>
        </p:blipFill>
        <p:spPr>
          <a:xfrm>
            <a:off x="481326" y="2571750"/>
            <a:ext cx="3994015" cy="2079171"/>
          </a:xfrm>
          <a:prstGeom prst="rect">
            <a:avLst/>
          </a:prstGeom>
        </p:spPr>
      </p:pic>
    </p:spTree>
    <p:extLst>
      <p:ext uri="{BB962C8B-B14F-4D97-AF65-F5344CB8AC3E}">
        <p14:creationId xmlns:p14="http://schemas.microsoft.com/office/powerpoint/2010/main" val="2478644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C4648A17-4EF6-88AA-34CA-1901F9567467}"/>
              </a:ext>
            </a:extLst>
          </p:cNvPr>
          <p:cNvPicPr>
            <a:picLocks noChangeAspect="1"/>
          </p:cNvPicPr>
          <p:nvPr/>
        </p:nvPicPr>
        <p:blipFill>
          <a:blip r:embed="rId3"/>
          <a:stretch>
            <a:fillRect/>
          </a:stretch>
        </p:blipFill>
        <p:spPr>
          <a:xfrm>
            <a:off x="475995" y="0"/>
            <a:ext cx="4476351" cy="5143500"/>
          </a:xfrm>
          <a:prstGeom prst="rect">
            <a:avLst/>
          </a:prstGeom>
        </p:spPr>
      </p:pic>
    </p:spTree>
    <p:extLst>
      <p:ext uri="{BB962C8B-B14F-4D97-AF65-F5344CB8AC3E}">
        <p14:creationId xmlns:p14="http://schemas.microsoft.com/office/powerpoint/2010/main" val="3100309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CD415D0C-6250-7ED1-AD4B-91469CBFF7F4}"/>
              </a:ext>
            </a:extLst>
          </p:cNvPr>
          <p:cNvPicPr>
            <a:picLocks noChangeAspect="1"/>
          </p:cNvPicPr>
          <p:nvPr/>
        </p:nvPicPr>
        <p:blipFill>
          <a:blip r:embed="rId3"/>
          <a:stretch>
            <a:fillRect/>
          </a:stretch>
        </p:blipFill>
        <p:spPr>
          <a:xfrm>
            <a:off x="336323" y="258989"/>
            <a:ext cx="5287963" cy="3039059"/>
          </a:xfrm>
          <a:prstGeom prst="rect">
            <a:avLst/>
          </a:prstGeom>
        </p:spPr>
      </p:pic>
    </p:spTree>
    <p:extLst>
      <p:ext uri="{BB962C8B-B14F-4D97-AF65-F5344CB8AC3E}">
        <p14:creationId xmlns:p14="http://schemas.microsoft.com/office/powerpoint/2010/main" val="282513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C2826B14-9834-EBB0-CD8E-234B5016ED85}"/>
              </a:ext>
            </a:extLst>
          </p:cNvPr>
          <p:cNvPicPr>
            <a:picLocks noChangeAspect="1"/>
          </p:cNvPicPr>
          <p:nvPr/>
        </p:nvPicPr>
        <p:blipFill rotWithShape="1">
          <a:blip r:embed="rId3"/>
          <a:srcRect b="42339"/>
          <a:stretch/>
        </p:blipFill>
        <p:spPr>
          <a:xfrm>
            <a:off x="267380" y="190047"/>
            <a:ext cx="5569204" cy="1551667"/>
          </a:xfrm>
          <a:prstGeom prst="rect">
            <a:avLst/>
          </a:prstGeom>
        </p:spPr>
      </p:pic>
      <p:pic>
        <p:nvPicPr>
          <p:cNvPr id="4" name="Imagen 3">
            <a:extLst>
              <a:ext uri="{FF2B5EF4-FFF2-40B4-BE49-F238E27FC236}">
                <a16:creationId xmlns:a16="http://schemas.microsoft.com/office/drawing/2014/main" id="{E8074E87-D781-771C-9F76-6715C94D8A51}"/>
              </a:ext>
            </a:extLst>
          </p:cNvPr>
          <p:cNvPicPr>
            <a:picLocks noChangeAspect="1"/>
          </p:cNvPicPr>
          <p:nvPr/>
        </p:nvPicPr>
        <p:blipFill>
          <a:blip r:embed="rId4"/>
          <a:stretch>
            <a:fillRect/>
          </a:stretch>
        </p:blipFill>
        <p:spPr>
          <a:xfrm>
            <a:off x="420914" y="843481"/>
            <a:ext cx="5791200" cy="3210915"/>
          </a:xfrm>
          <a:prstGeom prst="rect">
            <a:avLst/>
          </a:prstGeom>
        </p:spPr>
      </p:pic>
    </p:spTree>
    <p:extLst>
      <p:ext uri="{BB962C8B-B14F-4D97-AF65-F5344CB8AC3E}">
        <p14:creationId xmlns:p14="http://schemas.microsoft.com/office/powerpoint/2010/main" val="3054972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6194F95B-747E-FD57-2DE7-D9DF7EA2D5D2}"/>
              </a:ext>
            </a:extLst>
          </p:cNvPr>
          <p:cNvPicPr>
            <a:picLocks noChangeAspect="1"/>
          </p:cNvPicPr>
          <p:nvPr/>
        </p:nvPicPr>
        <p:blipFill rotWithShape="1">
          <a:blip r:embed="rId3"/>
          <a:srcRect l="4240" t="6490"/>
          <a:stretch/>
        </p:blipFill>
        <p:spPr>
          <a:xfrm>
            <a:off x="994229" y="166914"/>
            <a:ext cx="7228894" cy="4809671"/>
          </a:xfrm>
          <a:prstGeom prst="rect">
            <a:avLst/>
          </a:prstGeom>
        </p:spPr>
      </p:pic>
    </p:spTree>
    <p:extLst>
      <p:ext uri="{BB962C8B-B14F-4D97-AF65-F5344CB8AC3E}">
        <p14:creationId xmlns:p14="http://schemas.microsoft.com/office/powerpoint/2010/main" val="11616381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C2826B14-9834-EBB0-CD8E-234B5016ED85}"/>
              </a:ext>
            </a:extLst>
          </p:cNvPr>
          <p:cNvPicPr>
            <a:picLocks noChangeAspect="1"/>
          </p:cNvPicPr>
          <p:nvPr/>
        </p:nvPicPr>
        <p:blipFill rotWithShape="1">
          <a:blip r:embed="rId3"/>
          <a:srcRect t="55773"/>
          <a:stretch/>
        </p:blipFill>
        <p:spPr>
          <a:xfrm>
            <a:off x="260124" y="82216"/>
            <a:ext cx="5569204" cy="1190172"/>
          </a:xfrm>
          <a:prstGeom prst="rect">
            <a:avLst/>
          </a:prstGeom>
        </p:spPr>
      </p:pic>
      <p:pic>
        <p:nvPicPr>
          <p:cNvPr id="4" name="Imagen 3">
            <a:extLst>
              <a:ext uri="{FF2B5EF4-FFF2-40B4-BE49-F238E27FC236}">
                <a16:creationId xmlns:a16="http://schemas.microsoft.com/office/drawing/2014/main" id="{D2E2B210-1129-8F1A-6F52-D91FD50C0D74}"/>
              </a:ext>
            </a:extLst>
          </p:cNvPr>
          <p:cNvPicPr>
            <a:picLocks noChangeAspect="1"/>
          </p:cNvPicPr>
          <p:nvPr/>
        </p:nvPicPr>
        <p:blipFill>
          <a:blip r:embed="rId4"/>
          <a:stretch>
            <a:fillRect/>
          </a:stretch>
        </p:blipFill>
        <p:spPr>
          <a:xfrm>
            <a:off x="522514" y="150485"/>
            <a:ext cx="2249715" cy="197858"/>
          </a:xfrm>
          <a:prstGeom prst="rect">
            <a:avLst/>
          </a:prstGeom>
        </p:spPr>
      </p:pic>
      <p:pic>
        <p:nvPicPr>
          <p:cNvPr id="5" name="Imagen 4">
            <a:extLst>
              <a:ext uri="{FF2B5EF4-FFF2-40B4-BE49-F238E27FC236}">
                <a16:creationId xmlns:a16="http://schemas.microsoft.com/office/drawing/2014/main" id="{C46C9079-60BA-43A4-D14A-FE3C098E23A5}"/>
              </a:ext>
            </a:extLst>
          </p:cNvPr>
          <p:cNvPicPr>
            <a:picLocks noChangeAspect="1"/>
          </p:cNvPicPr>
          <p:nvPr/>
        </p:nvPicPr>
        <p:blipFill rotWithShape="1">
          <a:blip r:embed="rId5"/>
          <a:srcRect l="3870"/>
          <a:stretch/>
        </p:blipFill>
        <p:spPr>
          <a:xfrm>
            <a:off x="1901371" y="1047417"/>
            <a:ext cx="7249839" cy="3880183"/>
          </a:xfrm>
          <a:prstGeom prst="rect">
            <a:avLst/>
          </a:prstGeom>
        </p:spPr>
      </p:pic>
    </p:spTree>
    <p:extLst>
      <p:ext uri="{BB962C8B-B14F-4D97-AF65-F5344CB8AC3E}">
        <p14:creationId xmlns:p14="http://schemas.microsoft.com/office/powerpoint/2010/main" val="3929676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56060D95-AFD5-FB70-131E-D4AF0D1D9007}"/>
              </a:ext>
            </a:extLst>
          </p:cNvPr>
          <p:cNvPicPr>
            <a:picLocks noChangeAspect="1"/>
          </p:cNvPicPr>
          <p:nvPr/>
        </p:nvPicPr>
        <p:blipFill>
          <a:blip r:embed="rId3"/>
          <a:stretch>
            <a:fillRect/>
          </a:stretch>
        </p:blipFill>
        <p:spPr>
          <a:xfrm>
            <a:off x="106948" y="65315"/>
            <a:ext cx="5368175" cy="4071256"/>
          </a:xfrm>
          <a:prstGeom prst="rect">
            <a:avLst/>
          </a:prstGeom>
        </p:spPr>
      </p:pic>
      <p:graphicFrame>
        <p:nvGraphicFramePr>
          <p:cNvPr id="2" name="Object 11">
            <a:extLst>
              <a:ext uri="{FF2B5EF4-FFF2-40B4-BE49-F238E27FC236}">
                <a16:creationId xmlns:a16="http://schemas.microsoft.com/office/drawing/2014/main" id="{22DC9C47-3E9C-6E8F-18FA-03A73B8627B8}"/>
              </a:ext>
            </a:extLst>
          </p:cNvPr>
          <p:cNvGraphicFramePr>
            <a:graphicFrameLocks noChangeAspect="1"/>
          </p:cNvGraphicFramePr>
          <p:nvPr>
            <p:extLst>
              <p:ext uri="{D42A27DB-BD31-4B8C-83A1-F6EECF244321}">
                <p14:modId xmlns:p14="http://schemas.microsoft.com/office/powerpoint/2010/main" val="2194140256"/>
              </p:ext>
            </p:extLst>
          </p:nvPr>
        </p:nvGraphicFramePr>
        <p:xfrm>
          <a:off x="5541700" y="1306285"/>
          <a:ext cx="3602300" cy="2137456"/>
        </p:xfrm>
        <a:graphic>
          <a:graphicData uri="http://schemas.openxmlformats.org/presentationml/2006/ole">
            <mc:AlternateContent xmlns:mc="http://schemas.openxmlformats.org/markup-compatibility/2006">
              <mc:Choice xmlns:v="urn:schemas-microsoft-com:vml" Requires="v">
                <p:oleObj r:id="rId4" imgW="4495238" imgH="2666667" progId="">
                  <p:embed/>
                </p:oleObj>
              </mc:Choice>
              <mc:Fallback>
                <p:oleObj r:id="rId4" imgW="4495238" imgH="2666667" progId="">
                  <p:embed/>
                  <p:pic>
                    <p:nvPicPr>
                      <p:cNvPr id="25603" name="Object 11">
                        <a:extLst>
                          <a:ext uri="{FF2B5EF4-FFF2-40B4-BE49-F238E27FC236}">
                            <a16:creationId xmlns:a16="http://schemas.microsoft.com/office/drawing/2014/main" id="{67059014-B866-0194-F412-4B20FA2BD1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1700" y="1306285"/>
                        <a:ext cx="3602300" cy="213745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577849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3C7B41F-D249-A483-2823-1DEF64FABFFB}"/>
              </a:ext>
            </a:extLst>
          </p:cNvPr>
          <p:cNvPicPr>
            <a:picLocks noChangeAspect="1"/>
          </p:cNvPicPr>
          <p:nvPr/>
        </p:nvPicPr>
        <p:blipFill>
          <a:blip r:embed="rId2"/>
          <a:stretch>
            <a:fillRect/>
          </a:stretch>
        </p:blipFill>
        <p:spPr>
          <a:xfrm>
            <a:off x="241527" y="138896"/>
            <a:ext cx="4548188" cy="824943"/>
          </a:xfrm>
          <a:prstGeom prst="rect">
            <a:avLst/>
          </a:prstGeom>
        </p:spPr>
      </p:pic>
      <p:sp>
        <p:nvSpPr>
          <p:cNvPr id="4" name="CuadroTexto 3">
            <a:extLst>
              <a:ext uri="{FF2B5EF4-FFF2-40B4-BE49-F238E27FC236}">
                <a16:creationId xmlns:a16="http://schemas.microsoft.com/office/drawing/2014/main" id="{13C58F65-A2B6-5912-1B1B-86012FA5CD2B}"/>
              </a:ext>
            </a:extLst>
          </p:cNvPr>
          <p:cNvSpPr txBox="1"/>
          <p:nvPr/>
        </p:nvSpPr>
        <p:spPr>
          <a:xfrm>
            <a:off x="785587" y="243590"/>
            <a:ext cx="2053772" cy="307777"/>
          </a:xfrm>
          <a:prstGeom prst="rect">
            <a:avLst/>
          </a:prstGeom>
          <a:noFill/>
        </p:spPr>
        <p:txBody>
          <a:bodyPr wrap="square" rtlCol="0">
            <a:spAutoFit/>
          </a:bodyPr>
          <a:lstStyle/>
          <a:p>
            <a:r>
              <a:rPr lang="es-ES" b="1" dirty="0">
                <a:solidFill>
                  <a:srgbClr val="FF0000"/>
                </a:solidFill>
              </a:rPr>
              <a:t>(TEMA 7 del libro)</a:t>
            </a:r>
          </a:p>
        </p:txBody>
      </p:sp>
      <p:pic>
        <p:nvPicPr>
          <p:cNvPr id="6" name="Imagen 5">
            <a:extLst>
              <a:ext uri="{FF2B5EF4-FFF2-40B4-BE49-F238E27FC236}">
                <a16:creationId xmlns:a16="http://schemas.microsoft.com/office/drawing/2014/main" id="{E4B8824F-932E-3851-B5D5-FEE9DFAF357A}"/>
              </a:ext>
            </a:extLst>
          </p:cNvPr>
          <p:cNvPicPr>
            <a:picLocks noChangeAspect="1"/>
          </p:cNvPicPr>
          <p:nvPr/>
        </p:nvPicPr>
        <p:blipFill>
          <a:blip r:embed="rId3"/>
          <a:stretch>
            <a:fillRect/>
          </a:stretch>
        </p:blipFill>
        <p:spPr>
          <a:xfrm>
            <a:off x="183470" y="1068533"/>
            <a:ext cx="4987945" cy="3967843"/>
          </a:xfrm>
          <a:prstGeom prst="rect">
            <a:avLst/>
          </a:prstGeom>
        </p:spPr>
      </p:pic>
      <p:pic>
        <p:nvPicPr>
          <p:cNvPr id="7" name="Picture 5" descr="~LWF0019">
            <a:extLst>
              <a:ext uri="{FF2B5EF4-FFF2-40B4-BE49-F238E27FC236}">
                <a16:creationId xmlns:a16="http://schemas.microsoft.com/office/drawing/2014/main" id="{DC0BD5D1-C9A7-759B-0CE9-587EA4A801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570" b="9113"/>
          <a:stretch>
            <a:fillRect/>
          </a:stretch>
        </p:blipFill>
        <p:spPr bwMode="auto">
          <a:xfrm>
            <a:off x="4836205" y="397478"/>
            <a:ext cx="4124325" cy="1605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adroTexto 8">
            <a:extLst>
              <a:ext uri="{FF2B5EF4-FFF2-40B4-BE49-F238E27FC236}">
                <a16:creationId xmlns:a16="http://schemas.microsoft.com/office/drawing/2014/main" id="{BE270AE9-A539-9A64-868E-BE43CF944264}"/>
              </a:ext>
            </a:extLst>
          </p:cNvPr>
          <p:cNvSpPr txBox="1"/>
          <p:nvPr/>
        </p:nvSpPr>
        <p:spPr>
          <a:xfrm>
            <a:off x="5310764" y="2003392"/>
            <a:ext cx="3510416" cy="1384995"/>
          </a:xfrm>
          <a:prstGeom prst="rect">
            <a:avLst/>
          </a:prstGeom>
          <a:noFill/>
        </p:spPr>
        <p:txBody>
          <a:bodyPr wrap="square">
            <a:spAutoFit/>
          </a:bodyPr>
          <a:lstStyle/>
          <a:p>
            <a:pPr algn="just" eaLnBrk="1" hangingPunct="1">
              <a:spcBef>
                <a:spcPct val="50000"/>
              </a:spcBef>
              <a:buFontTx/>
              <a:buNone/>
            </a:pPr>
            <a:r>
              <a:rPr lang="es-ES" altLang="es-ES" sz="1400" i="1" dirty="0">
                <a:latin typeface="Times New Roman" panose="02020603050405020304" pitchFamily="18" charset="0"/>
                <a:cs typeface="Times New Roman" panose="02020603050405020304" pitchFamily="18" charset="0"/>
              </a:rPr>
              <a:t>La sustancia XY escrita antes representa moléculas reducidas, mientras que X e Y son moléculas oxidadas, por lo que se puede decir también que, en conjunto, el catabolismo es un proceso de oxidación, mientras el anabolismo es un proceso de reducción.</a:t>
            </a:r>
            <a:endParaRPr lang="es-ES_tradnl" altLang="es-ES" sz="1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26204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A4CA87F-4124-90B2-EEEE-F86540D47048}"/>
              </a:ext>
            </a:extLst>
          </p:cNvPr>
          <p:cNvPicPr>
            <a:picLocks noChangeAspect="1"/>
          </p:cNvPicPr>
          <p:nvPr/>
        </p:nvPicPr>
        <p:blipFill>
          <a:blip r:embed="rId2"/>
          <a:stretch>
            <a:fillRect/>
          </a:stretch>
        </p:blipFill>
        <p:spPr>
          <a:xfrm>
            <a:off x="108176" y="133350"/>
            <a:ext cx="4957309" cy="1783205"/>
          </a:xfrm>
          <a:prstGeom prst="rect">
            <a:avLst/>
          </a:prstGeom>
        </p:spPr>
      </p:pic>
      <p:pic>
        <p:nvPicPr>
          <p:cNvPr id="5" name="Imagen 4">
            <a:extLst>
              <a:ext uri="{FF2B5EF4-FFF2-40B4-BE49-F238E27FC236}">
                <a16:creationId xmlns:a16="http://schemas.microsoft.com/office/drawing/2014/main" id="{1A483075-DF28-61DD-9631-DDD2E440E877}"/>
              </a:ext>
            </a:extLst>
          </p:cNvPr>
          <p:cNvPicPr>
            <a:picLocks noChangeAspect="1"/>
          </p:cNvPicPr>
          <p:nvPr/>
        </p:nvPicPr>
        <p:blipFill>
          <a:blip r:embed="rId3"/>
          <a:stretch>
            <a:fillRect/>
          </a:stretch>
        </p:blipFill>
        <p:spPr>
          <a:xfrm>
            <a:off x="3323770" y="1786513"/>
            <a:ext cx="4158344" cy="3255461"/>
          </a:xfrm>
          <a:prstGeom prst="rect">
            <a:avLst/>
          </a:prstGeom>
        </p:spPr>
      </p:pic>
    </p:spTree>
    <p:extLst>
      <p:ext uri="{BB962C8B-B14F-4D97-AF65-F5344CB8AC3E}">
        <p14:creationId xmlns:p14="http://schemas.microsoft.com/office/powerpoint/2010/main" val="18731525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93F1251-1741-3E47-B816-215F86A26C8A}"/>
              </a:ext>
            </a:extLst>
          </p:cNvPr>
          <p:cNvPicPr>
            <a:picLocks noChangeAspect="1"/>
          </p:cNvPicPr>
          <p:nvPr/>
        </p:nvPicPr>
        <p:blipFill>
          <a:blip r:embed="rId2"/>
          <a:stretch>
            <a:fillRect/>
          </a:stretch>
        </p:blipFill>
        <p:spPr>
          <a:xfrm>
            <a:off x="178367" y="190464"/>
            <a:ext cx="4834332" cy="3779193"/>
          </a:xfrm>
          <a:prstGeom prst="rect">
            <a:avLst/>
          </a:prstGeom>
        </p:spPr>
      </p:pic>
    </p:spTree>
    <p:extLst>
      <p:ext uri="{BB962C8B-B14F-4D97-AF65-F5344CB8AC3E}">
        <p14:creationId xmlns:p14="http://schemas.microsoft.com/office/powerpoint/2010/main" val="2666453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a:extLst>
              <a:ext uri="{FF2B5EF4-FFF2-40B4-BE49-F238E27FC236}">
                <a16:creationId xmlns:a16="http://schemas.microsoft.com/office/drawing/2014/main" id="{83325123-5BA5-CE4B-3A7E-A1E1FECA8C38}"/>
              </a:ext>
            </a:extLst>
          </p:cNvPr>
          <p:cNvSpPr txBox="1">
            <a:spLocks noChangeArrowheads="1"/>
          </p:cNvSpPr>
          <p:nvPr/>
        </p:nvSpPr>
        <p:spPr bwMode="auto">
          <a:xfrm>
            <a:off x="1439466" y="250032"/>
            <a:ext cx="6156722"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s-ES" altLang="es-ES" sz="1350"/>
              <a:t>Se dice que el ATP es la </a:t>
            </a:r>
            <a:r>
              <a:rPr lang="es-ES" altLang="es-ES" sz="1350" b="1"/>
              <a:t>moneda energética</a:t>
            </a:r>
            <a:r>
              <a:rPr lang="es-ES" altLang="es-ES" sz="1350"/>
              <a:t> de la célula, pues representa la manera de tener almacenado un tipo de </a:t>
            </a:r>
            <a:r>
              <a:rPr lang="es-ES" altLang="es-ES" sz="1350" b="1"/>
              <a:t>energía de pronto uso</a:t>
            </a:r>
            <a:r>
              <a:rPr lang="es-ES" altLang="es-ES" sz="1350"/>
              <a:t>. En todas las reacciones metabólicas en las que se necesita energía para la biosíntesis de moléculas se utiliza el ATP, como también en la contracción muscular, en el movimiento celular, ciliar y flagelar, en el transporte activo a través de las membranas, etc.</a:t>
            </a:r>
          </a:p>
        </p:txBody>
      </p:sp>
      <p:pic>
        <p:nvPicPr>
          <p:cNvPr id="37891" name="Picture 6" descr="ATP-1e">
            <a:extLst>
              <a:ext uri="{FF2B5EF4-FFF2-40B4-BE49-F238E27FC236}">
                <a16:creationId xmlns:a16="http://schemas.microsoft.com/office/drawing/2014/main" id="{D448B13D-7DF3-0FC1-B3D8-33BB2B4FB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7982" y="1545431"/>
            <a:ext cx="3240881" cy="212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8">
            <a:extLst>
              <a:ext uri="{FF2B5EF4-FFF2-40B4-BE49-F238E27FC236}">
                <a16:creationId xmlns:a16="http://schemas.microsoft.com/office/drawing/2014/main" id="{38561975-692C-2B59-3CFC-1F374482A31B}"/>
              </a:ext>
            </a:extLst>
          </p:cNvPr>
          <p:cNvSpPr txBox="1">
            <a:spLocks noChangeArrowheads="1"/>
          </p:cNvSpPr>
          <p:nvPr/>
        </p:nvSpPr>
        <p:spPr bwMode="auto">
          <a:xfrm>
            <a:off x="1601391" y="3921919"/>
            <a:ext cx="5994797" cy="1027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s-ES" altLang="es-ES" sz="1350"/>
              <a:t>En ocasiones son utilizados para el mismo fin otros nucleótidos como el </a:t>
            </a:r>
            <a:r>
              <a:rPr lang="es-ES" altLang="es-ES" sz="1350" b="1"/>
              <a:t>GTP </a:t>
            </a:r>
            <a:r>
              <a:rPr lang="es-ES" altLang="es-ES" sz="1350"/>
              <a:t>(</a:t>
            </a:r>
            <a:r>
              <a:rPr lang="es-ES" altLang="es-ES" sz="1350" b="1"/>
              <a:t>guanosín-trifosfato</a:t>
            </a:r>
            <a:r>
              <a:rPr lang="es-ES" altLang="es-ES" sz="1350"/>
              <a:t>)</a:t>
            </a:r>
            <a:r>
              <a:rPr lang="es-ES" altLang="es-ES" sz="1350" b="1"/>
              <a:t>, </a:t>
            </a:r>
            <a:r>
              <a:rPr lang="es-ES" altLang="es-ES" sz="1350"/>
              <a:t>el</a:t>
            </a:r>
            <a:r>
              <a:rPr lang="es-ES" altLang="es-ES" sz="1350" b="1"/>
              <a:t> UTP </a:t>
            </a:r>
            <a:r>
              <a:rPr lang="es-ES" altLang="es-ES" sz="1350"/>
              <a:t>(</a:t>
            </a:r>
            <a:r>
              <a:rPr lang="es-ES" altLang="es-ES" sz="1350" b="1"/>
              <a:t>uridín-trifosfato</a:t>
            </a:r>
            <a:r>
              <a:rPr lang="es-ES" altLang="es-ES" sz="1350"/>
              <a:t>)</a:t>
            </a:r>
            <a:r>
              <a:rPr lang="es-ES" altLang="es-ES" sz="1350" b="1"/>
              <a:t> </a:t>
            </a:r>
            <a:r>
              <a:rPr lang="es-ES" altLang="es-ES" sz="1350"/>
              <a:t>o el</a:t>
            </a:r>
            <a:r>
              <a:rPr lang="es-ES" altLang="es-ES" sz="1350" b="1"/>
              <a:t> CTP </a:t>
            </a:r>
            <a:r>
              <a:rPr lang="es-ES" altLang="es-ES" sz="1350"/>
              <a:t>(</a:t>
            </a:r>
            <a:r>
              <a:rPr lang="es-ES" altLang="es-ES" sz="1350" b="1"/>
              <a:t>citidín-trifosfato</a:t>
            </a:r>
            <a:r>
              <a:rPr lang="es-ES" altLang="es-ES" sz="1350"/>
              <a:t>).</a:t>
            </a:r>
            <a:r>
              <a:rPr lang="es-ES_tradnl" altLang="es-ES" sz="1350"/>
              <a:t> </a:t>
            </a:r>
          </a:p>
          <a:p>
            <a:pPr eaLnBrk="1" hangingPunct="1">
              <a:spcBef>
                <a:spcPct val="50000"/>
              </a:spcBef>
              <a:buFontTx/>
              <a:buNone/>
            </a:pPr>
            <a:endParaRPr lang="es-ES_tradnl" altLang="es-ES" sz="135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93F1251-1741-3E47-B816-215F86A26C8A}"/>
              </a:ext>
            </a:extLst>
          </p:cNvPr>
          <p:cNvPicPr>
            <a:picLocks noChangeAspect="1"/>
          </p:cNvPicPr>
          <p:nvPr/>
        </p:nvPicPr>
        <p:blipFill>
          <a:blip r:embed="rId2"/>
          <a:stretch>
            <a:fillRect/>
          </a:stretch>
        </p:blipFill>
        <p:spPr>
          <a:xfrm>
            <a:off x="70283" y="328350"/>
            <a:ext cx="4444433" cy="3474393"/>
          </a:xfrm>
          <a:prstGeom prst="rect">
            <a:avLst/>
          </a:prstGeom>
        </p:spPr>
      </p:pic>
      <p:pic>
        <p:nvPicPr>
          <p:cNvPr id="5" name="Imagen 4">
            <a:extLst>
              <a:ext uri="{FF2B5EF4-FFF2-40B4-BE49-F238E27FC236}">
                <a16:creationId xmlns:a16="http://schemas.microsoft.com/office/drawing/2014/main" id="{1F857FAB-2CDB-4793-3E44-766A8E5C6D95}"/>
              </a:ext>
            </a:extLst>
          </p:cNvPr>
          <p:cNvPicPr>
            <a:picLocks noChangeAspect="1"/>
          </p:cNvPicPr>
          <p:nvPr/>
        </p:nvPicPr>
        <p:blipFill>
          <a:blip r:embed="rId3"/>
          <a:stretch>
            <a:fillRect/>
          </a:stretch>
        </p:blipFill>
        <p:spPr>
          <a:xfrm>
            <a:off x="4572000" y="1734456"/>
            <a:ext cx="4447870" cy="2140857"/>
          </a:xfrm>
          <a:prstGeom prst="rect">
            <a:avLst/>
          </a:prstGeom>
        </p:spPr>
      </p:pic>
    </p:spTree>
    <p:extLst>
      <p:ext uri="{BB962C8B-B14F-4D97-AF65-F5344CB8AC3E}">
        <p14:creationId xmlns:p14="http://schemas.microsoft.com/office/powerpoint/2010/main" val="28797427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E3531CF-7305-14C7-96AA-B3622D6DDBF0}"/>
              </a:ext>
            </a:extLst>
          </p:cNvPr>
          <p:cNvPicPr>
            <a:picLocks noChangeAspect="1"/>
          </p:cNvPicPr>
          <p:nvPr/>
        </p:nvPicPr>
        <p:blipFill rotWithShape="1">
          <a:blip r:embed="rId2"/>
          <a:srcRect b="64021"/>
          <a:stretch/>
        </p:blipFill>
        <p:spPr>
          <a:xfrm>
            <a:off x="191597" y="0"/>
            <a:ext cx="5437033" cy="1850571"/>
          </a:xfrm>
          <a:prstGeom prst="rect">
            <a:avLst/>
          </a:prstGeom>
        </p:spPr>
      </p:pic>
      <p:pic>
        <p:nvPicPr>
          <p:cNvPr id="5" name="Imagen 4">
            <a:extLst>
              <a:ext uri="{FF2B5EF4-FFF2-40B4-BE49-F238E27FC236}">
                <a16:creationId xmlns:a16="http://schemas.microsoft.com/office/drawing/2014/main" id="{0FA0129D-DB2C-994D-61F9-4B465901D9BB}"/>
              </a:ext>
            </a:extLst>
          </p:cNvPr>
          <p:cNvPicPr>
            <a:picLocks noChangeAspect="1"/>
          </p:cNvPicPr>
          <p:nvPr/>
        </p:nvPicPr>
        <p:blipFill>
          <a:blip r:embed="rId3"/>
          <a:stretch>
            <a:fillRect/>
          </a:stretch>
        </p:blipFill>
        <p:spPr>
          <a:xfrm>
            <a:off x="696685" y="2245286"/>
            <a:ext cx="6858907" cy="2271832"/>
          </a:xfrm>
          <a:prstGeom prst="rect">
            <a:avLst/>
          </a:prstGeom>
        </p:spPr>
      </p:pic>
    </p:spTree>
    <p:extLst>
      <p:ext uri="{BB962C8B-B14F-4D97-AF65-F5344CB8AC3E}">
        <p14:creationId xmlns:p14="http://schemas.microsoft.com/office/powerpoint/2010/main" val="7680764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B8E80FD-6316-2977-5501-233D825CE374}"/>
              </a:ext>
            </a:extLst>
          </p:cNvPr>
          <p:cNvPicPr>
            <a:picLocks noChangeAspect="1"/>
          </p:cNvPicPr>
          <p:nvPr/>
        </p:nvPicPr>
        <p:blipFill>
          <a:blip r:embed="rId2"/>
          <a:stretch>
            <a:fillRect/>
          </a:stretch>
        </p:blipFill>
        <p:spPr>
          <a:xfrm>
            <a:off x="772660" y="754743"/>
            <a:ext cx="7303854" cy="2764971"/>
          </a:xfrm>
          <a:prstGeom prst="rect">
            <a:avLst/>
          </a:prstGeom>
        </p:spPr>
      </p:pic>
    </p:spTree>
    <p:extLst>
      <p:ext uri="{BB962C8B-B14F-4D97-AF65-F5344CB8AC3E}">
        <p14:creationId xmlns:p14="http://schemas.microsoft.com/office/powerpoint/2010/main" val="36354183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9FF265D-FCB2-30C4-3BC1-5BD4112061B6}"/>
              </a:ext>
            </a:extLst>
          </p:cNvPr>
          <p:cNvPicPr>
            <a:picLocks noChangeAspect="1"/>
          </p:cNvPicPr>
          <p:nvPr/>
        </p:nvPicPr>
        <p:blipFill rotWithShape="1">
          <a:blip r:embed="rId2"/>
          <a:srcRect b="48889"/>
          <a:stretch/>
        </p:blipFill>
        <p:spPr>
          <a:xfrm>
            <a:off x="421596" y="190047"/>
            <a:ext cx="5553084" cy="1733096"/>
          </a:xfrm>
          <a:prstGeom prst="rect">
            <a:avLst/>
          </a:prstGeom>
        </p:spPr>
      </p:pic>
      <p:pic>
        <p:nvPicPr>
          <p:cNvPr id="5" name="Imagen 4">
            <a:extLst>
              <a:ext uri="{FF2B5EF4-FFF2-40B4-BE49-F238E27FC236}">
                <a16:creationId xmlns:a16="http://schemas.microsoft.com/office/drawing/2014/main" id="{CE8575AC-D224-EEAF-8679-BB953609EC52}"/>
              </a:ext>
            </a:extLst>
          </p:cNvPr>
          <p:cNvPicPr>
            <a:picLocks noChangeAspect="1"/>
          </p:cNvPicPr>
          <p:nvPr/>
        </p:nvPicPr>
        <p:blipFill>
          <a:blip r:embed="rId3"/>
          <a:stretch>
            <a:fillRect/>
          </a:stretch>
        </p:blipFill>
        <p:spPr>
          <a:xfrm>
            <a:off x="515020" y="2213219"/>
            <a:ext cx="5553084" cy="1772539"/>
          </a:xfrm>
          <a:prstGeom prst="rect">
            <a:avLst/>
          </a:prstGeom>
        </p:spPr>
      </p:pic>
      <p:sp>
        <p:nvSpPr>
          <p:cNvPr id="7" name="CuadroTexto 6">
            <a:extLst>
              <a:ext uri="{FF2B5EF4-FFF2-40B4-BE49-F238E27FC236}">
                <a16:creationId xmlns:a16="http://schemas.microsoft.com/office/drawing/2014/main" id="{608333F5-601D-FECC-F7DD-29D3C4BED28E}"/>
              </a:ext>
            </a:extLst>
          </p:cNvPr>
          <p:cNvSpPr txBox="1"/>
          <p:nvPr/>
        </p:nvSpPr>
        <p:spPr>
          <a:xfrm>
            <a:off x="1291772" y="4212419"/>
            <a:ext cx="4572000" cy="461665"/>
          </a:xfrm>
          <a:prstGeom prst="rect">
            <a:avLst/>
          </a:prstGeom>
          <a:noFill/>
        </p:spPr>
        <p:txBody>
          <a:bodyPr wrap="square">
            <a:spAutoFit/>
          </a:bodyPr>
          <a:lstStyle/>
          <a:p>
            <a:pPr algn="just" eaLnBrk="1" hangingPunct="1">
              <a:spcBef>
                <a:spcPct val="0"/>
              </a:spcBef>
              <a:buFontTx/>
              <a:buNone/>
            </a:pPr>
            <a:r>
              <a:rPr lang="es-ES" altLang="es-ES" sz="1200" i="1" dirty="0">
                <a:latin typeface="Times New Roman" panose="02020603050405020304" pitchFamily="18" charset="0"/>
                <a:cs typeface="Times New Roman" panose="02020603050405020304" pitchFamily="18" charset="0"/>
              </a:rPr>
              <a:t>La reacción está catalizada por enzimas </a:t>
            </a:r>
            <a:r>
              <a:rPr lang="es-ES" altLang="es-ES" sz="1200" b="1" i="1" dirty="0">
                <a:solidFill>
                  <a:srgbClr val="CC3300"/>
                </a:solidFill>
                <a:latin typeface="Times New Roman" panose="02020603050405020304" pitchFamily="18" charset="0"/>
                <a:cs typeface="Times New Roman" panose="02020603050405020304" pitchFamily="18" charset="0"/>
              </a:rPr>
              <a:t>quinasas</a:t>
            </a:r>
            <a:r>
              <a:rPr lang="es-ES" altLang="es-ES" sz="1200" i="1" dirty="0">
                <a:latin typeface="Times New Roman" panose="02020603050405020304" pitchFamily="18" charset="0"/>
                <a:cs typeface="Times New Roman" panose="02020603050405020304" pitchFamily="18" charset="0"/>
              </a:rPr>
              <a:t> y tiene escasa importancia frente a los otros procesos.</a:t>
            </a:r>
          </a:p>
        </p:txBody>
      </p:sp>
    </p:spTree>
    <p:extLst>
      <p:ext uri="{BB962C8B-B14F-4D97-AF65-F5344CB8AC3E}">
        <p14:creationId xmlns:p14="http://schemas.microsoft.com/office/powerpoint/2010/main" val="2387690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E3531CF-7305-14C7-96AA-B3622D6DDBF0}"/>
              </a:ext>
            </a:extLst>
          </p:cNvPr>
          <p:cNvPicPr>
            <a:picLocks noChangeAspect="1"/>
          </p:cNvPicPr>
          <p:nvPr/>
        </p:nvPicPr>
        <p:blipFill rotWithShape="1">
          <a:blip r:embed="rId2"/>
          <a:srcRect t="68571"/>
          <a:stretch/>
        </p:blipFill>
        <p:spPr>
          <a:xfrm>
            <a:off x="126281" y="65312"/>
            <a:ext cx="5437033" cy="1616529"/>
          </a:xfrm>
          <a:prstGeom prst="rect">
            <a:avLst/>
          </a:prstGeom>
        </p:spPr>
      </p:pic>
      <p:pic>
        <p:nvPicPr>
          <p:cNvPr id="4" name="Imagen 3">
            <a:extLst>
              <a:ext uri="{FF2B5EF4-FFF2-40B4-BE49-F238E27FC236}">
                <a16:creationId xmlns:a16="http://schemas.microsoft.com/office/drawing/2014/main" id="{17B7D0E4-DE26-1FC8-275E-4A56F9C2BA53}"/>
              </a:ext>
            </a:extLst>
          </p:cNvPr>
          <p:cNvPicPr>
            <a:picLocks noChangeAspect="1"/>
          </p:cNvPicPr>
          <p:nvPr/>
        </p:nvPicPr>
        <p:blipFill>
          <a:blip r:embed="rId3"/>
          <a:stretch>
            <a:fillRect/>
          </a:stretch>
        </p:blipFill>
        <p:spPr>
          <a:xfrm>
            <a:off x="1596572" y="1681841"/>
            <a:ext cx="4468537" cy="3342607"/>
          </a:xfrm>
          <a:prstGeom prst="rect">
            <a:avLst/>
          </a:prstGeom>
        </p:spPr>
      </p:pic>
    </p:spTree>
    <p:extLst>
      <p:ext uri="{BB962C8B-B14F-4D97-AF65-F5344CB8AC3E}">
        <p14:creationId xmlns:p14="http://schemas.microsoft.com/office/powerpoint/2010/main" val="565562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7A75BCA-5E09-3BD3-63BE-655C541AFFB4}"/>
              </a:ext>
            </a:extLst>
          </p:cNvPr>
          <p:cNvSpPr txBox="1"/>
          <p:nvPr/>
        </p:nvSpPr>
        <p:spPr>
          <a:xfrm>
            <a:off x="417285" y="240736"/>
            <a:ext cx="8309429" cy="2246769"/>
          </a:xfrm>
          <a:prstGeom prst="rect">
            <a:avLst/>
          </a:prstGeom>
          <a:noFill/>
        </p:spPr>
        <p:txBody>
          <a:bodyPr wrap="square">
            <a:spAutoFit/>
          </a:bodyPr>
          <a:lstStyle/>
          <a:p>
            <a:pPr algn="just" eaLnBrk="1" hangingPunct="1">
              <a:spcBef>
                <a:spcPct val="0"/>
              </a:spcBef>
              <a:buFontTx/>
              <a:buNone/>
            </a:pPr>
            <a:r>
              <a:rPr lang="es-ES" altLang="es-ES" sz="1400" b="1" u="sng" dirty="0">
                <a:solidFill>
                  <a:srgbClr val="00B050"/>
                </a:solidFill>
              </a:rPr>
              <a:t>      LA NUTRICIÓN CELULAR Y SUS TIPOS</a:t>
            </a:r>
            <a:endParaRPr lang="es-ES" altLang="es-ES" sz="1400" dirty="0">
              <a:solidFill>
                <a:srgbClr val="00B050"/>
              </a:solidFill>
            </a:endParaRPr>
          </a:p>
          <a:p>
            <a:pPr algn="just" eaLnBrk="1" hangingPunct="1">
              <a:spcBef>
                <a:spcPct val="0"/>
              </a:spcBef>
              <a:buFontTx/>
              <a:buNone/>
            </a:pPr>
            <a:endParaRPr lang="es-ES" altLang="es-ES" sz="1400" dirty="0">
              <a:solidFill>
                <a:srgbClr val="00B050"/>
              </a:solidFill>
            </a:endParaRPr>
          </a:p>
          <a:p>
            <a:pPr algn="just" eaLnBrk="1" hangingPunct="1">
              <a:spcBef>
                <a:spcPct val="0"/>
              </a:spcBef>
              <a:buFontTx/>
              <a:buNone/>
            </a:pPr>
            <a:r>
              <a:rPr lang="es-ES" altLang="es-ES" sz="1400" dirty="0"/>
              <a:t>Todos los seres vivos se caracterizan por realizar las funciones de nutrición, reproducción y relación.</a:t>
            </a:r>
          </a:p>
          <a:p>
            <a:pPr algn="just" eaLnBrk="1" hangingPunct="1">
              <a:spcBef>
                <a:spcPct val="0"/>
              </a:spcBef>
              <a:buFontTx/>
              <a:buNone/>
            </a:pPr>
            <a:endParaRPr lang="es-ES" altLang="es-ES" sz="1400" dirty="0"/>
          </a:p>
          <a:p>
            <a:pPr algn="just" eaLnBrk="1" hangingPunct="1">
              <a:spcBef>
                <a:spcPct val="0"/>
              </a:spcBef>
              <a:buFontTx/>
              <a:buNone/>
            </a:pPr>
            <a:r>
              <a:rPr lang="es-ES" altLang="es-ES" sz="1400" dirty="0"/>
              <a:t>Mediante las </a:t>
            </a:r>
            <a:r>
              <a:rPr lang="es-ES" altLang="es-ES" sz="1400" b="1" dirty="0">
                <a:solidFill>
                  <a:srgbClr val="CC3300"/>
                </a:solidFill>
              </a:rPr>
              <a:t>funciones de nutrición</a:t>
            </a:r>
            <a:r>
              <a:rPr lang="es-ES" altLang="es-ES" sz="1400" dirty="0"/>
              <a:t>, la célula toma materia y energía del exterior, y las transforma con dos </a:t>
            </a:r>
            <a:r>
              <a:rPr lang="es-ES" altLang="es-ES" sz="1400" b="1" dirty="0"/>
              <a:t>objetivos</a:t>
            </a:r>
            <a:r>
              <a:rPr lang="es-ES" altLang="es-ES" sz="1400" dirty="0"/>
              <a:t>:</a:t>
            </a:r>
          </a:p>
          <a:p>
            <a:pPr algn="just" eaLnBrk="1" hangingPunct="1">
              <a:spcBef>
                <a:spcPct val="0"/>
              </a:spcBef>
              <a:buFontTx/>
              <a:buNone/>
            </a:pPr>
            <a:endParaRPr lang="es-ES" altLang="es-ES" sz="1400" dirty="0"/>
          </a:p>
          <a:p>
            <a:pPr algn="just" eaLnBrk="1" hangingPunct="1">
              <a:spcBef>
                <a:spcPct val="0"/>
              </a:spcBef>
              <a:buFontTx/>
              <a:buNone/>
            </a:pPr>
            <a:r>
              <a:rPr lang="es-ES" altLang="es-ES" sz="1400" dirty="0"/>
              <a:t>-   fabricación de nuevos materiales celulares y </a:t>
            </a:r>
          </a:p>
          <a:p>
            <a:pPr algn="just" eaLnBrk="1" hangingPunct="1">
              <a:spcBef>
                <a:spcPct val="0"/>
              </a:spcBef>
              <a:buFontTx/>
              <a:buNone/>
            </a:pPr>
            <a:r>
              <a:rPr lang="es-ES" altLang="es-ES" sz="1400" dirty="0"/>
              <a:t>- obtención de energía para realizar trabajos de diversa índole (desplazamientos, contracción, secreción de sustancias, etc.).</a:t>
            </a:r>
          </a:p>
        </p:txBody>
      </p:sp>
      <p:sp>
        <p:nvSpPr>
          <p:cNvPr id="5" name="CuadroTexto 4">
            <a:extLst>
              <a:ext uri="{FF2B5EF4-FFF2-40B4-BE49-F238E27FC236}">
                <a16:creationId xmlns:a16="http://schemas.microsoft.com/office/drawing/2014/main" id="{71400316-17B3-9ED0-FD91-88A9FD6CE802}"/>
              </a:ext>
            </a:extLst>
          </p:cNvPr>
          <p:cNvSpPr txBox="1"/>
          <p:nvPr/>
        </p:nvSpPr>
        <p:spPr>
          <a:xfrm>
            <a:off x="417284" y="2571750"/>
            <a:ext cx="8309429" cy="1600438"/>
          </a:xfrm>
          <a:prstGeom prst="rect">
            <a:avLst/>
          </a:prstGeom>
          <a:noFill/>
        </p:spPr>
        <p:txBody>
          <a:bodyPr wrap="square">
            <a:spAutoFit/>
          </a:bodyPr>
          <a:lstStyle/>
          <a:p>
            <a:pPr algn="just" eaLnBrk="1" hangingPunct="1">
              <a:spcBef>
                <a:spcPct val="0"/>
              </a:spcBef>
              <a:buFontTx/>
              <a:buNone/>
            </a:pPr>
            <a:r>
              <a:rPr lang="es-ES" altLang="es-ES" sz="1400" dirty="0"/>
              <a:t>Se pueden diferenciar </a:t>
            </a:r>
            <a:r>
              <a:rPr lang="es-ES" altLang="es-ES" sz="1400" b="1" dirty="0"/>
              <a:t>dos tipos de nutrición celular, </a:t>
            </a:r>
            <a:r>
              <a:rPr lang="es-ES" altLang="es-ES" sz="1400" b="1" i="1" dirty="0"/>
              <a:t>atendiendo a la naturaleza química de la materia que se incorpora como nutrientes (fuente del carbono)</a:t>
            </a:r>
            <a:r>
              <a:rPr lang="es-ES" altLang="es-ES" sz="1400" b="1" dirty="0"/>
              <a:t>, y otros subtipos </a:t>
            </a:r>
            <a:r>
              <a:rPr lang="es-ES" altLang="es-ES" sz="1400" b="1" i="1" dirty="0"/>
              <a:t>según la fuente de energía</a:t>
            </a:r>
            <a:r>
              <a:rPr lang="es-ES" altLang="es-ES" sz="1400" b="1" dirty="0"/>
              <a:t>: </a:t>
            </a:r>
          </a:p>
          <a:p>
            <a:pPr algn="just" eaLnBrk="1" hangingPunct="1">
              <a:spcBef>
                <a:spcPct val="0"/>
              </a:spcBef>
              <a:buFontTx/>
              <a:buNone/>
            </a:pPr>
            <a:endParaRPr lang="es-ES" altLang="es-ES" sz="1400" b="1" dirty="0">
              <a:solidFill>
                <a:srgbClr val="C00000"/>
              </a:solidFill>
            </a:endParaRPr>
          </a:p>
          <a:p>
            <a:pPr algn="just" eaLnBrk="1" hangingPunct="1">
              <a:spcBef>
                <a:spcPct val="0"/>
              </a:spcBef>
              <a:buFontTx/>
              <a:buNone/>
            </a:pPr>
            <a:r>
              <a:rPr lang="es-ES" altLang="es-ES" sz="1400" b="1" dirty="0">
                <a:solidFill>
                  <a:srgbClr val="C00000"/>
                </a:solidFill>
              </a:rPr>
              <a:t>A)   Nutrición autótrofa</a:t>
            </a:r>
          </a:p>
          <a:p>
            <a:pPr algn="just" eaLnBrk="1" hangingPunct="1">
              <a:spcBef>
                <a:spcPct val="0"/>
              </a:spcBef>
              <a:buFontTx/>
              <a:buNone/>
            </a:pPr>
            <a:endParaRPr lang="es-ES" altLang="es-ES" sz="1400" b="1" dirty="0">
              <a:solidFill>
                <a:srgbClr val="C00000"/>
              </a:solidFill>
            </a:endParaRPr>
          </a:p>
          <a:p>
            <a:pPr algn="just" eaLnBrk="1" hangingPunct="1">
              <a:spcBef>
                <a:spcPct val="0"/>
              </a:spcBef>
              <a:buFontTx/>
              <a:buNone/>
            </a:pPr>
            <a:r>
              <a:rPr lang="es-ES" altLang="es-ES" sz="1400" b="1" dirty="0">
                <a:solidFill>
                  <a:srgbClr val="C00000"/>
                </a:solidFill>
              </a:rPr>
              <a:t>B)   Nutrición heterótrofa</a:t>
            </a:r>
            <a:endParaRPr lang="es-ES_tradnl" altLang="es-ES" sz="1400" b="1" dirty="0">
              <a:solidFill>
                <a:srgbClr val="C00000"/>
              </a:solidFill>
            </a:endParaRPr>
          </a:p>
        </p:txBody>
      </p:sp>
      <p:pic>
        <p:nvPicPr>
          <p:cNvPr id="7" name="Imagen 6">
            <a:extLst>
              <a:ext uri="{FF2B5EF4-FFF2-40B4-BE49-F238E27FC236}">
                <a16:creationId xmlns:a16="http://schemas.microsoft.com/office/drawing/2014/main" id="{2F973748-C52E-0367-379B-5336D180BC04}"/>
              </a:ext>
            </a:extLst>
          </p:cNvPr>
          <p:cNvPicPr>
            <a:picLocks noChangeAspect="1"/>
          </p:cNvPicPr>
          <p:nvPr/>
        </p:nvPicPr>
        <p:blipFill>
          <a:blip r:embed="rId2"/>
          <a:stretch>
            <a:fillRect/>
          </a:stretch>
        </p:blipFill>
        <p:spPr>
          <a:xfrm>
            <a:off x="232228" y="156491"/>
            <a:ext cx="514350" cy="447675"/>
          </a:xfrm>
          <a:prstGeom prst="rect">
            <a:avLst/>
          </a:prstGeom>
        </p:spPr>
      </p:pic>
    </p:spTree>
    <p:extLst>
      <p:ext uri="{BB962C8B-B14F-4D97-AF65-F5344CB8AC3E}">
        <p14:creationId xmlns:p14="http://schemas.microsoft.com/office/powerpoint/2010/main" val="3014456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n 2">
            <a:extLst>
              <a:ext uri="{FF2B5EF4-FFF2-40B4-BE49-F238E27FC236}">
                <a16:creationId xmlns:a16="http://schemas.microsoft.com/office/drawing/2014/main" id="{CE5BE696-61F2-22F4-F161-5A1585BD8AB4}"/>
              </a:ext>
            </a:extLst>
          </p:cNvPr>
          <p:cNvPicPr>
            <a:picLocks noChangeAspect="1"/>
          </p:cNvPicPr>
          <p:nvPr/>
        </p:nvPicPr>
        <p:blipFill>
          <a:blip r:embed="rId3"/>
          <a:stretch>
            <a:fillRect/>
          </a:stretch>
        </p:blipFill>
        <p:spPr>
          <a:xfrm>
            <a:off x="0" y="101601"/>
            <a:ext cx="5406572" cy="2784385"/>
          </a:xfrm>
          <a:prstGeom prst="rect">
            <a:avLst/>
          </a:prstGeom>
        </p:spPr>
      </p:pic>
      <p:graphicFrame>
        <p:nvGraphicFramePr>
          <p:cNvPr id="2" name="Object 7">
            <a:extLst>
              <a:ext uri="{FF2B5EF4-FFF2-40B4-BE49-F238E27FC236}">
                <a16:creationId xmlns:a16="http://schemas.microsoft.com/office/drawing/2014/main" id="{9D06F76F-A69D-88E0-40E3-9978275C0B65}"/>
              </a:ext>
            </a:extLst>
          </p:cNvPr>
          <p:cNvGraphicFramePr>
            <a:graphicFrameLocks noChangeAspect="1"/>
          </p:cNvGraphicFramePr>
          <p:nvPr>
            <p:extLst>
              <p:ext uri="{D42A27DB-BD31-4B8C-83A1-F6EECF244321}">
                <p14:modId xmlns:p14="http://schemas.microsoft.com/office/powerpoint/2010/main" val="1450012435"/>
              </p:ext>
            </p:extLst>
          </p:nvPr>
        </p:nvGraphicFramePr>
        <p:xfrm>
          <a:off x="5516480" y="1146629"/>
          <a:ext cx="3577757" cy="2910114"/>
        </p:xfrm>
        <a:graphic>
          <a:graphicData uri="http://schemas.openxmlformats.org/presentationml/2006/ole">
            <mc:AlternateContent xmlns:mc="http://schemas.openxmlformats.org/markup-compatibility/2006">
              <mc:Choice xmlns:v="urn:schemas-microsoft-com:vml" Requires="v">
                <p:oleObj r:id="rId4" imgW="4544059" imgH="3696216" progId="">
                  <p:embed/>
                </p:oleObj>
              </mc:Choice>
              <mc:Fallback>
                <p:oleObj r:id="rId4" imgW="4544059" imgH="3696216" progId="">
                  <p:embed/>
                  <p:pic>
                    <p:nvPicPr>
                      <p:cNvPr id="26627" name="Object 7">
                        <a:extLst>
                          <a:ext uri="{FF2B5EF4-FFF2-40B4-BE49-F238E27FC236}">
                            <a16:creationId xmlns:a16="http://schemas.microsoft.com/office/drawing/2014/main" id="{4C36D013-3B24-0353-E131-C759925144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6480" y="1146629"/>
                        <a:ext cx="3577757" cy="291011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3524447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a:extLst>
              <a:ext uri="{FF2B5EF4-FFF2-40B4-BE49-F238E27FC236}">
                <a16:creationId xmlns:a16="http://schemas.microsoft.com/office/drawing/2014/main" id="{62AFA19A-D488-9706-910C-8F7D313995DD}"/>
              </a:ext>
            </a:extLst>
          </p:cNvPr>
          <p:cNvSpPr txBox="1">
            <a:spLocks noChangeArrowheads="1"/>
          </p:cNvSpPr>
          <p:nvPr/>
        </p:nvSpPr>
        <p:spPr bwMode="auto">
          <a:xfrm>
            <a:off x="334722" y="1564584"/>
            <a:ext cx="8745906"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s-ES" altLang="es-ES" sz="1400" dirty="0"/>
              <a:t>	- La </a:t>
            </a:r>
            <a:r>
              <a:rPr lang="es-ES" altLang="es-ES" sz="1400" b="1" dirty="0">
                <a:solidFill>
                  <a:srgbClr val="CC3300"/>
                </a:solidFill>
              </a:rPr>
              <a:t>fotosíntesis</a:t>
            </a:r>
            <a:r>
              <a:rPr lang="es-ES" altLang="es-ES" sz="1400" dirty="0">
                <a:solidFill>
                  <a:srgbClr val="CC3300"/>
                </a:solidFill>
              </a:rPr>
              <a:t> </a:t>
            </a:r>
            <a:r>
              <a:rPr lang="es-ES" altLang="es-ES" sz="1400" i="1" dirty="0"/>
              <a:t>es el tipo de nutrición autótrofa en el que las sustancias inorgánicas se 	transforman en sustancias orgánicas mediante el aporte de energía lumínica.</a:t>
            </a:r>
            <a:r>
              <a:rPr lang="es-ES" altLang="es-ES" sz="1400" dirty="0"/>
              <a:t> La realizan las 	células que poseen clorofila, el pigmento capaz de captar esa energía y, por tanto, es la que 	realizan los organismos</a:t>
            </a:r>
            <a:r>
              <a:rPr lang="es-ES" altLang="es-ES" sz="1400" i="1" dirty="0"/>
              <a:t> </a:t>
            </a:r>
            <a:r>
              <a:rPr lang="es-ES" altLang="es-ES" sz="1400" b="1" dirty="0"/>
              <a:t>fotoautótrofos</a:t>
            </a:r>
            <a:r>
              <a:rPr lang="es-ES" altLang="es-ES" sz="1400" i="1" dirty="0"/>
              <a:t> </a:t>
            </a:r>
            <a:r>
              <a:rPr lang="es-ES" altLang="es-ES" sz="1400" dirty="0"/>
              <a:t>formados por este tipo de células: las metafitas 	(plantas),  muchos protoctistas (por ejemplo las algas) y  varios grupos de bacterias.</a:t>
            </a:r>
            <a:endParaRPr lang="es-ES_tradnl" altLang="es-ES" sz="1400" dirty="0"/>
          </a:p>
        </p:txBody>
      </p:sp>
      <p:pic>
        <p:nvPicPr>
          <p:cNvPr id="10243" name="Picture 6" descr="fotosintesis">
            <a:extLst>
              <a:ext uri="{FF2B5EF4-FFF2-40B4-BE49-F238E27FC236}">
                <a16:creationId xmlns:a16="http://schemas.microsoft.com/office/drawing/2014/main" id="{29E9C663-E114-8204-8894-FE58BDB582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943" y="2920681"/>
            <a:ext cx="1892981" cy="197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7" descr="bacteri7">
            <a:extLst>
              <a:ext uri="{FF2B5EF4-FFF2-40B4-BE49-F238E27FC236}">
                <a16:creationId xmlns:a16="http://schemas.microsoft.com/office/drawing/2014/main" id="{89DC3818-A04B-0D5F-A692-9EF8F16BCF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3000509"/>
            <a:ext cx="2917372" cy="155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5">
            <a:extLst>
              <a:ext uri="{FF2B5EF4-FFF2-40B4-BE49-F238E27FC236}">
                <a16:creationId xmlns:a16="http://schemas.microsoft.com/office/drawing/2014/main" id="{988A8B80-9B19-244C-9DE1-75823EEFAFFC}"/>
              </a:ext>
            </a:extLst>
          </p:cNvPr>
          <p:cNvSpPr txBox="1">
            <a:spLocks noChangeArrowheads="1"/>
          </p:cNvSpPr>
          <p:nvPr/>
        </p:nvSpPr>
        <p:spPr bwMode="auto">
          <a:xfrm>
            <a:off x="287337" y="340632"/>
            <a:ext cx="8569325"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s-ES" altLang="es-ES" sz="1400" b="1" dirty="0">
                <a:solidFill>
                  <a:srgbClr val="CC3300"/>
                </a:solidFill>
              </a:rPr>
              <a:t>A)</a:t>
            </a:r>
            <a:r>
              <a:rPr lang="es-ES" altLang="es-ES" sz="1400" dirty="0">
                <a:solidFill>
                  <a:srgbClr val="CC3300"/>
                </a:solidFill>
              </a:rPr>
              <a:t> 	</a:t>
            </a:r>
            <a:r>
              <a:rPr lang="es-ES" altLang="es-ES" sz="1400" b="1" dirty="0">
                <a:solidFill>
                  <a:srgbClr val="CC3300"/>
                </a:solidFill>
              </a:rPr>
              <a:t>En la</a:t>
            </a:r>
            <a:r>
              <a:rPr lang="es-ES" altLang="es-ES" sz="1400" dirty="0">
                <a:solidFill>
                  <a:srgbClr val="CC3300"/>
                </a:solidFill>
              </a:rPr>
              <a:t> </a:t>
            </a:r>
            <a:r>
              <a:rPr lang="es-ES" altLang="es-ES" sz="1400" b="1" u="sng" dirty="0">
                <a:solidFill>
                  <a:srgbClr val="CC3300"/>
                </a:solidFill>
              </a:rPr>
              <a:t>nutrición autótrofa</a:t>
            </a:r>
            <a:r>
              <a:rPr lang="es-ES" altLang="es-ES" sz="1400" dirty="0">
                <a:solidFill>
                  <a:srgbClr val="CC3300"/>
                </a:solidFill>
              </a:rPr>
              <a:t> </a:t>
            </a:r>
            <a:r>
              <a:rPr lang="es-ES" altLang="es-ES" sz="1400" b="1" dirty="0">
                <a:solidFill>
                  <a:srgbClr val="CC3300"/>
                </a:solidFill>
              </a:rPr>
              <a:t>los nutrientes son sustancias inorgánicas</a:t>
            </a:r>
            <a:r>
              <a:rPr lang="es-ES" altLang="es-ES" sz="1400" i="1" dirty="0">
                <a:solidFill>
                  <a:srgbClr val="CC3300"/>
                </a:solidFill>
              </a:rPr>
              <a:t> (agua, CO</a:t>
            </a:r>
            <a:r>
              <a:rPr lang="es-ES" altLang="es-ES" sz="1400" i="1" baseline="-25000" dirty="0">
                <a:solidFill>
                  <a:srgbClr val="CC3300"/>
                </a:solidFill>
              </a:rPr>
              <a:t>2</a:t>
            </a:r>
            <a:r>
              <a:rPr lang="es-ES" altLang="es-ES" sz="1400" i="1" dirty="0">
                <a:solidFill>
                  <a:srgbClr val="CC3300"/>
                </a:solidFill>
              </a:rPr>
              <a:t>, sales),</a:t>
            </a:r>
            <a:r>
              <a:rPr lang="es-ES" altLang="es-ES" sz="1400" dirty="0">
                <a:solidFill>
                  <a:srgbClr val="CC3300"/>
                </a:solidFill>
              </a:rPr>
              <a:t> </a:t>
            </a:r>
            <a:r>
              <a:rPr lang="es-ES" altLang="es-ES" sz="1400" b="1" dirty="0">
                <a:solidFill>
                  <a:srgbClr val="CC3300"/>
                </a:solidFill>
              </a:rPr>
              <a:t>que se transforman en sustancias orgánicas</a:t>
            </a:r>
            <a:r>
              <a:rPr lang="es-ES" altLang="es-ES" sz="1400" dirty="0"/>
              <a:t> sencillas (glucosa, glicerol, ácidos grasos, aminoácidos, etc.), que se pueden seguir transformando después en otras moléculas más complejas (polisacáridos, grasas, proteínas, etc.), </a:t>
            </a:r>
            <a:r>
              <a:rPr lang="es-ES" altLang="es-ES" sz="1400" b="1" dirty="0"/>
              <a:t>para lo cual necesita un aporte de energía</a:t>
            </a:r>
            <a:r>
              <a:rPr lang="es-ES" altLang="es-ES" sz="1400" dirty="0"/>
              <a:t>. De esta manera, según de dónde proceda esa fuente de energía se distinguen dos tipos de nutrición autótrofa:</a:t>
            </a:r>
            <a:endParaRPr lang="es-ES_tradnl" altLang="es-ES" sz="14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D9D13CF9-B801-0617-AA51-397D09C22DDC}"/>
              </a:ext>
            </a:extLst>
          </p:cNvPr>
          <p:cNvSpPr txBox="1">
            <a:spLocks noChangeArrowheads="1"/>
          </p:cNvSpPr>
          <p:nvPr/>
        </p:nvSpPr>
        <p:spPr bwMode="auto">
          <a:xfrm>
            <a:off x="611188" y="476250"/>
            <a:ext cx="8208962"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s-ES" altLang="es-ES" sz="1400" dirty="0"/>
              <a:t>	- La </a:t>
            </a:r>
            <a:r>
              <a:rPr lang="es-ES" altLang="es-ES" sz="1400" b="1" dirty="0">
                <a:solidFill>
                  <a:srgbClr val="CC3300"/>
                </a:solidFill>
              </a:rPr>
              <a:t>quimiosíntesis</a:t>
            </a:r>
            <a:r>
              <a:rPr lang="es-ES" altLang="es-ES" sz="1400" dirty="0"/>
              <a:t> </a:t>
            </a:r>
            <a:r>
              <a:rPr lang="es-ES" altLang="es-ES" sz="1400" i="1" dirty="0"/>
              <a:t>es el tipo de nutrición autótrofa de los organismos </a:t>
            </a:r>
            <a:r>
              <a:rPr lang="es-ES" altLang="es-ES" sz="1400" b="1" i="1" dirty="0" err="1"/>
              <a:t>quimioautótrofos</a:t>
            </a:r>
            <a:r>
              <a:rPr lang="es-ES" altLang="es-ES" sz="1400" i="1" dirty="0"/>
              <a:t> 	en el que se transforman sustancias inorgánicas en orgánicas mediante el aporte de 	energía química que procede de ciertas reacciones químicas donde se oxidan moléculas 	inorgánicas.</a:t>
            </a:r>
            <a:r>
              <a:rPr lang="es-ES" altLang="es-ES" sz="1400" dirty="0"/>
              <a:t> Sólo la presentan algunos grupos de bacterias, por lo que cuantitativamente 	es menos importante. Sin embargo, tiene gran interés biológico, dado el papel de estos 	microorganismos en los ciclos biogeoquímicos para mantener el ciclo de la materia en los 	ecosistemas.</a:t>
            </a:r>
            <a:endParaRPr lang="es-ES_tradnl" altLang="es-ES" sz="1400" dirty="0"/>
          </a:p>
        </p:txBody>
      </p:sp>
      <p:pic>
        <p:nvPicPr>
          <p:cNvPr id="3" name="Picture 5" descr="bacteri5">
            <a:extLst>
              <a:ext uri="{FF2B5EF4-FFF2-40B4-BE49-F238E27FC236}">
                <a16:creationId xmlns:a16="http://schemas.microsoft.com/office/drawing/2014/main" id="{0CA54CE1-E1BA-FF81-6CE0-1923A151B5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929" y="2431142"/>
            <a:ext cx="3253998" cy="173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bacterias">
            <a:extLst>
              <a:ext uri="{FF2B5EF4-FFF2-40B4-BE49-F238E27FC236}">
                <a16:creationId xmlns:a16="http://schemas.microsoft.com/office/drawing/2014/main" id="{64A04B98-D6F4-1D0A-E80F-1C7C9E694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893" y="2157966"/>
            <a:ext cx="2998107" cy="224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2530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a:extLst>
              <a:ext uri="{FF2B5EF4-FFF2-40B4-BE49-F238E27FC236}">
                <a16:creationId xmlns:a16="http://schemas.microsoft.com/office/drawing/2014/main" id="{41ABB20A-1CAF-610F-A33D-C86C59913D7B}"/>
              </a:ext>
            </a:extLst>
          </p:cNvPr>
          <p:cNvSpPr txBox="1">
            <a:spLocks noChangeArrowheads="1"/>
          </p:cNvSpPr>
          <p:nvPr/>
        </p:nvSpPr>
        <p:spPr bwMode="auto">
          <a:xfrm>
            <a:off x="544287" y="411956"/>
            <a:ext cx="8171542"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s-ES" altLang="es-ES" sz="1400" b="1" dirty="0">
                <a:solidFill>
                  <a:srgbClr val="CC3300"/>
                </a:solidFill>
              </a:rPr>
              <a:t>B)	En la </a:t>
            </a:r>
            <a:r>
              <a:rPr lang="es-ES" altLang="es-ES" sz="1400" b="1" u="sng" dirty="0">
                <a:solidFill>
                  <a:srgbClr val="CC3300"/>
                </a:solidFill>
              </a:rPr>
              <a:t>nutrición heterótrofa</a:t>
            </a:r>
            <a:r>
              <a:rPr lang="es-ES" altLang="es-ES" sz="1400" dirty="0">
                <a:solidFill>
                  <a:srgbClr val="CC3300"/>
                </a:solidFill>
              </a:rPr>
              <a:t> </a:t>
            </a:r>
            <a:r>
              <a:rPr lang="es-ES" altLang="es-ES" sz="1400" b="1" dirty="0">
                <a:solidFill>
                  <a:srgbClr val="CC3300"/>
                </a:solidFill>
              </a:rPr>
              <a:t>los nutrientes son sustancias orgánicas más o menos complejas que contienen energía fácilmente disponible en sus enlaces</a:t>
            </a:r>
            <a:r>
              <a:rPr lang="es-ES" altLang="es-ES" sz="1400" dirty="0">
                <a:solidFill>
                  <a:srgbClr val="CC3300"/>
                </a:solidFill>
              </a:rPr>
              <a:t>.</a:t>
            </a:r>
          </a:p>
          <a:p>
            <a:pPr algn="just" eaLnBrk="1" hangingPunct="1">
              <a:spcBef>
                <a:spcPct val="0"/>
              </a:spcBef>
              <a:buFontTx/>
              <a:buNone/>
            </a:pPr>
            <a:endParaRPr lang="es-ES" altLang="es-ES" sz="1400" dirty="0">
              <a:solidFill>
                <a:srgbClr val="CC3300"/>
              </a:solidFill>
            </a:endParaRPr>
          </a:p>
          <a:p>
            <a:pPr algn="just" eaLnBrk="1" hangingPunct="1">
              <a:spcBef>
                <a:spcPct val="0"/>
              </a:spcBef>
              <a:buFontTx/>
              <a:buNone/>
            </a:pPr>
            <a:r>
              <a:rPr lang="es-ES" altLang="es-ES" sz="1400" dirty="0"/>
              <a:t>La mayoría de los organismos que tienen este tipo de nutrición, los </a:t>
            </a:r>
            <a:r>
              <a:rPr lang="es-ES" altLang="es-ES" sz="1400" b="1" dirty="0" err="1"/>
              <a:t>quimioheterótrofos</a:t>
            </a:r>
            <a:r>
              <a:rPr lang="es-ES" altLang="es-ES" sz="1400" dirty="0"/>
              <a:t> (animales, hongos, protozoos y muchas bacterias) utilizan estas moléculas orgánicas como fuente de energía y como fuente de carbono, por lo que la materia y la energía se incorporan juntas; no como en las células autótrofas donde materia y energía se obtienen por separado.</a:t>
            </a:r>
          </a:p>
          <a:p>
            <a:pPr algn="just" eaLnBrk="1" hangingPunct="1">
              <a:spcBef>
                <a:spcPct val="0"/>
              </a:spcBef>
              <a:buFontTx/>
              <a:buNone/>
            </a:pPr>
            <a:endParaRPr lang="es-ES" altLang="es-ES" sz="1400" dirty="0"/>
          </a:p>
          <a:p>
            <a:pPr algn="just" eaLnBrk="1" hangingPunct="1">
              <a:spcBef>
                <a:spcPct val="0"/>
              </a:spcBef>
              <a:buFontTx/>
              <a:buNone/>
            </a:pPr>
            <a:r>
              <a:rPr lang="es-ES" altLang="es-ES" sz="1400" dirty="0"/>
              <a:t>Hay un grupo muy reducido de organismos </a:t>
            </a:r>
            <a:r>
              <a:rPr lang="es-ES" altLang="es-ES" sz="1400" b="1" dirty="0" err="1"/>
              <a:t>fotoheterótrofos</a:t>
            </a:r>
            <a:r>
              <a:rPr lang="es-ES" altLang="es-ES" sz="1400" dirty="0"/>
              <a:t> (las bacterias purpúreas no sulfúreas) que también utilizan las moléculas orgánicas como fuente de carbono pero la fuente de energía está en la luz.</a:t>
            </a:r>
            <a:endParaRPr lang="es-ES_tradnl" altLang="es-ES" sz="1400" dirty="0"/>
          </a:p>
        </p:txBody>
      </p:sp>
      <p:pic>
        <p:nvPicPr>
          <p:cNvPr id="12291" name="Picture 5" descr="bacteri4">
            <a:extLst>
              <a:ext uri="{FF2B5EF4-FFF2-40B4-BE49-F238E27FC236}">
                <a16:creationId xmlns:a16="http://schemas.microsoft.com/office/drawing/2014/main" id="{E56F11FF-0F78-F940-D3B8-BBC8D3C66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840" y="3121819"/>
            <a:ext cx="3024188"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descr="bacteri6">
            <a:extLst>
              <a:ext uri="{FF2B5EF4-FFF2-40B4-BE49-F238E27FC236}">
                <a16:creationId xmlns:a16="http://schemas.microsoft.com/office/drawing/2014/main" id="{FE35FADF-358D-B685-2513-1EA1F4F55D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2819" y="3121819"/>
            <a:ext cx="2796354" cy="148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a:extLst>
              <a:ext uri="{FF2B5EF4-FFF2-40B4-BE49-F238E27FC236}">
                <a16:creationId xmlns:a16="http://schemas.microsoft.com/office/drawing/2014/main" id="{8D06D429-1FA6-5622-B260-67683753B834}"/>
              </a:ext>
            </a:extLst>
          </p:cNvPr>
          <p:cNvSpPr txBox="1">
            <a:spLocks noChangeArrowheads="1"/>
          </p:cNvSpPr>
          <p:nvPr/>
        </p:nvSpPr>
        <p:spPr bwMode="auto">
          <a:xfrm>
            <a:off x="493486" y="141685"/>
            <a:ext cx="80626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s-ES" altLang="es-ES" sz="1400" dirty="0"/>
              <a:t>De esta manera, </a:t>
            </a:r>
            <a:r>
              <a:rPr lang="es-ES" altLang="es-ES" sz="1400" b="1" dirty="0"/>
              <a:t>teniendo en cuenta cuál es la fuente de carbono y de energía</a:t>
            </a:r>
            <a:r>
              <a:rPr lang="es-ES" altLang="es-ES" sz="1400" dirty="0"/>
              <a:t> para su metabolismo, podemos distinguir los siguientes </a:t>
            </a:r>
            <a:r>
              <a:rPr lang="es-ES" altLang="es-ES" sz="1400" b="1" dirty="0"/>
              <a:t>tipos de organismos según su tipo de nutrición</a:t>
            </a:r>
            <a:r>
              <a:rPr lang="es-ES" altLang="es-ES" sz="1400" dirty="0"/>
              <a:t>:</a:t>
            </a:r>
            <a:endParaRPr lang="es-ES_tradnl" altLang="es-ES" sz="1400" dirty="0"/>
          </a:p>
        </p:txBody>
      </p:sp>
      <p:pic>
        <p:nvPicPr>
          <p:cNvPr id="13315" name="Picture 5" descr="~LWF0020">
            <a:extLst>
              <a:ext uri="{FF2B5EF4-FFF2-40B4-BE49-F238E27FC236}">
                <a16:creationId xmlns:a16="http://schemas.microsoft.com/office/drawing/2014/main" id="{EAD93356-2DD1-C717-E1A0-6CFDA666A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816" y="647248"/>
            <a:ext cx="7112368" cy="211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6" descr="bacteri6">
            <a:extLst>
              <a:ext uri="{FF2B5EF4-FFF2-40B4-BE49-F238E27FC236}">
                <a16:creationId xmlns:a16="http://schemas.microsoft.com/office/drawing/2014/main" id="{1420F0AA-9B2E-A432-BB79-278E05D614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848" y="4042173"/>
            <a:ext cx="1997869" cy="1063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7" descr="bacteri4">
            <a:extLst>
              <a:ext uri="{FF2B5EF4-FFF2-40B4-BE49-F238E27FC236}">
                <a16:creationId xmlns:a16="http://schemas.microsoft.com/office/drawing/2014/main" id="{7414A1A8-7AC4-2FBD-E3F1-7BABEAAA26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513" y="4023123"/>
            <a:ext cx="2106216" cy="1120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8" descr="bacteri7">
            <a:extLst>
              <a:ext uri="{FF2B5EF4-FFF2-40B4-BE49-F238E27FC236}">
                <a16:creationId xmlns:a16="http://schemas.microsoft.com/office/drawing/2014/main" id="{DDA83087-AA3F-5C97-9A6E-427009B3BC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5513" y="2842023"/>
            <a:ext cx="2160985" cy="115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9" descr="bacteri5">
            <a:extLst>
              <a:ext uri="{FF2B5EF4-FFF2-40B4-BE49-F238E27FC236}">
                <a16:creationId xmlns:a16="http://schemas.microsoft.com/office/drawing/2014/main" id="{CA2448A1-FE6C-F2A8-EDEB-724FAE3359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4604" y="2867025"/>
            <a:ext cx="2106215" cy="112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7641FA25-99B1-EF38-40C6-2F1E34946576}"/>
              </a:ext>
            </a:extLst>
          </p:cNvPr>
          <p:cNvPicPr>
            <a:picLocks noChangeAspect="1"/>
          </p:cNvPicPr>
          <p:nvPr/>
        </p:nvPicPr>
        <p:blipFill>
          <a:blip r:embed="rId2"/>
          <a:stretch>
            <a:fillRect/>
          </a:stretch>
        </p:blipFill>
        <p:spPr>
          <a:xfrm>
            <a:off x="397287" y="344823"/>
            <a:ext cx="7765722" cy="3515977"/>
          </a:xfrm>
          <a:prstGeom prst="rect">
            <a:avLst/>
          </a:prstGeom>
        </p:spPr>
      </p:pic>
    </p:spTree>
    <p:extLst>
      <p:ext uri="{BB962C8B-B14F-4D97-AF65-F5344CB8AC3E}">
        <p14:creationId xmlns:p14="http://schemas.microsoft.com/office/powerpoint/2010/main" val="5875614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
            <a:extLst>
              <a:ext uri="{FF2B5EF4-FFF2-40B4-BE49-F238E27FC236}">
                <a16:creationId xmlns:a16="http://schemas.microsoft.com/office/drawing/2014/main" id="{3DF68FE7-5E7A-0A45-2B2A-1BC0A17A09E1}"/>
              </a:ext>
            </a:extLst>
          </p:cNvPr>
          <p:cNvSpPr txBox="1">
            <a:spLocks noChangeArrowheads="1"/>
          </p:cNvSpPr>
          <p:nvPr/>
        </p:nvSpPr>
        <p:spPr bwMode="auto">
          <a:xfrm>
            <a:off x="355600" y="0"/>
            <a:ext cx="84836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s-ES" altLang="es-ES" sz="1400" dirty="0"/>
              <a:t>Se pueden considerar </a:t>
            </a:r>
            <a:r>
              <a:rPr lang="es-ES" altLang="es-ES" sz="1400" b="1" dirty="0">
                <a:solidFill>
                  <a:srgbClr val="CC3300"/>
                </a:solidFill>
              </a:rPr>
              <a:t>dos modalidades de catabolismo</a:t>
            </a:r>
            <a:r>
              <a:rPr lang="es-ES" altLang="es-ES" sz="1400" b="1" dirty="0"/>
              <a:t>: respiración y fermentación.</a:t>
            </a:r>
          </a:p>
          <a:p>
            <a:pPr algn="just" eaLnBrk="1" hangingPunct="1">
              <a:spcBef>
                <a:spcPct val="0"/>
              </a:spcBef>
              <a:buFontTx/>
              <a:buNone/>
            </a:pPr>
            <a:endParaRPr lang="es-ES" altLang="es-ES" sz="1400" b="1" dirty="0"/>
          </a:p>
          <a:p>
            <a:pPr algn="just" eaLnBrk="1" hangingPunct="1">
              <a:spcBef>
                <a:spcPct val="0"/>
              </a:spcBef>
              <a:buFontTx/>
              <a:buNone/>
            </a:pPr>
            <a:r>
              <a:rPr lang="es-ES" altLang="es-ES" sz="1400" dirty="0"/>
              <a:t>- La </a:t>
            </a:r>
            <a:r>
              <a:rPr lang="es-ES" altLang="es-ES" sz="1400" b="1" u="sng" dirty="0">
                <a:solidFill>
                  <a:srgbClr val="CC3300"/>
                </a:solidFill>
              </a:rPr>
              <a:t>RESPIRACIÓN</a:t>
            </a:r>
            <a:r>
              <a:rPr lang="es-ES" altLang="es-ES" sz="1400" dirty="0"/>
              <a:t> es un tipo de </a:t>
            </a:r>
            <a:r>
              <a:rPr lang="es-ES" altLang="es-ES" sz="1400" b="1" dirty="0"/>
              <a:t>catabolismo total</a:t>
            </a:r>
            <a:r>
              <a:rPr lang="es-ES" altLang="es-ES" sz="1400" dirty="0"/>
              <a:t>, en el que la materia orgánica se descompone, es decir, se oxida perdiendo electrones, hasta convertirse en moléculas inorgánicas muy simples, liberando gran cantidad de energía que las moléculas orgánicas tienen acumulada. Puede ser, a su vez, de dos tipos:</a:t>
            </a:r>
          </a:p>
          <a:p>
            <a:pPr algn="just" eaLnBrk="1" hangingPunct="1">
              <a:spcBef>
                <a:spcPct val="0"/>
              </a:spcBef>
              <a:buFontTx/>
              <a:buNone/>
            </a:pPr>
            <a:endParaRPr lang="es-ES" altLang="es-ES" sz="1400" dirty="0"/>
          </a:p>
          <a:p>
            <a:pPr algn="just" eaLnBrk="1" hangingPunct="1">
              <a:spcBef>
                <a:spcPct val="0"/>
              </a:spcBef>
              <a:buFontTx/>
              <a:buNone/>
            </a:pPr>
            <a:r>
              <a:rPr lang="es-ES" altLang="es-ES" sz="1400" dirty="0"/>
              <a:t>	</a:t>
            </a:r>
            <a:r>
              <a:rPr lang="es-ES" altLang="es-ES" sz="1400" dirty="0">
                <a:solidFill>
                  <a:schemeClr val="accent2"/>
                </a:solidFill>
              </a:rPr>
              <a:t>● </a:t>
            </a:r>
            <a:r>
              <a:rPr lang="es-ES" altLang="es-ES" sz="1400" b="1" i="1" dirty="0">
                <a:solidFill>
                  <a:schemeClr val="accent2"/>
                </a:solidFill>
              </a:rPr>
              <a:t>Respiración aerobia</a:t>
            </a:r>
            <a:r>
              <a:rPr lang="es-ES" altLang="es-ES" sz="1400" dirty="0"/>
              <a:t>. El aceptor final de electrones es el O</a:t>
            </a:r>
            <a:r>
              <a:rPr lang="es-ES" altLang="es-ES" sz="1400" baseline="-25000" dirty="0"/>
              <a:t>2</a:t>
            </a:r>
            <a:r>
              <a:rPr lang="es-ES" altLang="es-ES" sz="1400" dirty="0"/>
              <a:t>. La materia orgánica se oxida 	hasta dar CO</a:t>
            </a:r>
            <a:r>
              <a:rPr lang="es-ES" altLang="es-ES" sz="1400" baseline="-25000" dirty="0"/>
              <a:t>2</a:t>
            </a:r>
            <a:r>
              <a:rPr lang="es-ES" altLang="es-ES" sz="1400" dirty="0"/>
              <a:t>, liberando energía e hidrógenos, los cuales son aceptados por el O</a:t>
            </a:r>
            <a:r>
              <a:rPr lang="es-ES" altLang="es-ES" sz="1400" baseline="-25000" dirty="0"/>
              <a:t>2</a:t>
            </a:r>
            <a:r>
              <a:rPr lang="es-ES" altLang="es-ES" sz="1400" dirty="0"/>
              <a:t> , que se 	reduce formando H</a:t>
            </a:r>
            <a:r>
              <a:rPr lang="es-ES" altLang="es-ES" sz="1400" baseline="-25000" dirty="0"/>
              <a:t>2</a:t>
            </a:r>
            <a:r>
              <a:rPr lang="es-ES" altLang="es-ES" sz="1400" dirty="0"/>
              <a:t>O. </a:t>
            </a:r>
            <a:r>
              <a:rPr lang="es-ES" altLang="es-ES" sz="1350" dirty="0"/>
              <a:t>	</a:t>
            </a:r>
            <a:endParaRPr lang="es-ES_tradnl" altLang="es-ES" sz="1350" dirty="0"/>
          </a:p>
        </p:txBody>
      </p:sp>
      <p:sp>
        <p:nvSpPr>
          <p:cNvPr id="41988" name="Text Box 7">
            <a:extLst>
              <a:ext uri="{FF2B5EF4-FFF2-40B4-BE49-F238E27FC236}">
                <a16:creationId xmlns:a16="http://schemas.microsoft.com/office/drawing/2014/main" id="{01D6B71D-86C8-9302-3D26-3DB3370BAB79}"/>
              </a:ext>
            </a:extLst>
          </p:cNvPr>
          <p:cNvSpPr txBox="1">
            <a:spLocks noChangeArrowheads="1"/>
          </p:cNvSpPr>
          <p:nvPr/>
        </p:nvSpPr>
        <p:spPr bwMode="auto">
          <a:xfrm>
            <a:off x="1320800" y="3327798"/>
            <a:ext cx="7518399"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s-ES" altLang="es-ES" sz="1350" dirty="0">
                <a:solidFill>
                  <a:schemeClr val="accent2"/>
                </a:solidFill>
              </a:rPr>
              <a:t>● </a:t>
            </a:r>
            <a:r>
              <a:rPr lang="es-ES" altLang="es-ES" sz="1350" b="1" i="1" dirty="0">
                <a:solidFill>
                  <a:schemeClr val="accent2"/>
                </a:solidFill>
              </a:rPr>
              <a:t>Respiración anaerobia</a:t>
            </a:r>
            <a:r>
              <a:rPr lang="es-ES" altLang="es-ES" sz="1350" dirty="0"/>
              <a:t>. El aceptor final de electrones es un compuesto inorgánico distinto del O</a:t>
            </a:r>
            <a:r>
              <a:rPr lang="es-ES" altLang="es-ES" sz="1350" baseline="-25000" dirty="0"/>
              <a:t>2</a:t>
            </a:r>
            <a:r>
              <a:rPr lang="es-ES" altLang="es-ES" sz="1350" dirty="0"/>
              <a:t>  , como por ejemplo el nitrato o el sulfato. Es muy poco frecuente, solo aparece en algunas bacterias.</a:t>
            </a:r>
            <a:endParaRPr lang="es-ES_tradnl" altLang="es-ES" sz="1350" dirty="0"/>
          </a:p>
        </p:txBody>
      </p:sp>
      <p:pic>
        <p:nvPicPr>
          <p:cNvPr id="5" name="Imagen 4">
            <a:extLst>
              <a:ext uri="{FF2B5EF4-FFF2-40B4-BE49-F238E27FC236}">
                <a16:creationId xmlns:a16="http://schemas.microsoft.com/office/drawing/2014/main" id="{92DEAF05-A2C6-E56E-A9A9-9F7901204D5B}"/>
              </a:ext>
            </a:extLst>
          </p:cNvPr>
          <p:cNvPicPr>
            <a:picLocks noChangeAspect="1"/>
          </p:cNvPicPr>
          <p:nvPr/>
        </p:nvPicPr>
        <p:blipFill>
          <a:blip r:embed="rId3"/>
          <a:stretch>
            <a:fillRect/>
          </a:stretch>
        </p:blipFill>
        <p:spPr>
          <a:xfrm>
            <a:off x="3374570" y="2376934"/>
            <a:ext cx="5464629" cy="724673"/>
          </a:xfrm>
          <a:prstGeom prst="rect">
            <a:avLst/>
          </a:prstGeom>
        </p:spPr>
      </p:pic>
      <p:pic>
        <p:nvPicPr>
          <p:cNvPr id="9" name="Imagen 8">
            <a:extLst>
              <a:ext uri="{FF2B5EF4-FFF2-40B4-BE49-F238E27FC236}">
                <a16:creationId xmlns:a16="http://schemas.microsoft.com/office/drawing/2014/main" id="{0BCCEC21-2002-9EB2-C271-13FB9872D7F5}"/>
              </a:ext>
            </a:extLst>
          </p:cNvPr>
          <p:cNvPicPr>
            <a:picLocks noChangeAspect="1"/>
          </p:cNvPicPr>
          <p:nvPr/>
        </p:nvPicPr>
        <p:blipFill>
          <a:blip r:embed="rId4"/>
          <a:stretch>
            <a:fillRect/>
          </a:stretch>
        </p:blipFill>
        <p:spPr>
          <a:xfrm>
            <a:off x="3374570" y="4294367"/>
            <a:ext cx="5536066" cy="685558"/>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4">
            <a:extLst>
              <a:ext uri="{FF2B5EF4-FFF2-40B4-BE49-F238E27FC236}">
                <a16:creationId xmlns:a16="http://schemas.microsoft.com/office/drawing/2014/main" id="{8F71DA9D-96F3-E5EE-B25E-9A67A28191DF}"/>
              </a:ext>
            </a:extLst>
          </p:cNvPr>
          <p:cNvSpPr txBox="1">
            <a:spLocks noChangeArrowheads="1"/>
          </p:cNvSpPr>
          <p:nvPr/>
        </p:nvSpPr>
        <p:spPr bwMode="auto">
          <a:xfrm>
            <a:off x="348344" y="303610"/>
            <a:ext cx="8389254"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s-ES" altLang="es-ES" sz="1350" dirty="0"/>
              <a:t>- Las </a:t>
            </a:r>
            <a:r>
              <a:rPr lang="es-ES" altLang="es-ES" sz="1350" b="1" dirty="0">
                <a:solidFill>
                  <a:srgbClr val="CC3300"/>
                </a:solidFill>
              </a:rPr>
              <a:t>FERMENTACIONES</a:t>
            </a:r>
            <a:r>
              <a:rPr lang="es-ES" altLang="es-ES" sz="1350" dirty="0"/>
              <a:t> son un tipo de </a:t>
            </a:r>
            <a:r>
              <a:rPr lang="es-ES" altLang="es-ES" sz="1350" b="1" dirty="0"/>
              <a:t>catabolismo parcial</a:t>
            </a:r>
            <a:r>
              <a:rPr lang="es-ES" altLang="es-ES" sz="1350" dirty="0"/>
              <a:t>, en el que el aceptor de los electrones es un compuesto orgánico, por ejemplo, el piruvato. La oxidación del sustrato no es completa, ya que los productos finales son sustancias orgánicas; por ello se libera menos energía que en la respiración aerobia. Se trata de un proceso anaerobio, pues no necesita la presencia de oxígeno, realizado principalmente por determinados microorganismos, pero también algunas células eucariotas como las levaduras y algunas células animales (las musculares), como adaptación posterior alternativa a su respiración aerobia habitual.</a:t>
            </a:r>
            <a:endParaRPr lang="es-ES_tradnl" altLang="es-ES" sz="1350" dirty="0"/>
          </a:p>
        </p:txBody>
      </p:sp>
      <p:pic>
        <p:nvPicPr>
          <p:cNvPr id="5" name="Imagen 4">
            <a:extLst>
              <a:ext uri="{FF2B5EF4-FFF2-40B4-BE49-F238E27FC236}">
                <a16:creationId xmlns:a16="http://schemas.microsoft.com/office/drawing/2014/main" id="{4F8BE69A-688E-2AE7-0B5C-2AFC74F9AEC6}"/>
              </a:ext>
            </a:extLst>
          </p:cNvPr>
          <p:cNvPicPr>
            <a:picLocks noChangeAspect="1"/>
          </p:cNvPicPr>
          <p:nvPr/>
        </p:nvPicPr>
        <p:blipFill>
          <a:blip r:embed="rId3"/>
          <a:stretch>
            <a:fillRect/>
          </a:stretch>
        </p:blipFill>
        <p:spPr>
          <a:xfrm>
            <a:off x="1033008" y="2070326"/>
            <a:ext cx="7019925" cy="828675"/>
          </a:xfrm>
          <a:prstGeom prst="rect">
            <a:avLst/>
          </a:prstGeom>
        </p:spPr>
      </p:pic>
      <p:sp>
        <p:nvSpPr>
          <p:cNvPr id="6" name="CuadroTexto 5">
            <a:extLst>
              <a:ext uri="{FF2B5EF4-FFF2-40B4-BE49-F238E27FC236}">
                <a16:creationId xmlns:a16="http://schemas.microsoft.com/office/drawing/2014/main" id="{789B6C11-38D7-927A-3119-A7B79FE47928}"/>
              </a:ext>
            </a:extLst>
          </p:cNvPr>
          <p:cNvSpPr txBox="1"/>
          <p:nvPr/>
        </p:nvSpPr>
        <p:spPr>
          <a:xfrm>
            <a:off x="3748312" y="2648857"/>
            <a:ext cx="1589315" cy="246221"/>
          </a:xfrm>
          <a:prstGeom prst="rect">
            <a:avLst/>
          </a:prstGeom>
          <a:noFill/>
        </p:spPr>
        <p:txBody>
          <a:bodyPr wrap="square" rtlCol="0">
            <a:spAutoFit/>
          </a:bodyPr>
          <a:lstStyle/>
          <a:p>
            <a:r>
              <a:rPr lang="es-ES" sz="1000" b="1" dirty="0">
                <a:solidFill>
                  <a:schemeClr val="accent1">
                    <a:lumMod val="50000"/>
                  </a:schemeClr>
                </a:solidFill>
              </a:rPr>
              <a:t>(piruvato)</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DCA6C14-8264-B79F-0D59-8D9352DA5008}"/>
              </a:ext>
            </a:extLst>
          </p:cNvPr>
          <p:cNvPicPr>
            <a:picLocks noChangeAspect="1"/>
          </p:cNvPicPr>
          <p:nvPr/>
        </p:nvPicPr>
        <p:blipFill>
          <a:blip r:embed="rId2"/>
          <a:stretch>
            <a:fillRect/>
          </a:stretch>
        </p:blipFill>
        <p:spPr>
          <a:xfrm>
            <a:off x="1028926" y="696687"/>
            <a:ext cx="7143945" cy="3461656"/>
          </a:xfrm>
          <a:prstGeom prst="rect">
            <a:avLst/>
          </a:prstGeom>
        </p:spPr>
      </p:pic>
    </p:spTree>
    <p:extLst>
      <p:ext uri="{BB962C8B-B14F-4D97-AF65-F5344CB8AC3E}">
        <p14:creationId xmlns:p14="http://schemas.microsoft.com/office/powerpoint/2010/main" val="17436008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DB5189D-CBC8-FDC0-F231-AE1634DE9181}"/>
              </a:ext>
            </a:extLst>
          </p:cNvPr>
          <p:cNvPicPr>
            <a:picLocks noChangeAspect="1"/>
          </p:cNvPicPr>
          <p:nvPr/>
        </p:nvPicPr>
        <p:blipFill>
          <a:blip r:embed="rId2"/>
          <a:stretch>
            <a:fillRect/>
          </a:stretch>
        </p:blipFill>
        <p:spPr>
          <a:xfrm>
            <a:off x="892627" y="582439"/>
            <a:ext cx="6763659" cy="3978622"/>
          </a:xfrm>
          <a:prstGeom prst="rect">
            <a:avLst/>
          </a:prstGeom>
        </p:spPr>
      </p:pic>
    </p:spTree>
    <p:extLst>
      <p:ext uri="{BB962C8B-B14F-4D97-AF65-F5344CB8AC3E}">
        <p14:creationId xmlns:p14="http://schemas.microsoft.com/office/powerpoint/2010/main" val="36578839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4">
            <a:extLst>
              <a:ext uri="{FF2B5EF4-FFF2-40B4-BE49-F238E27FC236}">
                <a16:creationId xmlns:a16="http://schemas.microsoft.com/office/drawing/2014/main" id="{37812976-9B70-15EA-8D8F-747997580267}"/>
              </a:ext>
            </a:extLst>
          </p:cNvPr>
          <p:cNvSpPr txBox="1">
            <a:spLocks noChangeArrowheads="1"/>
          </p:cNvSpPr>
          <p:nvPr/>
        </p:nvSpPr>
        <p:spPr bwMode="auto">
          <a:xfrm>
            <a:off x="1547812" y="303610"/>
            <a:ext cx="6101954"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s-ES" altLang="es-ES" sz="1350" b="1" dirty="0">
                <a:solidFill>
                  <a:srgbClr val="CC3300"/>
                </a:solidFill>
              </a:rPr>
              <a:t>5.	</a:t>
            </a:r>
            <a:r>
              <a:rPr lang="es-ES" altLang="es-ES" sz="1350" b="1" u="sng" dirty="0">
                <a:solidFill>
                  <a:srgbClr val="CC3300"/>
                </a:solidFill>
              </a:rPr>
              <a:t>CATABOLISMO DE GLÚCIDOS. RESPIRACIÓN AEROBIA</a:t>
            </a:r>
            <a:endParaRPr lang="es-ES" altLang="es-ES" sz="1350" b="1" dirty="0">
              <a:solidFill>
                <a:srgbClr val="CC3300"/>
              </a:solidFill>
            </a:endParaRPr>
          </a:p>
          <a:p>
            <a:pPr algn="just" eaLnBrk="1" hangingPunct="1">
              <a:spcBef>
                <a:spcPct val="0"/>
              </a:spcBef>
              <a:buFontTx/>
              <a:buNone/>
            </a:pPr>
            <a:endParaRPr lang="es-ES" altLang="es-ES" sz="1350" b="1" dirty="0"/>
          </a:p>
          <a:p>
            <a:pPr algn="just" eaLnBrk="1" hangingPunct="1">
              <a:spcBef>
                <a:spcPct val="0"/>
              </a:spcBef>
              <a:buFontTx/>
              <a:buNone/>
            </a:pPr>
            <a:r>
              <a:rPr lang="es-ES" altLang="es-ES" sz="1350" dirty="0"/>
              <a:t>Suele identificarse el catabolismo total de los glúcidos en presencia de oxígeno con la respiración aerobia, aunque sea sólo una parte principal del total de todo el catabolismo celular. Esta relación es tan estrecha, que incluso se suele considerar como la ruta central de todo el catabolismo a la que van a desembocar las vías catabólicas de las otras biomoléculas orgánicas.</a:t>
            </a:r>
          </a:p>
          <a:p>
            <a:pPr algn="just" eaLnBrk="1" hangingPunct="1">
              <a:spcBef>
                <a:spcPct val="0"/>
              </a:spcBef>
              <a:buFontTx/>
              <a:buNone/>
            </a:pPr>
            <a:endParaRPr lang="es-ES" altLang="es-ES" sz="1350" dirty="0"/>
          </a:p>
          <a:p>
            <a:pPr algn="just" eaLnBrk="1" hangingPunct="1">
              <a:spcBef>
                <a:spcPct val="0"/>
              </a:spcBef>
              <a:buFontTx/>
              <a:buNone/>
            </a:pPr>
            <a:r>
              <a:rPr lang="es-ES" altLang="es-ES" sz="1350" dirty="0"/>
              <a:t>Si consideramos que la glucosa es la molécula más utilizada por las células para obtener energía, resulta lógico que se emplee la reacción química que expresa su degradación total en presencia de oxígeno para representar en conjunto todo el proceso de la respiración aerobia:</a:t>
            </a:r>
            <a:endParaRPr lang="es-ES_tradnl" altLang="es-ES" sz="1350" dirty="0"/>
          </a:p>
        </p:txBody>
      </p:sp>
      <p:pic>
        <p:nvPicPr>
          <p:cNvPr id="44035" name="Picture 5">
            <a:extLst>
              <a:ext uri="{FF2B5EF4-FFF2-40B4-BE49-F238E27FC236}">
                <a16:creationId xmlns:a16="http://schemas.microsoft.com/office/drawing/2014/main" id="{112343BD-91D7-939A-2566-FC37FEC2C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167" y="2950369"/>
            <a:ext cx="5022056" cy="429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6" name="Text Box 6">
            <a:extLst>
              <a:ext uri="{FF2B5EF4-FFF2-40B4-BE49-F238E27FC236}">
                <a16:creationId xmlns:a16="http://schemas.microsoft.com/office/drawing/2014/main" id="{BF99D3C9-3569-F13D-8BC1-00379582B5BA}"/>
              </a:ext>
            </a:extLst>
          </p:cNvPr>
          <p:cNvSpPr txBox="1">
            <a:spLocks noChangeArrowheads="1"/>
          </p:cNvSpPr>
          <p:nvPr/>
        </p:nvSpPr>
        <p:spPr bwMode="auto">
          <a:xfrm>
            <a:off x="1494235" y="3543301"/>
            <a:ext cx="6210300"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s-ES" altLang="es-ES" sz="1350"/>
              <a:t>Esta reacción, resulta muy útil desde el punto de vista didáctico, ya que no sólo simplifica el complejo conjunto de reacciones del proceso respiratorio, sino que permite compararla con la que utilizaremos como reacción global para representar, de forma simplificada, la fotosíntesis. Se establecerá así que respiración aerobia y fotosíntesis son dos procesos inversos que se mantienen en equilibrio en la naturaleza.</a:t>
            </a:r>
            <a:endParaRPr lang="es-ES_tradnl" altLang="es-ES" sz="1350"/>
          </a:p>
        </p:txBody>
      </p:sp>
      <p:sp>
        <p:nvSpPr>
          <p:cNvPr id="44037" name="Rectangle 7">
            <a:extLst>
              <a:ext uri="{FF2B5EF4-FFF2-40B4-BE49-F238E27FC236}">
                <a16:creationId xmlns:a16="http://schemas.microsoft.com/office/drawing/2014/main" id="{1FE6E786-0B0C-227C-277D-AAD5D34A3B97}"/>
              </a:ext>
            </a:extLst>
          </p:cNvPr>
          <p:cNvSpPr>
            <a:spLocks noChangeArrowheads="1"/>
          </p:cNvSpPr>
          <p:nvPr/>
        </p:nvSpPr>
        <p:spPr bwMode="auto">
          <a:xfrm>
            <a:off x="2032398" y="2894410"/>
            <a:ext cx="5131594" cy="540544"/>
          </a:xfrm>
          <a:prstGeom prst="rect">
            <a:avLst/>
          </a:prstGeom>
          <a:solidFill>
            <a:schemeClr val="accent1">
              <a:alpha val="3803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085AC3E-4EEC-EDEC-9A19-F04E04F4D05F}"/>
              </a:ext>
            </a:extLst>
          </p:cNvPr>
          <p:cNvPicPr>
            <a:picLocks noChangeAspect="1"/>
          </p:cNvPicPr>
          <p:nvPr/>
        </p:nvPicPr>
        <p:blipFill>
          <a:blip r:embed="rId2"/>
          <a:stretch>
            <a:fillRect/>
          </a:stretch>
        </p:blipFill>
        <p:spPr>
          <a:xfrm>
            <a:off x="2171700" y="109537"/>
            <a:ext cx="4800600" cy="4924425"/>
          </a:xfrm>
          <a:prstGeom prst="rect">
            <a:avLst/>
          </a:prstGeom>
        </p:spPr>
      </p:pic>
    </p:spTree>
    <p:extLst>
      <p:ext uri="{BB962C8B-B14F-4D97-AF65-F5344CB8AC3E}">
        <p14:creationId xmlns:p14="http://schemas.microsoft.com/office/powerpoint/2010/main" val="7757087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a:extLst>
              <a:ext uri="{FF2B5EF4-FFF2-40B4-BE49-F238E27FC236}">
                <a16:creationId xmlns:a16="http://schemas.microsoft.com/office/drawing/2014/main" id="{2EA7005C-D8E2-5D28-5459-14657572F9D5}"/>
              </a:ext>
            </a:extLst>
          </p:cNvPr>
          <p:cNvSpPr txBox="1">
            <a:spLocks noChangeArrowheads="1"/>
          </p:cNvSpPr>
          <p:nvPr/>
        </p:nvSpPr>
        <p:spPr bwMode="auto">
          <a:xfrm>
            <a:off x="1494235" y="86917"/>
            <a:ext cx="6210300" cy="549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cs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cs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cs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s-ES" altLang="es-ES" sz="1350" dirty="0"/>
              <a:t>	Podemos considera el proceso de la respiración aerobia de los glúcidos dividido en etapas para facilitar su estudio, aunque en la célula suceden de forma consecutiva e ininterrumpida y pueden hacerlo en compartimentos celulares diferentes:</a:t>
            </a:r>
            <a:endParaRPr lang="es-ES" altLang="es-ES" sz="1350" b="1" dirty="0"/>
          </a:p>
          <a:p>
            <a:pPr algn="just" eaLnBrk="1" hangingPunct="1">
              <a:spcBef>
                <a:spcPct val="0"/>
              </a:spcBef>
              <a:buFontTx/>
              <a:buNone/>
            </a:pPr>
            <a:endParaRPr lang="es-ES" altLang="es-ES" sz="1350" b="1" dirty="0"/>
          </a:p>
          <a:p>
            <a:pPr algn="just" eaLnBrk="1" hangingPunct="1">
              <a:spcBef>
                <a:spcPct val="0"/>
              </a:spcBef>
              <a:buFontTx/>
              <a:buNone/>
            </a:pPr>
            <a:r>
              <a:rPr lang="es-ES" altLang="es-ES" sz="1350" b="1" dirty="0">
                <a:solidFill>
                  <a:srgbClr val="CC3300"/>
                </a:solidFill>
              </a:rPr>
              <a:t>1. Etapa preliminar</a:t>
            </a:r>
            <a:r>
              <a:rPr lang="es-ES" altLang="es-ES" sz="1350" dirty="0"/>
              <a:t>. Las grandes moléculas de polisacáridos llegan a descomponerse en monosacáridos, fundamentalmente glucosa. Se desarrolla en el citosol o hialoplasma.</a:t>
            </a:r>
            <a:endParaRPr lang="es-ES" altLang="es-ES" sz="1350" b="1" dirty="0"/>
          </a:p>
          <a:p>
            <a:pPr algn="just" eaLnBrk="1" hangingPunct="1">
              <a:spcBef>
                <a:spcPct val="0"/>
              </a:spcBef>
              <a:buFontTx/>
              <a:buNone/>
            </a:pPr>
            <a:endParaRPr lang="es-ES" altLang="es-ES" sz="1350" b="1" dirty="0"/>
          </a:p>
          <a:p>
            <a:pPr algn="just" eaLnBrk="1" hangingPunct="1">
              <a:spcBef>
                <a:spcPct val="0"/>
              </a:spcBef>
              <a:buFontTx/>
              <a:buAutoNum type="arabicPeriod" startAt="2"/>
            </a:pPr>
            <a:r>
              <a:rPr lang="es-ES" altLang="es-ES" sz="1350" b="1" dirty="0">
                <a:solidFill>
                  <a:srgbClr val="CC3300"/>
                </a:solidFill>
              </a:rPr>
              <a:t>Glucolisis</a:t>
            </a:r>
            <a:r>
              <a:rPr lang="es-ES" altLang="es-ES" sz="1350" dirty="0">
                <a:solidFill>
                  <a:srgbClr val="CC3300"/>
                </a:solidFill>
              </a:rPr>
              <a:t>.</a:t>
            </a:r>
            <a:r>
              <a:rPr lang="es-ES" altLang="es-ES" sz="1350" dirty="0"/>
              <a:t> Es la serie de reacciones de oxidación por las que la </a:t>
            </a:r>
            <a:r>
              <a:rPr lang="es-ES" altLang="es-ES" sz="1350" b="1" dirty="0"/>
              <a:t>glucosa</a:t>
            </a:r>
            <a:r>
              <a:rPr lang="es-ES" altLang="es-ES" sz="1350" dirty="0"/>
              <a:t> se transforma en </a:t>
            </a:r>
            <a:r>
              <a:rPr lang="es-ES" altLang="es-ES" sz="1350" b="1" dirty="0"/>
              <a:t>ácido pirúvico</a:t>
            </a:r>
            <a:r>
              <a:rPr lang="es-ES" altLang="es-ES" sz="1350" dirty="0"/>
              <a:t>. Tiene lugar también en el hialoplasma.</a:t>
            </a:r>
          </a:p>
          <a:p>
            <a:pPr algn="just" eaLnBrk="1" hangingPunct="1">
              <a:spcBef>
                <a:spcPct val="0"/>
              </a:spcBef>
              <a:buFontTx/>
              <a:buAutoNum type="arabicPeriod" startAt="2"/>
            </a:pPr>
            <a:endParaRPr lang="es-ES_tradnl" altLang="es-ES" sz="1350" dirty="0"/>
          </a:p>
          <a:p>
            <a:pPr algn="just" eaLnBrk="1" hangingPunct="1">
              <a:spcBef>
                <a:spcPct val="0"/>
              </a:spcBef>
              <a:buFontTx/>
              <a:buNone/>
            </a:pPr>
            <a:r>
              <a:rPr lang="es-ES" altLang="es-ES" sz="1350" b="1" dirty="0">
                <a:solidFill>
                  <a:srgbClr val="CC3300"/>
                </a:solidFill>
              </a:rPr>
              <a:t>3.  Respiración celular</a:t>
            </a:r>
            <a:r>
              <a:rPr lang="es-ES" altLang="es-ES" sz="1350" dirty="0"/>
              <a:t>: con este término se suele hacer referencia al conjunto de las siguientes etapas que tienen lugar en la mitocondria:</a:t>
            </a:r>
            <a:endParaRPr lang="es-ES" altLang="es-ES" sz="1350" b="1" dirty="0"/>
          </a:p>
          <a:p>
            <a:pPr lvl="1" algn="just" eaLnBrk="1" hangingPunct="1">
              <a:spcBef>
                <a:spcPct val="0"/>
              </a:spcBef>
              <a:buFontTx/>
              <a:buNone/>
            </a:pPr>
            <a:endParaRPr lang="es-ES" altLang="es-ES" sz="1350" b="1" dirty="0"/>
          </a:p>
          <a:p>
            <a:pPr lvl="1" algn="just" eaLnBrk="1" hangingPunct="1">
              <a:spcBef>
                <a:spcPct val="0"/>
              </a:spcBef>
              <a:buFontTx/>
              <a:buNone/>
            </a:pPr>
            <a:r>
              <a:rPr lang="es-ES" altLang="es-ES" sz="1350" b="1" dirty="0"/>
              <a:t>	</a:t>
            </a:r>
            <a:r>
              <a:rPr lang="es-ES" altLang="es-ES" sz="1350" b="1" i="1" dirty="0">
                <a:solidFill>
                  <a:schemeClr val="accent2"/>
                </a:solidFill>
                <a:sym typeface="Wingdings" panose="05000000000000000000" pitchFamily="2" charset="2"/>
              </a:rPr>
              <a:t>	 </a:t>
            </a:r>
            <a:r>
              <a:rPr lang="es-ES" altLang="es-ES" sz="1350" b="1" i="1" dirty="0">
                <a:solidFill>
                  <a:schemeClr val="accent2"/>
                </a:solidFill>
              </a:rPr>
              <a:t>Formación del acetil-</a:t>
            </a:r>
            <a:r>
              <a:rPr lang="es-ES" altLang="es-ES" sz="1350" b="1" i="1" dirty="0" err="1">
                <a:solidFill>
                  <a:schemeClr val="accent2"/>
                </a:solidFill>
              </a:rPr>
              <a:t>CoA</a:t>
            </a:r>
            <a:r>
              <a:rPr lang="es-ES" altLang="es-ES" sz="1350" dirty="0"/>
              <a:t>. Consiste en la transformación del ácido pirúvico  generado en la glucolisis en </a:t>
            </a:r>
            <a:r>
              <a:rPr lang="es-ES" altLang="es-ES" sz="1350" b="1" dirty="0"/>
              <a:t>acetil-coenzima A </a:t>
            </a:r>
            <a:r>
              <a:rPr lang="es-ES" altLang="es-ES" sz="1350" dirty="0"/>
              <a:t>(acetil-</a:t>
            </a:r>
            <a:r>
              <a:rPr lang="es-ES" altLang="es-ES" sz="1350" dirty="0" err="1"/>
              <a:t>CoA</a:t>
            </a:r>
            <a:r>
              <a:rPr lang="es-ES" altLang="es-ES" sz="1350" dirty="0"/>
              <a:t>).</a:t>
            </a:r>
          </a:p>
          <a:p>
            <a:pPr lvl="1" algn="just" eaLnBrk="1" hangingPunct="1">
              <a:spcBef>
                <a:spcPct val="0"/>
              </a:spcBef>
              <a:buFontTx/>
              <a:buNone/>
            </a:pPr>
            <a:endParaRPr lang="es-ES" altLang="es-ES" sz="1350" dirty="0"/>
          </a:p>
          <a:p>
            <a:pPr lvl="1" algn="just" eaLnBrk="1" hangingPunct="1">
              <a:spcBef>
                <a:spcPct val="0"/>
              </a:spcBef>
              <a:buFontTx/>
              <a:buNone/>
            </a:pPr>
            <a:r>
              <a:rPr lang="es-ES" altLang="es-ES" sz="1350" b="1" i="1" dirty="0">
                <a:solidFill>
                  <a:schemeClr val="accent2"/>
                </a:solidFill>
                <a:sym typeface="Wingdings" panose="05000000000000000000" pitchFamily="2" charset="2"/>
              </a:rPr>
              <a:t>    	 </a:t>
            </a:r>
            <a:r>
              <a:rPr lang="es-ES" altLang="es-ES" sz="1350" b="1" i="1" dirty="0">
                <a:solidFill>
                  <a:schemeClr val="accent2"/>
                </a:solidFill>
              </a:rPr>
              <a:t>Ciclo de Krebs o de los ácidos tricarboxílicos</a:t>
            </a:r>
            <a:r>
              <a:rPr lang="es-ES" altLang="es-ES" sz="1350" i="1" dirty="0">
                <a:solidFill>
                  <a:schemeClr val="accent2"/>
                </a:solidFill>
              </a:rPr>
              <a:t>.</a:t>
            </a:r>
            <a:r>
              <a:rPr lang="es-ES" altLang="es-ES" sz="1350" dirty="0"/>
              <a:t> Serie de reacciones cíclicas en las que se producen descarboxilaciones oxidativas, que </a:t>
            </a:r>
            <a:r>
              <a:rPr lang="es-ES" altLang="es-ES" sz="1350" b="1" dirty="0"/>
              <a:t>liberan CO</a:t>
            </a:r>
            <a:r>
              <a:rPr lang="es-ES" altLang="es-ES" sz="1350" b="1" baseline="-25000" dirty="0"/>
              <a:t>2</a:t>
            </a:r>
            <a:r>
              <a:rPr lang="es-ES" altLang="es-ES" sz="1350" b="1" dirty="0"/>
              <a:t>  e hidrógenos</a:t>
            </a:r>
            <a:r>
              <a:rPr lang="es-ES" altLang="es-ES" sz="1350" dirty="0"/>
              <a:t>. Tienen lugar en la matriz mitocondrial .</a:t>
            </a:r>
            <a:endParaRPr lang="es-ES_tradnl" altLang="es-ES" sz="1350" dirty="0"/>
          </a:p>
          <a:p>
            <a:pPr lvl="1" algn="just" eaLnBrk="1" hangingPunct="1">
              <a:spcBef>
                <a:spcPct val="0"/>
              </a:spcBef>
              <a:buFontTx/>
              <a:buNone/>
            </a:pPr>
            <a:endParaRPr lang="es-ES" altLang="es-ES" sz="1350" dirty="0"/>
          </a:p>
          <a:p>
            <a:pPr lvl="1" algn="just" eaLnBrk="1" hangingPunct="1">
              <a:spcBef>
                <a:spcPct val="0"/>
              </a:spcBef>
              <a:buFontTx/>
              <a:buNone/>
            </a:pPr>
            <a:endParaRPr lang="es-ES" altLang="es-ES" sz="1350" dirty="0"/>
          </a:p>
          <a:p>
            <a:pPr lvl="1" algn="just" eaLnBrk="1" hangingPunct="1">
              <a:spcBef>
                <a:spcPct val="0"/>
              </a:spcBef>
              <a:buFontTx/>
              <a:buNone/>
            </a:pPr>
            <a:endParaRPr lang="es-ES_tradnl" altLang="es-ES" sz="135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a:extLst>
              <a:ext uri="{FF2B5EF4-FFF2-40B4-BE49-F238E27FC236}">
                <a16:creationId xmlns:a16="http://schemas.microsoft.com/office/drawing/2014/main" id="{824BB43E-DB74-489F-F5D7-0AC8CAF1687A}"/>
              </a:ext>
            </a:extLst>
          </p:cNvPr>
          <p:cNvSpPr txBox="1">
            <a:spLocks noChangeArrowheads="1"/>
          </p:cNvSpPr>
          <p:nvPr/>
        </p:nvSpPr>
        <p:spPr bwMode="auto">
          <a:xfrm>
            <a:off x="1547813" y="303610"/>
            <a:ext cx="6156722" cy="1546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s-ES" altLang="es-ES" sz="1350" b="1" i="1">
                <a:solidFill>
                  <a:schemeClr val="accent2"/>
                </a:solidFill>
                <a:sym typeface="Wingdings" panose="05000000000000000000" pitchFamily="2" charset="2"/>
              </a:rPr>
              <a:t>	</a:t>
            </a:r>
            <a:r>
              <a:rPr lang="es-ES" altLang="es-ES" sz="1350" b="1" i="1">
                <a:solidFill>
                  <a:schemeClr val="accent2"/>
                </a:solidFill>
              </a:rPr>
              <a:t>Cadena respiratoria y Fosforilación oxidativa</a:t>
            </a:r>
            <a:r>
              <a:rPr lang="es-ES" altLang="es-ES" sz="1350" i="1">
                <a:solidFill>
                  <a:schemeClr val="accent2"/>
                </a:solidFill>
              </a:rPr>
              <a:t>.</a:t>
            </a:r>
            <a:r>
              <a:rPr lang="es-ES" altLang="es-ES" sz="1350"/>
              <a:t> Los hidrógenos perdidos por las moléculas orgánicas en las reacciones anteriores son conducidos hasta la denominada </a:t>
            </a:r>
            <a:r>
              <a:rPr lang="es-ES" altLang="es-ES" sz="1350" b="1" i="1"/>
              <a:t>cadena respiratoria</a:t>
            </a:r>
            <a:r>
              <a:rPr lang="es-ES" altLang="es-ES" sz="1350"/>
              <a:t> (situada en las crestas mitocondriales) para que se transporten hasta el O</a:t>
            </a:r>
            <a:r>
              <a:rPr lang="es-ES" altLang="es-ES" sz="1350" baseline="-25000"/>
              <a:t>2</a:t>
            </a:r>
            <a:r>
              <a:rPr lang="es-ES" altLang="es-ES" sz="1350"/>
              <a:t>, al que se unen para </a:t>
            </a:r>
            <a:r>
              <a:rPr lang="es-ES" altLang="es-ES" sz="1350" b="1"/>
              <a:t>formar agua</a:t>
            </a:r>
            <a:r>
              <a:rPr lang="es-ES" altLang="es-ES" sz="1350"/>
              <a:t>. En el transporte, por reacciones de oxidorreducción, se libera energía que se emplea en </a:t>
            </a:r>
            <a:r>
              <a:rPr lang="es-ES" altLang="es-ES" sz="1350" b="1"/>
              <a:t>formar los enlaces del ATP</a:t>
            </a:r>
            <a:r>
              <a:rPr lang="es-ES" altLang="es-ES" sz="1350"/>
              <a:t> (proceso denominado </a:t>
            </a:r>
            <a:r>
              <a:rPr lang="es-ES" altLang="es-ES" sz="1350" b="1" i="1"/>
              <a:t>fosforilación oxidativa</a:t>
            </a:r>
            <a:r>
              <a:rPr lang="es-ES" altLang="es-ES" sz="1350"/>
              <a:t>).</a:t>
            </a:r>
            <a:endParaRPr lang="es-ES_tradnl" altLang="es-ES" sz="1350"/>
          </a:p>
        </p:txBody>
      </p:sp>
      <p:pic>
        <p:nvPicPr>
          <p:cNvPr id="46083" name="Picture 5" descr="10">
            <a:extLst>
              <a:ext uri="{FF2B5EF4-FFF2-40B4-BE49-F238E27FC236}">
                <a16:creationId xmlns:a16="http://schemas.microsoft.com/office/drawing/2014/main" id="{92D26D4F-EADF-BB07-6C7F-B6BE28D2F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8085" y="2085975"/>
            <a:ext cx="2808684" cy="238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6" descr="11">
            <a:extLst>
              <a:ext uri="{FF2B5EF4-FFF2-40B4-BE49-F238E27FC236}">
                <a16:creationId xmlns:a16="http://schemas.microsoft.com/office/drawing/2014/main" id="{5BA1982E-2239-0210-7583-72FA8B751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7775" y="1924050"/>
            <a:ext cx="1629966"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4">
            <a:extLst>
              <a:ext uri="{FF2B5EF4-FFF2-40B4-BE49-F238E27FC236}">
                <a16:creationId xmlns:a16="http://schemas.microsoft.com/office/drawing/2014/main" id="{2945C72C-452C-87F6-5D73-A473A508CDAB}"/>
              </a:ext>
            </a:extLst>
          </p:cNvPr>
          <p:cNvSpPr txBox="1">
            <a:spLocks noChangeArrowheads="1"/>
          </p:cNvSpPr>
          <p:nvPr/>
        </p:nvSpPr>
        <p:spPr bwMode="auto">
          <a:xfrm>
            <a:off x="1547813" y="357187"/>
            <a:ext cx="6210300"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s-ES" altLang="es-ES" sz="1350" b="1" dirty="0">
                <a:solidFill>
                  <a:srgbClr val="CC3300"/>
                </a:solidFill>
              </a:rPr>
              <a:t>5.1     </a:t>
            </a:r>
            <a:r>
              <a:rPr lang="es-ES" altLang="es-ES" sz="1350" b="1" u="sng" dirty="0">
                <a:solidFill>
                  <a:srgbClr val="CC3300"/>
                </a:solidFill>
              </a:rPr>
              <a:t>Etapa preliminar</a:t>
            </a:r>
            <a:endParaRPr lang="es-ES" altLang="es-ES" sz="1350" dirty="0">
              <a:solidFill>
                <a:srgbClr val="CC3300"/>
              </a:solidFill>
            </a:endParaRPr>
          </a:p>
          <a:p>
            <a:pPr algn="just" eaLnBrk="1" hangingPunct="1">
              <a:spcBef>
                <a:spcPct val="0"/>
              </a:spcBef>
              <a:buFontTx/>
              <a:buNone/>
            </a:pPr>
            <a:endParaRPr lang="es-ES" altLang="es-ES" sz="1350" dirty="0"/>
          </a:p>
          <a:p>
            <a:pPr algn="just" eaLnBrk="1" hangingPunct="1">
              <a:spcBef>
                <a:spcPct val="0"/>
              </a:spcBef>
              <a:buFontTx/>
              <a:buNone/>
            </a:pPr>
            <a:r>
              <a:rPr lang="es-ES" altLang="es-ES" sz="1350" dirty="0"/>
              <a:t>Esta primera etapa constituye en realidad un </a:t>
            </a:r>
            <a:r>
              <a:rPr lang="es-ES" altLang="es-ES" sz="1350" b="1" dirty="0"/>
              <a:t>catabolismo de polisacáridos</a:t>
            </a:r>
            <a:r>
              <a:rPr lang="es-ES" altLang="es-ES" sz="1350" dirty="0"/>
              <a:t>. Los principales polisacáridos con función de reserva son el glucógeno y el almidón, en animales y vegetales respectivamente. Su aprovechamiento supone la hidrólisis de la molécula, para liberar glucosa, proceso en el que intervienen diversas enzimas. Entre ellas cabe destacar las correspondientes fosforilasas (fosforilasa del glucógeno y fosforilasa del almidón), que rompen enlaces O-glucosídicos.</a:t>
            </a:r>
          </a:p>
          <a:p>
            <a:pPr eaLnBrk="1" hangingPunct="1">
              <a:spcBef>
                <a:spcPct val="0"/>
              </a:spcBef>
              <a:buFontTx/>
              <a:buNone/>
            </a:pPr>
            <a:r>
              <a:rPr lang="es-ES" altLang="es-ES" sz="1350" dirty="0"/>
              <a:t>			</a:t>
            </a:r>
            <a:endParaRPr lang="es-ES_tradnl" altLang="es-ES" sz="1350" dirty="0"/>
          </a:p>
        </p:txBody>
      </p:sp>
      <p:pic>
        <p:nvPicPr>
          <p:cNvPr id="47107" name="Picture 5">
            <a:extLst>
              <a:ext uri="{FF2B5EF4-FFF2-40B4-BE49-F238E27FC236}">
                <a16:creationId xmlns:a16="http://schemas.microsoft.com/office/drawing/2014/main" id="{D4EE6AC2-B2C2-61B8-3C06-EF217F88F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241" y="2409825"/>
            <a:ext cx="5886450"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7108" name="Object 8">
            <a:extLst>
              <a:ext uri="{FF2B5EF4-FFF2-40B4-BE49-F238E27FC236}">
                <a16:creationId xmlns:a16="http://schemas.microsoft.com/office/drawing/2014/main" id="{AAE3FC7F-1BD3-484B-450E-7D7451E3BA07}"/>
              </a:ext>
            </a:extLst>
          </p:cNvPr>
          <p:cNvGraphicFramePr>
            <a:graphicFrameLocks noChangeAspect="1"/>
          </p:cNvGraphicFramePr>
          <p:nvPr>
            <p:ph sz="half" idx="1"/>
          </p:nvPr>
        </p:nvGraphicFramePr>
        <p:xfrm>
          <a:off x="2574131" y="3112294"/>
          <a:ext cx="800100" cy="1128713"/>
        </p:xfrm>
        <a:graphic>
          <a:graphicData uri="http://schemas.openxmlformats.org/presentationml/2006/ole">
            <mc:AlternateContent xmlns:mc="http://schemas.openxmlformats.org/markup-compatibility/2006">
              <mc:Choice xmlns:v="urn:schemas-microsoft-com:vml" Requires="v">
                <p:oleObj r:id="rId4" imgW="1066667" imgH="1504762" progId="">
                  <p:embed/>
                </p:oleObj>
              </mc:Choice>
              <mc:Fallback>
                <p:oleObj r:id="rId4" imgW="1066667" imgH="1504762" progId="">
                  <p:embed/>
                  <p:pic>
                    <p:nvPicPr>
                      <p:cNvPr id="47108" name="Object 8">
                        <a:extLst>
                          <a:ext uri="{FF2B5EF4-FFF2-40B4-BE49-F238E27FC236}">
                            <a16:creationId xmlns:a16="http://schemas.microsoft.com/office/drawing/2014/main" id="{AAE3FC7F-1BD3-484B-450E-7D7451E3BA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4131" y="3112294"/>
                        <a:ext cx="800100"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109" name="Object 10">
            <a:extLst>
              <a:ext uri="{FF2B5EF4-FFF2-40B4-BE49-F238E27FC236}">
                <a16:creationId xmlns:a16="http://schemas.microsoft.com/office/drawing/2014/main" id="{65D2326F-E5D0-21B1-5CD9-3E082BCCF6C1}"/>
              </a:ext>
            </a:extLst>
          </p:cNvPr>
          <p:cNvGraphicFramePr>
            <a:graphicFrameLocks noChangeAspect="1"/>
          </p:cNvGraphicFramePr>
          <p:nvPr>
            <p:ph sz="quarter" idx="2"/>
          </p:nvPr>
        </p:nvGraphicFramePr>
        <p:xfrm>
          <a:off x="5057775" y="3112294"/>
          <a:ext cx="814388" cy="1178719"/>
        </p:xfrm>
        <a:graphic>
          <a:graphicData uri="http://schemas.openxmlformats.org/presentationml/2006/ole">
            <mc:AlternateContent xmlns:mc="http://schemas.openxmlformats.org/markup-compatibility/2006">
              <mc:Choice xmlns:v="urn:schemas-microsoft-com:vml" Requires="v">
                <p:oleObj r:id="rId6" imgW="1085714" imgH="1571844" progId="">
                  <p:embed/>
                </p:oleObj>
              </mc:Choice>
              <mc:Fallback>
                <p:oleObj r:id="rId6" imgW="1085714" imgH="1571844" progId="">
                  <p:embed/>
                  <p:pic>
                    <p:nvPicPr>
                      <p:cNvPr id="47109" name="Object 10">
                        <a:extLst>
                          <a:ext uri="{FF2B5EF4-FFF2-40B4-BE49-F238E27FC236}">
                            <a16:creationId xmlns:a16="http://schemas.microsoft.com/office/drawing/2014/main" id="{65D2326F-E5D0-21B1-5CD9-3E082BCCF6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7775" y="3112294"/>
                        <a:ext cx="814388" cy="117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110" name="Object 13">
            <a:extLst>
              <a:ext uri="{FF2B5EF4-FFF2-40B4-BE49-F238E27FC236}">
                <a16:creationId xmlns:a16="http://schemas.microsoft.com/office/drawing/2014/main" id="{89AE16D6-009E-03C8-7A3A-1EB4C7D9A608}"/>
              </a:ext>
            </a:extLst>
          </p:cNvPr>
          <p:cNvGraphicFramePr>
            <a:graphicFrameLocks noChangeAspect="1"/>
          </p:cNvGraphicFramePr>
          <p:nvPr>
            <p:ph sz="quarter" idx="3"/>
          </p:nvPr>
        </p:nvGraphicFramePr>
        <p:xfrm>
          <a:off x="6840141" y="3165872"/>
          <a:ext cx="188119" cy="157163"/>
        </p:xfrm>
        <a:graphic>
          <a:graphicData uri="http://schemas.openxmlformats.org/presentationml/2006/ole">
            <mc:AlternateContent xmlns:mc="http://schemas.openxmlformats.org/markup-compatibility/2006">
              <mc:Choice xmlns:v="urn:schemas-microsoft-com:vml" Requires="v">
                <p:oleObj name="Fotografía de Photo Editor" r:id="rId8" imgW="466543" imgH="390580" progId="MSPhotoEd.3">
                  <p:embed/>
                </p:oleObj>
              </mc:Choice>
              <mc:Fallback>
                <p:oleObj name="Fotografía de Photo Editor" r:id="rId8" imgW="466543" imgH="390580" progId="MSPhotoEd.3">
                  <p:embed/>
                  <p:pic>
                    <p:nvPicPr>
                      <p:cNvPr id="47110" name="Object 13">
                        <a:extLst>
                          <a:ext uri="{FF2B5EF4-FFF2-40B4-BE49-F238E27FC236}">
                            <a16:creationId xmlns:a16="http://schemas.microsoft.com/office/drawing/2014/main" id="{89AE16D6-009E-03C8-7A3A-1EB4C7D9A6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0141" y="3165872"/>
                        <a:ext cx="188119" cy="15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111" name="Text Box 16">
            <a:extLst>
              <a:ext uri="{FF2B5EF4-FFF2-40B4-BE49-F238E27FC236}">
                <a16:creationId xmlns:a16="http://schemas.microsoft.com/office/drawing/2014/main" id="{4C9D7458-AEB9-B5D3-BF48-1A76C48BCAD1}"/>
              </a:ext>
            </a:extLst>
          </p:cNvPr>
          <p:cNvSpPr txBox="1">
            <a:spLocks noChangeArrowheads="1"/>
          </p:cNvSpPr>
          <p:nvPr/>
        </p:nvSpPr>
        <p:spPr bwMode="auto">
          <a:xfrm>
            <a:off x="1656160" y="4354117"/>
            <a:ext cx="604956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s-ES" altLang="es-ES" sz="1350"/>
              <a:t>Posteriormente la glucosa-1-P es transformada en </a:t>
            </a:r>
            <a:r>
              <a:rPr lang="es-ES" altLang="es-ES" sz="1350" b="1"/>
              <a:t>glucosa-6-fosfato</a:t>
            </a:r>
            <a:r>
              <a:rPr lang="es-ES" altLang="es-ES" sz="1350"/>
              <a:t> que, como veremos, es un intermediario de la glucolisis.</a:t>
            </a:r>
            <a:endParaRPr lang="es-ES_tradnl" altLang="es-ES" sz="1350"/>
          </a:p>
        </p:txBody>
      </p:sp>
      <p:sp>
        <p:nvSpPr>
          <p:cNvPr id="47112" name="Rectangle 17">
            <a:extLst>
              <a:ext uri="{FF2B5EF4-FFF2-40B4-BE49-F238E27FC236}">
                <a16:creationId xmlns:a16="http://schemas.microsoft.com/office/drawing/2014/main" id="{7530098F-DD78-A194-82BA-1248C5D74A4B}"/>
              </a:ext>
            </a:extLst>
          </p:cNvPr>
          <p:cNvSpPr>
            <a:spLocks noChangeArrowheads="1"/>
          </p:cNvSpPr>
          <p:nvPr/>
        </p:nvSpPr>
        <p:spPr bwMode="auto">
          <a:xfrm>
            <a:off x="5651898" y="4030266"/>
            <a:ext cx="216694" cy="2702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LWF0004">
            <a:extLst>
              <a:ext uri="{FF2B5EF4-FFF2-40B4-BE49-F238E27FC236}">
                <a16:creationId xmlns:a16="http://schemas.microsoft.com/office/drawing/2014/main" id="{D7AEE423-79CA-3DC6-0876-EBFC011ED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558"/>
          <a:stretch>
            <a:fillRect/>
          </a:stretch>
        </p:blipFill>
        <p:spPr bwMode="auto">
          <a:xfrm>
            <a:off x="1763316" y="1476375"/>
            <a:ext cx="5779294"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8131" name="Object 6">
            <a:extLst>
              <a:ext uri="{FF2B5EF4-FFF2-40B4-BE49-F238E27FC236}">
                <a16:creationId xmlns:a16="http://schemas.microsoft.com/office/drawing/2014/main" id="{B1132F10-9EA4-095C-AEFB-7F09B866876B}"/>
              </a:ext>
            </a:extLst>
          </p:cNvPr>
          <p:cNvGraphicFramePr>
            <a:graphicFrameLocks noChangeAspect="1"/>
          </p:cNvGraphicFramePr>
          <p:nvPr>
            <p:ph/>
          </p:nvPr>
        </p:nvGraphicFramePr>
        <p:xfrm>
          <a:off x="3762375" y="1653779"/>
          <a:ext cx="2160985" cy="341709"/>
        </p:xfrm>
        <a:graphic>
          <a:graphicData uri="http://schemas.openxmlformats.org/presentationml/2006/ole">
            <mc:AlternateContent xmlns:mc="http://schemas.openxmlformats.org/markup-compatibility/2006">
              <mc:Choice xmlns:v="urn:schemas-microsoft-com:vml" Requires="v">
                <p:oleObj r:id="rId4" imgW="6020640" imgH="952633" progId="">
                  <p:embed/>
                </p:oleObj>
              </mc:Choice>
              <mc:Fallback>
                <p:oleObj r:id="rId4" imgW="6020640" imgH="952633" progId="">
                  <p:embed/>
                  <p:pic>
                    <p:nvPicPr>
                      <p:cNvPr id="48131" name="Object 6">
                        <a:extLst>
                          <a:ext uri="{FF2B5EF4-FFF2-40B4-BE49-F238E27FC236}">
                            <a16:creationId xmlns:a16="http://schemas.microsoft.com/office/drawing/2014/main" id="{B1132F10-9EA4-095C-AEFB-7F09B86687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2375" y="1653779"/>
                        <a:ext cx="2160985" cy="341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2" name="Text Box 8">
            <a:extLst>
              <a:ext uri="{FF2B5EF4-FFF2-40B4-BE49-F238E27FC236}">
                <a16:creationId xmlns:a16="http://schemas.microsoft.com/office/drawing/2014/main" id="{0CE1DD1D-4428-D4F4-CCC2-F96F368FD689}"/>
              </a:ext>
            </a:extLst>
          </p:cNvPr>
          <p:cNvSpPr txBox="1">
            <a:spLocks noChangeArrowheads="1"/>
          </p:cNvSpPr>
          <p:nvPr/>
        </p:nvSpPr>
        <p:spPr bwMode="auto">
          <a:xfrm>
            <a:off x="4625578" y="3839766"/>
            <a:ext cx="4321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500" b="1">
                <a:solidFill>
                  <a:schemeClr val="hlink"/>
                </a:solidFill>
              </a:rPr>
              <a:t>x 2</a:t>
            </a:r>
          </a:p>
        </p:txBody>
      </p:sp>
      <p:sp>
        <p:nvSpPr>
          <p:cNvPr id="48133" name="Rectangle 9">
            <a:extLst>
              <a:ext uri="{FF2B5EF4-FFF2-40B4-BE49-F238E27FC236}">
                <a16:creationId xmlns:a16="http://schemas.microsoft.com/office/drawing/2014/main" id="{768D851B-C559-17F5-451E-DD641A7C3252}"/>
              </a:ext>
            </a:extLst>
          </p:cNvPr>
          <p:cNvSpPr>
            <a:spLocks noChangeArrowheads="1"/>
          </p:cNvSpPr>
          <p:nvPr/>
        </p:nvSpPr>
        <p:spPr bwMode="auto">
          <a:xfrm>
            <a:off x="2951560" y="2787254"/>
            <a:ext cx="270272" cy="161925"/>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48134" name="Rectangle 10">
            <a:extLst>
              <a:ext uri="{FF2B5EF4-FFF2-40B4-BE49-F238E27FC236}">
                <a16:creationId xmlns:a16="http://schemas.microsoft.com/office/drawing/2014/main" id="{181B61EC-98F9-B942-E6E9-9638E586C150}"/>
              </a:ext>
            </a:extLst>
          </p:cNvPr>
          <p:cNvSpPr>
            <a:spLocks noChangeArrowheads="1"/>
          </p:cNvSpPr>
          <p:nvPr/>
        </p:nvSpPr>
        <p:spPr bwMode="auto">
          <a:xfrm>
            <a:off x="2951560" y="3598069"/>
            <a:ext cx="270272" cy="161925"/>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48135" name="Rectangle 11">
            <a:extLst>
              <a:ext uri="{FF2B5EF4-FFF2-40B4-BE49-F238E27FC236}">
                <a16:creationId xmlns:a16="http://schemas.microsoft.com/office/drawing/2014/main" id="{D08A1474-0035-7EDF-695C-6CC4F8603A93}"/>
              </a:ext>
            </a:extLst>
          </p:cNvPr>
          <p:cNvSpPr>
            <a:spLocks noChangeArrowheads="1"/>
          </p:cNvSpPr>
          <p:nvPr/>
        </p:nvSpPr>
        <p:spPr bwMode="auto">
          <a:xfrm>
            <a:off x="6192441" y="3759994"/>
            <a:ext cx="270272" cy="161925"/>
          </a:xfrm>
          <a:prstGeom prst="rect">
            <a:avLst/>
          </a:prstGeom>
          <a:noFill/>
          <a:ln w="2540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48136" name="Rectangle 13">
            <a:extLst>
              <a:ext uri="{FF2B5EF4-FFF2-40B4-BE49-F238E27FC236}">
                <a16:creationId xmlns:a16="http://schemas.microsoft.com/office/drawing/2014/main" id="{BFA63039-D73F-6F38-7351-61612E4D8639}"/>
              </a:ext>
            </a:extLst>
          </p:cNvPr>
          <p:cNvSpPr>
            <a:spLocks noChangeArrowheads="1"/>
          </p:cNvSpPr>
          <p:nvPr/>
        </p:nvSpPr>
        <p:spPr bwMode="auto">
          <a:xfrm>
            <a:off x="6246019" y="2518172"/>
            <a:ext cx="270272" cy="161925"/>
          </a:xfrm>
          <a:prstGeom prst="rect">
            <a:avLst/>
          </a:prstGeom>
          <a:noFill/>
          <a:ln w="2540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48137" name="Oval 14">
            <a:extLst>
              <a:ext uri="{FF2B5EF4-FFF2-40B4-BE49-F238E27FC236}">
                <a16:creationId xmlns:a16="http://schemas.microsoft.com/office/drawing/2014/main" id="{ABEA02E9-67E6-09F2-7D3D-C3D1C9EB34FF}"/>
              </a:ext>
            </a:extLst>
          </p:cNvPr>
          <p:cNvSpPr>
            <a:spLocks noChangeArrowheads="1"/>
          </p:cNvSpPr>
          <p:nvPr/>
        </p:nvSpPr>
        <p:spPr bwMode="auto">
          <a:xfrm>
            <a:off x="5464969" y="4245769"/>
            <a:ext cx="594122" cy="216694"/>
          </a:xfrm>
          <a:prstGeom prst="ellipse">
            <a:avLst/>
          </a:prstGeom>
          <a:solidFill>
            <a:schemeClr val="accent1">
              <a:alpha val="0"/>
            </a:scheme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48138" name="Rectangle 15">
            <a:extLst>
              <a:ext uri="{FF2B5EF4-FFF2-40B4-BE49-F238E27FC236}">
                <a16:creationId xmlns:a16="http://schemas.microsoft.com/office/drawing/2014/main" id="{C5F6B342-DDF0-386F-F215-63E9311DB68A}"/>
              </a:ext>
            </a:extLst>
          </p:cNvPr>
          <p:cNvSpPr>
            <a:spLocks noChangeArrowheads="1"/>
          </p:cNvSpPr>
          <p:nvPr/>
        </p:nvSpPr>
        <p:spPr bwMode="auto">
          <a:xfrm>
            <a:off x="3545682" y="1006079"/>
            <a:ext cx="270272" cy="161925"/>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48139" name="Text Box 16">
            <a:extLst>
              <a:ext uri="{FF2B5EF4-FFF2-40B4-BE49-F238E27FC236}">
                <a16:creationId xmlns:a16="http://schemas.microsoft.com/office/drawing/2014/main" id="{B0060512-7620-BA20-2FDC-221D28FAF863}"/>
              </a:ext>
            </a:extLst>
          </p:cNvPr>
          <p:cNvSpPr txBox="1">
            <a:spLocks noChangeArrowheads="1"/>
          </p:cNvSpPr>
          <p:nvPr/>
        </p:nvSpPr>
        <p:spPr bwMode="auto">
          <a:xfrm>
            <a:off x="3815953" y="958453"/>
            <a:ext cx="2700338"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1350">
                <a:latin typeface="Times New Roman" panose="02020603050405020304" pitchFamily="18" charset="0"/>
                <a:cs typeface="Times New Roman" panose="02020603050405020304" pitchFamily="18" charset="0"/>
              </a:rPr>
              <a:t>= molécula gastada</a:t>
            </a:r>
          </a:p>
        </p:txBody>
      </p:sp>
      <p:sp>
        <p:nvSpPr>
          <p:cNvPr id="48140" name="Text Box 17">
            <a:extLst>
              <a:ext uri="{FF2B5EF4-FFF2-40B4-BE49-F238E27FC236}">
                <a16:creationId xmlns:a16="http://schemas.microsoft.com/office/drawing/2014/main" id="{4E0EC5A8-F6B8-46F3-BB83-FB4754825668}"/>
              </a:ext>
            </a:extLst>
          </p:cNvPr>
          <p:cNvSpPr txBox="1">
            <a:spLocks noChangeArrowheads="1"/>
          </p:cNvSpPr>
          <p:nvPr/>
        </p:nvSpPr>
        <p:spPr bwMode="auto">
          <a:xfrm>
            <a:off x="1385887" y="0"/>
            <a:ext cx="6481763" cy="103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s-ES" altLang="es-ES" sz="1350" b="1" dirty="0">
                <a:solidFill>
                  <a:srgbClr val="C00000"/>
                </a:solidFill>
              </a:rPr>
              <a:t>5.2.	</a:t>
            </a:r>
            <a:r>
              <a:rPr lang="es-ES" altLang="es-ES" sz="1350" b="1" u="sng" dirty="0">
                <a:solidFill>
                  <a:srgbClr val="C00000"/>
                </a:solidFill>
              </a:rPr>
              <a:t>Glucolisis</a:t>
            </a:r>
            <a:endParaRPr lang="es-ES" altLang="es-ES" sz="1350" dirty="0">
              <a:solidFill>
                <a:srgbClr val="C00000"/>
              </a:solidFill>
            </a:endParaRPr>
          </a:p>
          <a:p>
            <a:pPr algn="just" eaLnBrk="1" hangingPunct="1">
              <a:spcBef>
                <a:spcPct val="0"/>
              </a:spcBef>
              <a:buFontTx/>
              <a:buNone/>
            </a:pPr>
            <a:endParaRPr lang="es-ES" altLang="es-ES" sz="1200" dirty="0"/>
          </a:p>
          <a:p>
            <a:pPr algn="just" eaLnBrk="1" hangingPunct="1">
              <a:spcBef>
                <a:spcPct val="0"/>
              </a:spcBef>
              <a:buFontTx/>
              <a:buNone/>
            </a:pPr>
            <a:r>
              <a:rPr lang="es-ES" altLang="es-ES" sz="1200" dirty="0"/>
              <a:t>La glucolisis, o </a:t>
            </a:r>
            <a:r>
              <a:rPr lang="es-ES" altLang="es-ES" sz="1200" b="1" dirty="0"/>
              <a:t>ruta de </a:t>
            </a:r>
            <a:r>
              <a:rPr lang="es-ES" altLang="es-ES" sz="1200" b="1" dirty="0" err="1"/>
              <a:t>Embden</a:t>
            </a:r>
            <a:r>
              <a:rPr lang="es-ES" altLang="es-ES" sz="1200" b="1" dirty="0"/>
              <a:t>-Meyerhof</a:t>
            </a:r>
            <a:r>
              <a:rPr lang="es-ES" altLang="es-ES" sz="1200" dirty="0"/>
              <a:t>, ocurre en el citosol, sin necesidad de oxígeno, y es una secuencia de reacciones en la que </a:t>
            </a:r>
            <a:r>
              <a:rPr lang="es-ES" altLang="es-ES" sz="1200" b="1" dirty="0"/>
              <a:t>1</a:t>
            </a:r>
            <a:r>
              <a:rPr lang="es-ES" altLang="es-ES" sz="1200" dirty="0"/>
              <a:t> molécula de </a:t>
            </a:r>
            <a:r>
              <a:rPr lang="es-ES" altLang="es-ES" sz="1200" b="1" dirty="0"/>
              <a:t>glucosa</a:t>
            </a:r>
            <a:r>
              <a:rPr lang="es-ES" altLang="es-ES" sz="1200" dirty="0"/>
              <a:t> (con 6 átomos de C) se transforma en </a:t>
            </a:r>
            <a:r>
              <a:rPr lang="es-ES" altLang="es-ES" sz="1200" b="1" dirty="0"/>
              <a:t>2</a:t>
            </a:r>
            <a:r>
              <a:rPr lang="es-ES" altLang="es-ES" sz="1200" dirty="0"/>
              <a:t> moléculas de </a:t>
            </a:r>
            <a:r>
              <a:rPr lang="es-ES" altLang="es-ES" sz="1200" b="1" dirty="0"/>
              <a:t>ácido pirúvico</a:t>
            </a:r>
            <a:r>
              <a:rPr lang="es-ES" altLang="es-ES" sz="1200" dirty="0"/>
              <a:t> (con 3 átomos de C cada una).</a:t>
            </a:r>
            <a:endParaRPr lang="es-ES_tradnl" altLang="es-ES" sz="1200" dirty="0"/>
          </a:p>
        </p:txBody>
      </p:sp>
      <p:sp>
        <p:nvSpPr>
          <p:cNvPr id="48141" name="Rectangle 19">
            <a:extLst>
              <a:ext uri="{FF2B5EF4-FFF2-40B4-BE49-F238E27FC236}">
                <a16:creationId xmlns:a16="http://schemas.microsoft.com/office/drawing/2014/main" id="{376FE972-8854-ED84-E6F9-9562E95C35CD}"/>
              </a:ext>
            </a:extLst>
          </p:cNvPr>
          <p:cNvSpPr>
            <a:spLocks noChangeArrowheads="1"/>
          </p:cNvSpPr>
          <p:nvPr/>
        </p:nvSpPr>
        <p:spPr bwMode="auto">
          <a:xfrm>
            <a:off x="3545682" y="1275160"/>
            <a:ext cx="270272" cy="161925"/>
          </a:xfrm>
          <a:prstGeom prst="rect">
            <a:avLst/>
          </a:prstGeom>
          <a:noFill/>
          <a:ln w="2540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48142" name="Text Box 20">
            <a:extLst>
              <a:ext uri="{FF2B5EF4-FFF2-40B4-BE49-F238E27FC236}">
                <a16:creationId xmlns:a16="http://schemas.microsoft.com/office/drawing/2014/main" id="{A466D57D-263D-0F64-E562-0D1F761E788F}"/>
              </a:ext>
            </a:extLst>
          </p:cNvPr>
          <p:cNvSpPr txBox="1">
            <a:spLocks noChangeArrowheads="1"/>
          </p:cNvSpPr>
          <p:nvPr/>
        </p:nvSpPr>
        <p:spPr bwMode="auto">
          <a:xfrm>
            <a:off x="4518422" y="1168003"/>
            <a:ext cx="2700338"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1350">
                <a:latin typeface="Times New Roman" panose="02020603050405020304" pitchFamily="18" charset="0"/>
                <a:cs typeface="Times New Roman" panose="02020603050405020304" pitchFamily="18" charset="0"/>
              </a:rPr>
              <a:t>= moléculas sintetizadas</a:t>
            </a:r>
          </a:p>
        </p:txBody>
      </p:sp>
      <p:sp>
        <p:nvSpPr>
          <p:cNvPr id="48143" name="Oval 21">
            <a:extLst>
              <a:ext uri="{FF2B5EF4-FFF2-40B4-BE49-F238E27FC236}">
                <a16:creationId xmlns:a16="http://schemas.microsoft.com/office/drawing/2014/main" id="{C665A173-5382-A330-C9A5-783AF6F2A136}"/>
              </a:ext>
            </a:extLst>
          </p:cNvPr>
          <p:cNvSpPr>
            <a:spLocks noChangeArrowheads="1"/>
          </p:cNvSpPr>
          <p:nvPr/>
        </p:nvSpPr>
        <p:spPr bwMode="auto">
          <a:xfrm>
            <a:off x="3924301" y="1221582"/>
            <a:ext cx="594122" cy="216694"/>
          </a:xfrm>
          <a:prstGeom prst="ellipse">
            <a:avLst/>
          </a:prstGeom>
          <a:solidFill>
            <a:schemeClr val="accent1">
              <a:alpha val="0"/>
            </a:scheme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48144" name="Rectangle 22">
            <a:extLst>
              <a:ext uri="{FF2B5EF4-FFF2-40B4-BE49-F238E27FC236}">
                <a16:creationId xmlns:a16="http://schemas.microsoft.com/office/drawing/2014/main" id="{AD09030A-3EE7-9688-00B5-C67F4E3113B9}"/>
              </a:ext>
            </a:extLst>
          </p:cNvPr>
          <p:cNvSpPr>
            <a:spLocks noChangeArrowheads="1"/>
          </p:cNvSpPr>
          <p:nvPr/>
        </p:nvSpPr>
        <p:spPr bwMode="auto">
          <a:xfrm>
            <a:off x="3707606" y="1600200"/>
            <a:ext cx="2268141" cy="485775"/>
          </a:xfrm>
          <a:prstGeom prst="rect">
            <a:avLst/>
          </a:prstGeom>
          <a:solidFill>
            <a:schemeClr val="accent1">
              <a:alpha val="3098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48145" name="Line 23">
            <a:extLst>
              <a:ext uri="{FF2B5EF4-FFF2-40B4-BE49-F238E27FC236}">
                <a16:creationId xmlns:a16="http://schemas.microsoft.com/office/drawing/2014/main" id="{FE82996E-A6A8-5D92-29BB-F1CB832BD977}"/>
              </a:ext>
            </a:extLst>
          </p:cNvPr>
          <p:cNvSpPr>
            <a:spLocks noChangeShapeType="1"/>
          </p:cNvSpPr>
          <p:nvPr/>
        </p:nvSpPr>
        <p:spPr bwMode="auto">
          <a:xfrm flipV="1">
            <a:off x="2789635" y="3219451"/>
            <a:ext cx="0" cy="2702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48146" name="Line 24">
            <a:extLst>
              <a:ext uri="{FF2B5EF4-FFF2-40B4-BE49-F238E27FC236}">
                <a16:creationId xmlns:a16="http://schemas.microsoft.com/office/drawing/2014/main" id="{050889B4-EF2C-2D15-0830-C89E2D3EFBB9}"/>
              </a:ext>
            </a:extLst>
          </p:cNvPr>
          <p:cNvSpPr>
            <a:spLocks noChangeShapeType="1"/>
          </p:cNvSpPr>
          <p:nvPr/>
        </p:nvSpPr>
        <p:spPr bwMode="auto">
          <a:xfrm flipH="1" flipV="1">
            <a:off x="5166123" y="4516041"/>
            <a:ext cx="86439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48147" name="Line 25">
            <a:extLst>
              <a:ext uri="{FF2B5EF4-FFF2-40B4-BE49-F238E27FC236}">
                <a16:creationId xmlns:a16="http://schemas.microsoft.com/office/drawing/2014/main" id="{6F10A7BF-82A4-A9C7-7140-4E725D96C3BB}"/>
              </a:ext>
            </a:extLst>
          </p:cNvPr>
          <p:cNvSpPr>
            <a:spLocks noChangeShapeType="1"/>
          </p:cNvSpPr>
          <p:nvPr/>
        </p:nvSpPr>
        <p:spPr bwMode="auto">
          <a:xfrm>
            <a:off x="6624638" y="3381375"/>
            <a:ext cx="0" cy="161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48148" name="Line 26">
            <a:extLst>
              <a:ext uri="{FF2B5EF4-FFF2-40B4-BE49-F238E27FC236}">
                <a16:creationId xmlns:a16="http://schemas.microsoft.com/office/drawing/2014/main" id="{FA8BCAE6-0083-9E4C-8759-81054D09162C}"/>
              </a:ext>
            </a:extLst>
          </p:cNvPr>
          <p:cNvSpPr>
            <a:spLocks noChangeShapeType="1"/>
          </p:cNvSpPr>
          <p:nvPr/>
        </p:nvSpPr>
        <p:spPr bwMode="auto">
          <a:xfrm>
            <a:off x="6731794" y="3003947"/>
            <a:ext cx="0" cy="161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Glucólisis">
            <a:extLst>
              <a:ext uri="{FF2B5EF4-FFF2-40B4-BE49-F238E27FC236}">
                <a16:creationId xmlns:a16="http://schemas.microsoft.com/office/drawing/2014/main" id="{152CAC9C-026B-C929-7785-ADF0C8F953B7}"/>
              </a:ext>
            </a:extLst>
          </p:cNvPr>
          <p:cNvPicPr>
            <a:picLocks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3479007" y="0"/>
            <a:ext cx="4521994" cy="5143500"/>
          </a:xfr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5" name="Text Box 3">
            <a:extLst>
              <a:ext uri="{FF2B5EF4-FFF2-40B4-BE49-F238E27FC236}">
                <a16:creationId xmlns:a16="http://schemas.microsoft.com/office/drawing/2014/main" id="{EBB40129-86B0-1917-4FED-423346675FDD}"/>
              </a:ext>
            </a:extLst>
          </p:cNvPr>
          <p:cNvSpPr txBox="1">
            <a:spLocks noChangeArrowheads="1"/>
          </p:cNvSpPr>
          <p:nvPr/>
        </p:nvSpPr>
        <p:spPr bwMode="auto">
          <a:xfrm>
            <a:off x="6084094" y="4624387"/>
            <a:ext cx="6477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s-ES" altLang="es-ES" sz="1350"/>
          </a:p>
        </p:txBody>
      </p:sp>
      <p:sp>
        <p:nvSpPr>
          <p:cNvPr id="49156" name="Text Box 4">
            <a:extLst>
              <a:ext uri="{FF2B5EF4-FFF2-40B4-BE49-F238E27FC236}">
                <a16:creationId xmlns:a16="http://schemas.microsoft.com/office/drawing/2014/main" id="{5276BB6D-727C-BC4F-F63D-7E912A2180DA}"/>
              </a:ext>
            </a:extLst>
          </p:cNvPr>
          <p:cNvSpPr txBox="1">
            <a:spLocks noChangeArrowheads="1"/>
          </p:cNvSpPr>
          <p:nvPr/>
        </p:nvSpPr>
        <p:spPr bwMode="auto">
          <a:xfrm>
            <a:off x="6747897" y="4235991"/>
            <a:ext cx="53935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500" b="1">
                <a:solidFill>
                  <a:schemeClr val="hlink"/>
                </a:solidFill>
              </a:rPr>
              <a:t>x 2</a:t>
            </a:r>
          </a:p>
        </p:txBody>
      </p:sp>
      <p:sp>
        <p:nvSpPr>
          <p:cNvPr id="49157" name="Rectangle 5">
            <a:extLst>
              <a:ext uri="{FF2B5EF4-FFF2-40B4-BE49-F238E27FC236}">
                <a16:creationId xmlns:a16="http://schemas.microsoft.com/office/drawing/2014/main" id="{55563296-5BED-BDA3-B440-A6CB55CAE371}"/>
              </a:ext>
            </a:extLst>
          </p:cNvPr>
          <p:cNvSpPr>
            <a:spLocks noChangeArrowheads="1"/>
          </p:cNvSpPr>
          <p:nvPr/>
        </p:nvSpPr>
        <p:spPr bwMode="auto">
          <a:xfrm>
            <a:off x="4301728" y="1059656"/>
            <a:ext cx="270272" cy="161925"/>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49158" name="Rectangle 6">
            <a:extLst>
              <a:ext uri="{FF2B5EF4-FFF2-40B4-BE49-F238E27FC236}">
                <a16:creationId xmlns:a16="http://schemas.microsoft.com/office/drawing/2014/main" id="{148102E3-6293-D6BD-BD8E-19FE86C9D46A}"/>
              </a:ext>
            </a:extLst>
          </p:cNvPr>
          <p:cNvSpPr>
            <a:spLocks noChangeArrowheads="1"/>
          </p:cNvSpPr>
          <p:nvPr/>
        </p:nvSpPr>
        <p:spPr bwMode="auto">
          <a:xfrm>
            <a:off x="4355307" y="3543300"/>
            <a:ext cx="270272" cy="161925"/>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49159" name="Rectangle 7">
            <a:extLst>
              <a:ext uri="{FF2B5EF4-FFF2-40B4-BE49-F238E27FC236}">
                <a16:creationId xmlns:a16="http://schemas.microsoft.com/office/drawing/2014/main" id="{A8A6CEF6-1D79-40FC-91FB-E0042B4CD5E1}"/>
              </a:ext>
            </a:extLst>
          </p:cNvPr>
          <p:cNvSpPr>
            <a:spLocks noChangeArrowheads="1"/>
          </p:cNvSpPr>
          <p:nvPr/>
        </p:nvSpPr>
        <p:spPr bwMode="auto">
          <a:xfrm>
            <a:off x="6948488" y="519113"/>
            <a:ext cx="270272" cy="161925"/>
          </a:xfrm>
          <a:prstGeom prst="rect">
            <a:avLst/>
          </a:prstGeom>
          <a:noFill/>
          <a:ln w="2540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49160" name="Rectangle 8">
            <a:extLst>
              <a:ext uri="{FF2B5EF4-FFF2-40B4-BE49-F238E27FC236}">
                <a16:creationId xmlns:a16="http://schemas.microsoft.com/office/drawing/2014/main" id="{C09A0D48-7CBE-B2A8-74EC-BB992DE0DB5E}"/>
              </a:ext>
            </a:extLst>
          </p:cNvPr>
          <p:cNvSpPr>
            <a:spLocks noChangeArrowheads="1"/>
          </p:cNvSpPr>
          <p:nvPr/>
        </p:nvSpPr>
        <p:spPr bwMode="auto">
          <a:xfrm>
            <a:off x="6948488" y="3165872"/>
            <a:ext cx="270272" cy="161925"/>
          </a:xfrm>
          <a:prstGeom prst="rect">
            <a:avLst/>
          </a:prstGeom>
          <a:noFill/>
          <a:ln w="2540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49161" name="Text Box 10">
            <a:extLst>
              <a:ext uri="{FF2B5EF4-FFF2-40B4-BE49-F238E27FC236}">
                <a16:creationId xmlns:a16="http://schemas.microsoft.com/office/drawing/2014/main" id="{0D1339E8-22E1-7F00-2617-81ACEDA2864A}"/>
              </a:ext>
            </a:extLst>
          </p:cNvPr>
          <p:cNvSpPr txBox="1">
            <a:spLocks noChangeArrowheads="1"/>
          </p:cNvSpPr>
          <p:nvPr/>
        </p:nvSpPr>
        <p:spPr bwMode="auto">
          <a:xfrm>
            <a:off x="1143001" y="86916"/>
            <a:ext cx="2240756" cy="487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s-ES" altLang="es-ES" sz="1350"/>
              <a:t>Comprende dos etapas diferentes:</a:t>
            </a:r>
            <a:endParaRPr lang="es-ES" altLang="es-ES" sz="1350" b="1"/>
          </a:p>
          <a:p>
            <a:pPr eaLnBrk="1" hangingPunct="1">
              <a:spcBef>
                <a:spcPct val="0"/>
              </a:spcBef>
              <a:buFontTx/>
              <a:buNone/>
            </a:pPr>
            <a:endParaRPr lang="es-ES" altLang="es-ES" sz="1350" b="1"/>
          </a:p>
          <a:p>
            <a:pPr eaLnBrk="1" hangingPunct="1">
              <a:spcBef>
                <a:spcPct val="0"/>
              </a:spcBef>
              <a:buFontTx/>
              <a:buNone/>
            </a:pPr>
            <a:r>
              <a:rPr lang="es-ES" altLang="es-ES" sz="1350" b="1"/>
              <a:t>- Una primera etapa</a:t>
            </a:r>
            <a:r>
              <a:rPr lang="es-ES" altLang="es-ES" sz="1350"/>
              <a:t> preparatoria en la que la glucosa es fosforilada y fragmentada, dando lugar a dos moléculas de gliceraldehído-3-fosfato. En este proceso se consumen dos moléculas de ATP en activar a la molécula de glucosa para su posterior catabolismo.</a:t>
            </a:r>
            <a:endParaRPr lang="es-ES" altLang="es-ES" sz="1350" b="1"/>
          </a:p>
          <a:p>
            <a:pPr eaLnBrk="1" hangingPunct="1">
              <a:spcBef>
                <a:spcPct val="0"/>
              </a:spcBef>
              <a:buFontTx/>
              <a:buNone/>
            </a:pPr>
            <a:endParaRPr lang="es-ES" altLang="es-ES" sz="1350" b="1"/>
          </a:p>
          <a:p>
            <a:pPr eaLnBrk="1" hangingPunct="1">
              <a:spcBef>
                <a:spcPct val="0"/>
              </a:spcBef>
              <a:buFontTx/>
              <a:buNone/>
            </a:pPr>
            <a:r>
              <a:rPr lang="es-ES" altLang="es-ES" sz="1350" b="1"/>
              <a:t>- Una segunda etapa</a:t>
            </a:r>
            <a:r>
              <a:rPr lang="es-ES" altLang="es-ES" sz="1350"/>
              <a:t> en la que las dos moléculas de gliceraldehído-3-fosfato son oxidadas por el NAD</a:t>
            </a:r>
            <a:r>
              <a:rPr lang="es-ES" altLang="es-ES" sz="1350" baseline="30000"/>
              <a:t>+</a:t>
            </a:r>
            <a:r>
              <a:rPr lang="es-ES" altLang="es-ES" sz="1350"/>
              <a:t>   y a continuación convertidas en piruvato, con la producción de 4 moléculas de ATP.</a:t>
            </a:r>
            <a:endParaRPr lang="es-ES_tradnl" altLang="es-ES" sz="1350"/>
          </a:p>
        </p:txBody>
      </p:sp>
      <p:sp>
        <p:nvSpPr>
          <p:cNvPr id="49162" name="Text Box 11">
            <a:extLst>
              <a:ext uri="{FF2B5EF4-FFF2-40B4-BE49-F238E27FC236}">
                <a16:creationId xmlns:a16="http://schemas.microsoft.com/office/drawing/2014/main" id="{7EC2528D-0E36-BC6F-715E-A0D1C3B9C35C}"/>
              </a:ext>
            </a:extLst>
          </p:cNvPr>
          <p:cNvSpPr txBox="1">
            <a:spLocks noChangeArrowheads="1"/>
          </p:cNvSpPr>
          <p:nvPr/>
        </p:nvSpPr>
        <p:spPr bwMode="auto">
          <a:xfrm>
            <a:off x="4950619" y="411956"/>
            <a:ext cx="194310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s-ES" altLang="es-ES" sz="900">
                <a:solidFill>
                  <a:schemeClr val="accent2"/>
                </a:solidFill>
              </a:rPr>
              <a:t>Así pues, el </a:t>
            </a:r>
            <a:r>
              <a:rPr lang="es-ES" altLang="es-ES" sz="900" b="1">
                <a:solidFill>
                  <a:schemeClr val="accent2"/>
                </a:solidFill>
              </a:rPr>
              <a:t>balance final de la glucolisis </a:t>
            </a:r>
            <a:r>
              <a:rPr lang="es-ES" altLang="es-ES" sz="900">
                <a:solidFill>
                  <a:schemeClr val="accent2"/>
                </a:solidFill>
              </a:rPr>
              <a:t>es que por cada molécula de </a:t>
            </a:r>
            <a:r>
              <a:rPr lang="es-ES" altLang="es-ES" sz="900" b="1">
                <a:solidFill>
                  <a:schemeClr val="accent2"/>
                </a:solidFill>
              </a:rPr>
              <a:t>glucosa</a:t>
            </a:r>
            <a:r>
              <a:rPr lang="es-ES" altLang="es-ES" sz="900" b="1">
                <a:solidFill>
                  <a:schemeClr val="tx2"/>
                </a:solidFill>
              </a:rPr>
              <a:t> </a:t>
            </a:r>
            <a:r>
              <a:rPr lang="es-ES" altLang="es-ES" sz="900">
                <a:solidFill>
                  <a:schemeClr val="accent2"/>
                </a:solidFill>
              </a:rPr>
              <a:t>que se transforma en dos de piruvato, se producen </a:t>
            </a:r>
            <a:r>
              <a:rPr lang="es-ES" altLang="es-ES" sz="900" b="1">
                <a:solidFill>
                  <a:srgbClr val="FF0000"/>
                </a:solidFill>
              </a:rPr>
              <a:t>2 moléculas de ATP y 2 moléculas de NADH + H</a:t>
            </a:r>
            <a:r>
              <a:rPr lang="es-ES" altLang="es-ES" sz="900" b="1" baseline="30000">
                <a:solidFill>
                  <a:srgbClr val="FF0000"/>
                </a:solidFill>
              </a:rPr>
              <a:t>+</a:t>
            </a:r>
            <a:r>
              <a:rPr lang="es-ES" altLang="es-ES" sz="900">
                <a:solidFill>
                  <a:srgbClr val="FF0000"/>
                </a:solidFill>
              </a:rPr>
              <a:t>.</a:t>
            </a:r>
          </a:p>
          <a:p>
            <a:pPr eaLnBrk="1" hangingPunct="1">
              <a:spcBef>
                <a:spcPct val="0"/>
              </a:spcBef>
              <a:buFontTx/>
              <a:buNone/>
            </a:pPr>
            <a:endParaRPr lang="es-ES" altLang="es-ES" sz="900">
              <a:solidFill>
                <a:schemeClr val="accent2"/>
              </a:solidFill>
            </a:endParaRPr>
          </a:p>
        </p:txBody>
      </p:sp>
      <p:sp>
        <p:nvSpPr>
          <p:cNvPr id="49163" name="Oval 12">
            <a:extLst>
              <a:ext uri="{FF2B5EF4-FFF2-40B4-BE49-F238E27FC236}">
                <a16:creationId xmlns:a16="http://schemas.microsoft.com/office/drawing/2014/main" id="{B9D79E1C-49D2-6312-7D1C-9D8B93DFB8E0}"/>
              </a:ext>
            </a:extLst>
          </p:cNvPr>
          <p:cNvSpPr>
            <a:spLocks noChangeArrowheads="1"/>
          </p:cNvSpPr>
          <p:nvPr/>
        </p:nvSpPr>
        <p:spPr bwMode="auto">
          <a:xfrm>
            <a:off x="6462712" y="3489722"/>
            <a:ext cx="539354" cy="161925"/>
          </a:xfrm>
          <a:prstGeom prst="ellipse">
            <a:avLst/>
          </a:prstGeom>
          <a:solidFill>
            <a:schemeClr val="accent1">
              <a:alpha val="0"/>
            </a:scheme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49164" name="Line 13">
            <a:extLst>
              <a:ext uri="{FF2B5EF4-FFF2-40B4-BE49-F238E27FC236}">
                <a16:creationId xmlns:a16="http://schemas.microsoft.com/office/drawing/2014/main" id="{54DD6BAC-6824-64F7-320C-BA2ED8A93379}"/>
              </a:ext>
            </a:extLst>
          </p:cNvPr>
          <p:cNvSpPr>
            <a:spLocks noChangeShapeType="1"/>
          </p:cNvSpPr>
          <p:nvPr/>
        </p:nvSpPr>
        <p:spPr bwMode="auto">
          <a:xfrm flipV="1">
            <a:off x="4139804" y="2409826"/>
            <a:ext cx="0" cy="2702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49165" name="Rectangle 14">
            <a:extLst>
              <a:ext uri="{FF2B5EF4-FFF2-40B4-BE49-F238E27FC236}">
                <a16:creationId xmlns:a16="http://schemas.microsoft.com/office/drawing/2014/main" id="{BCD23CE7-3A23-28B6-F610-1CFE5F83CE43}"/>
              </a:ext>
            </a:extLst>
          </p:cNvPr>
          <p:cNvSpPr>
            <a:spLocks noChangeArrowheads="1"/>
          </p:cNvSpPr>
          <p:nvPr/>
        </p:nvSpPr>
        <p:spPr bwMode="auto">
          <a:xfrm>
            <a:off x="4154091" y="3496866"/>
            <a:ext cx="53578" cy="485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49166" name="Rectangle 15">
            <a:extLst>
              <a:ext uri="{FF2B5EF4-FFF2-40B4-BE49-F238E27FC236}">
                <a16:creationId xmlns:a16="http://schemas.microsoft.com/office/drawing/2014/main" id="{7E494653-8A40-F8DB-9B7E-57B3EFA84069}"/>
              </a:ext>
            </a:extLst>
          </p:cNvPr>
          <p:cNvSpPr>
            <a:spLocks noChangeArrowheads="1"/>
          </p:cNvSpPr>
          <p:nvPr/>
        </p:nvSpPr>
        <p:spPr bwMode="auto">
          <a:xfrm>
            <a:off x="3479007" y="-26788"/>
            <a:ext cx="4508897" cy="5143500"/>
          </a:xfrm>
          <a:prstGeom prst="rect">
            <a:avLst/>
          </a:prstGeom>
          <a:solidFill>
            <a:schemeClr val="accent1">
              <a:alpha val="3019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a:extLst>
              <a:ext uri="{FF2B5EF4-FFF2-40B4-BE49-F238E27FC236}">
                <a16:creationId xmlns:a16="http://schemas.microsoft.com/office/drawing/2014/main" id="{CF528DAE-31CA-3EC2-94B8-D7D9B82C2327}"/>
              </a:ext>
            </a:extLst>
          </p:cNvPr>
          <p:cNvSpPr txBox="1">
            <a:spLocks noChangeArrowheads="1"/>
          </p:cNvSpPr>
          <p:nvPr/>
        </p:nvSpPr>
        <p:spPr bwMode="auto">
          <a:xfrm>
            <a:off x="1385888" y="141685"/>
            <a:ext cx="6372225" cy="1546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s-ES" altLang="es-ES" sz="1350" b="1" dirty="0">
                <a:solidFill>
                  <a:srgbClr val="CC3300"/>
                </a:solidFill>
              </a:rPr>
              <a:t>5.3       </a:t>
            </a:r>
            <a:r>
              <a:rPr lang="es-ES" altLang="es-ES" sz="1350" b="1" u="sng" dirty="0">
                <a:solidFill>
                  <a:srgbClr val="CC3300"/>
                </a:solidFill>
              </a:rPr>
              <a:t>Respiración celular</a:t>
            </a:r>
            <a:endParaRPr lang="es-ES" altLang="es-ES" sz="1350" dirty="0">
              <a:solidFill>
                <a:srgbClr val="CC3300"/>
              </a:solidFill>
            </a:endParaRPr>
          </a:p>
          <a:p>
            <a:pPr algn="just" eaLnBrk="1" hangingPunct="1">
              <a:spcBef>
                <a:spcPct val="0"/>
              </a:spcBef>
              <a:buFontTx/>
              <a:buNone/>
            </a:pPr>
            <a:endParaRPr lang="es-ES" altLang="es-ES" sz="1350" dirty="0">
              <a:solidFill>
                <a:srgbClr val="CC3300"/>
              </a:solidFill>
            </a:endParaRPr>
          </a:p>
          <a:p>
            <a:pPr algn="just" eaLnBrk="1" hangingPunct="1">
              <a:spcBef>
                <a:spcPct val="0"/>
              </a:spcBef>
              <a:buFontTx/>
              <a:buNone/>
            </a:pPr>
            <a:r>
              <a:rPr lang="es-ES" altLang="es-ES" sz="1350" dirty="0"/>
              <a:t>Mediante la </a:t>
            </a:r>
            <a:r>
              <a:rPr lang="es-ES" altLang="es-ES" sz="1350" b="1" dirty="0"/>
              <a:t>respiración celular</a:t>
            </a:r>
            <a:r>
              <a:rPr lang="es-ES" altLang="es-ES" sz="1350" dirty="0"/>
              <a:t>, el ácido pirúvico formado durante la glucolisis se oxida completamente a CO</a:t>
            </a:r>
            <a:r>
              <a:rPr lang="es-ES" altLang="es-ES" sz="1350" baseline="-25000" dirty="0"/>
              <a:t>2</a:t>
            </a:r>
            <a:r>
              <a:rPr lang="es-ES" altLang="es-ES" sz="1350" dirty="0"/>
              <a:t> y H</a:t>
            </a:r>
            <a:r>
              <a:rPr lang="es-ES" altLang="es-ES" sz="1350" baseline="-25000" dirty="0"/>
              <a:t>2</a:t>
            </a:r>
            <a:r>
              <a:rPr lang="es-ES" altLang="es-ES" sz="1350" dirty="0"/>
              <a:t>O, en presencia de oxígeno. Este proceso de respiración se desarrolla en tres etapas sucesivas: </a:t>
            </a:r>
            <a:r>
              <a:rPr lang="es-ES" altLang="es-ES" sz="1350" b="1" dirty="0"/>
              <a:t>formación del acetil-</a:t>
            </a:r>
            <a:r>
              <a:rPr lang="es-ES" altLang="es-ES" sz="1350" b="1" dirty="0" err="1"/>
              <a:t>CoA</a:t>
            </a:r>
            <a:r>
              <a:rPr lang="es-ES" altLang="es-ES" sz="1350" dirty="0"/>
              <a:t>, el </a:t>
            </a:r>
            <a:r>
              <a:rPr lang="es-ES" altLang="es-ES" sz="1350" b="1" dirty="0"/>
              <a:t>ciclo de Krebs</a:t>
            </a:r>
            <a:r>
              <a:rPr lang="es-ES" altLang="es-ES" sz="1350" dirty="0"/>
              <a:t> y la </a:t>
            </a:r>
            <a:r>
              <a:rPr lang="es-ES" altLang="es-ES" sz="1350" b="1" dirty="0"/>
              <a:t>fosforilación oxidativa</a:t>
            </a:r>
            <a:r>
              <a:rPr lang="es-ES" altLang="es-ES" sz="1350" dirty="0"/>
              <a:t>, ésta última asociada a la denominada </a:t>
            </a:r>
            <a:r>
              <a:rPr lang="es-ES" altLang="es-ES" sz="1350" b="1" dirty="0"/>
              <a:t>cadena respiratoria</a:t>
            </a:r>
            <a:r>
              <a:rPr lang="es-ES" altLang="es-ES" sz="1350" dirty="0"/>
              <a:t>.</a:t>
            </a:r>
            <a:endParaRPr lang="es-ES_tradnl" altLang="es-ES" sz="1350" dirty="0"/>
          </a:p>
        </p:txBody>
      </p:sp>
      <p:sp>
        <p:nvSpPr>
          <p:cNvPr id="50179" name="Text Box 5">
            <a:extLst>
              <a:ext uri="{FF2B5EF4-FFF2-40B4-BE49-F238E27FC236}">
                <a16:creationId xmlns:a16="http://schemas.microsoft.com/office/drawing/2014/main" id="{F7433A07-5694-9FD7-0266-25BA55DD8D16}"/>
              </a:ext>
            </a:extLst>
          </p:cNvPr>
          <p:cNvSpPr txBox="1">
            <a:spLocks noChangeArrowheads="1"/>
          </p:cNvSpPr>
          <p:nvPr/>
        </p:nvSpPr>
        <p:spPr bwMode="auto">
          <a:xfrm>
            <a:off x="2667001" y="28027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graphicFrame>
        <p:nvGraphicFramePr>
          <p:cNvPr id="50180" name="Object 6">
            <a:extLst>
              <a:ext uri="{FF2B5EF4-FFF2-40B4-BE49-F238E27FC236}">
                <a16:creationId xmlns:a16="http://schemas.microsoft.com/office/drawing/2014/main" id="{EA0FDF7B-FC98-F40B-30A3-4D09C55D5752}"/>
              </a:ext>
            </a:extLst>
          </p:cNvPr>
          <p:cNvGraphicFramePr>
            <a:graphicFrameLocks noChangeAspect="1"/>
          </p:cNvGraphicFramePr>
          <p:nvPr>
            <p:ph/>
          </p:nvPr>
        </p:nvGraphicFramePr>
        <p:xfrm>
          <a:off x="1656160" y="1869282"/>
          <a:ext cx="5416153" cy="1550194"/>
        </p:xfrm>
        <a:graphic>
          <a:graphicData uri="http://schemas.openxmlformats.org/presentationml/2006/ole">
            <mc:AlternateContent xmlns:mc="http://schemas.openxmlformats.org/markup-compatibility/2006">
              <mc:Choice xmlns:v="urn:schemas-microsoft-com:vml" Requires="v">
                <p:oleObj r:id="rId3" imgW="9716856" imgH="2781688" progId="">
                  <p:embed/>
                </p:oleObj>
              </mc:Choice>
              <mc:Fallback>
                <p:oleObj r:id="rId3" imgW="9716856" imgH="2781688" progId="">
                  <p:embed/>
                  <p:pic>
                    <p:nvPicPr>
                      <p:cNvPr id="50180" name="Object 6">
                        <a:extLst>
                          <a:ext uri="{FF2B5EF4-FFF2-40B4-BE49-F238E27FC236}">
                            <a16:creationId xmlns:a16="http://schemas.microsoft.com/office/drawing/2014/main" id="{EA0FDF7B-FC98-F40B-30A3-4D09C55D5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160" y="1869282"/>
                        <a:ext cx="5416153" cy="1550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181" name="Text Box 8">
            <a:extLst>
              <a:ext uri="{FF2B5EF4-FFF2-40B4-BE49-F238E27FC236}">
                <a16:creationId xmlns:a16="http://schemas.microsoft.com/office/drawing/2014/main" id="{342957B1-3F53-E500-03DC-D1186E472083}"/>
              </a:ext>
            </a:extLst>
          </p:cNvPr>
          <p:cNvSpPr txBox="1">
            <a:spLocks noChangeArrowheads="1"/>
          </p:cNvSpPr>
          <p:nvPr/>
        </p:nvSpPr>
        <p:spPr bwMode="auto">
          <a:xfrm>
            <a:off x="3492103" y="2625328"/>
            <a:ext cx="253841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350" i="1">
                <a:solidFill>
                  <a:srgbClr val="A50021"/>
                </a:solidFill>
              </a:rPr>
              <a:t>- Formación del acetil-CoA</a:t>
            </a:r>
          </a:p>
        </p:txBody>
      </p:sp>
      <p:sp>
        <p:nvSpPr>
          <p:cNvPr id="50182" name="Text Box 9">
            <a:extLst>
              <a:ext uri="{FF2B5EF4-FFF2-40B4-BE49-F238E27FC236}">
                <a16:creationId xmlns:a16="http://schemas.microsoft.com/office/drawing/2014/main" id="{300FFA2E-2174-9741-5275-F330021F5292}"/>
              </a:ext>
            </a:extLst>
          </p:cNvPr>
          <p:cNvSpPr txBox="1">
            <a:spLocks noChangeArrowheads="1"/>
          </p:cNvSpPr>
          <p:nvPr/>
        </p:nvSpPr>
        <p:spPr bwMode="auto">
          <a:xfrm>
            <a:off x="1494235" y="3381375"/>
            <a:ext cx="6156722" cy="180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cs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cs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cs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2" eaLnBrk="1" hangingPunct="1">
              <a:spcBef>
                <a:spcPct val="0"/>
              </a:spcBef>
              <a:buFontTx/>
              <a:buNone/>
            </a:pPr>
            <a:r>
              <a:rPr lang="es-ES" altLang="es-ES" sz="1350" b="1" dirty="0">
                <a:solidFill>
                  <a:srgbClr val="CC3300"/>
                </a:solidFill>
              </a:rPr>
              <a:t>5.3.1.	   Formación del acetil-</a:t>
            </a:r>
            <a:r>
              <a:rPr lang="es-ES" altLang="es-ES" sz="1350" b="1" dirty="0" err="1">
                <a:solidFill>
                  <a:srgbClr val="CC3300"/>
                </a:solidFill>
              </a:rPr>
              <a:t>CoA</a:t>
            </a:r>
            <a:endParaRPr lang="es-ES" altLang="es-ES" sz="1350" dirty="0">
              <a:solidFill>
                <a:srgbClr val="CC3300"/>
              </a:solidFill>
            </a:endParaRPr>
          </a:p>
          <a:p>
            <a:pPr eaLnBrk="1" hangingPunct="1">
              <a:spcBef>
                <a:spcPct val="0"/>
              </a:spcBef>
              <a:buFontTx/>
              <a:buNone/>
            </a:pPr>
            <a:endParaRPr lang="es-ES" altLang="es-ES" sz="1350" dirty="0"/>
          </a:p>
          <a:p>
            <a:pPr algn="just" eaLnBrk="1" hangingPunct="1">
              <a:spcBef>
                <a:spcPct val="0"/>
              </a:spcBef>
              <a:buFontTx/>
              <a:buNone/>
            </a:pPr>
            <a:r>
              <a:rPr lang="es-ES" altLang="es-ES" sz="1200" dirty="0"/>
              <a:t>El ácido pirúvico obtenido en la glucolisis penetra en la matriz mitocondria atravesando la doble membrana de ésta y sufre una </a:t>
            </a:r>
            <a:r>
              <a:rPr lang="es-ES" altLang="es-ES" sz="1200" b="1" dirty="0"/>
              <a:t>descarboxilación oxidativa</a:t>
            </a:r>
            <a:r>
              <a:rPr lang="es-ES" altLang="es-ES" sz="1200" dirty="0"/>
              <a:t>: el grupo carboxilo       –COOH se pierde en forma de CO</a:t>
            </a:r>
            <a:r>
              <a:rPr lang="es-ES" altLang="es-ES" sz="1200" baseline="-25000" dirty="0"/>
              <a:t>2</a:t>
            </a:r>
            <a:r>
              <a:rPr lang="es-ES" altLang="es-ES" sz="1200" dirty="0"/>
              <a:t> y queda un grupo acetilo CH</a:t>
            </a:r>
            <a:r>
              <a:rPr lang="es-ES" altLang="es-ES" sz="1200" baseline="-25000" dirty="0"/>
              <a:t>3</a:t>
            </a:r>
            <a:r>
              <a:rPr lang="es-ES" altLang="es-ES" sz="1200" dirty="0"/>
              <a:t>-CO</a:t>
            </a:r>
            <a:r>
              <a:rPr lang="es-ES" altLang="es-ES" sz="1200" baseline="30000" dirty="0"/>
              <a:t>-</a:t>
            </a:r>
            <a:r>
              <a:rPr lang="es-ES" altLang="es-ES" sz="1200" dirty="0"/>
              <a:t> que es aceptado por la coenzima A y se forma acetil-coenzima A (acetil-</a:t>
            </a:r>
            <a:r>
              <a:rPr lang="es-ES" altLang="es-ES" sz="1200" dirty="0" err="1"/>
              <a:t>CoA</a:t>
            </a:r>
            <a:r>
              <a:rPr lang="es-ES" altLang="es-ES" sz="1200" dirty="0"/>
              <a:t>).  Es una reacción catalizada por un complejo </a:t>
            </a:r>
            <a:r>
              <a:rPr lang="es-ES" altLang="es-ES" sz="1200" dirty="0" err="1"/>
              <a:t>multienzimático</a:t>
            </a:r>
            <a:r>
              <a:rPr lang="es-ES" altLang="es-ES" sz="1200" dirty="0"/>
              <a:t>, la </a:t>
            </a:r>
            <a:r>
              <a:rPr lang="es-ES" altLang="es-ES" sz="1200" b="1" i="1" dirty="0"/>
              <a:t>piruvato deshidrogenasa</a:t>
            </a:r>
            <a:r>
              <a:rPr lang="es-ES" altLang="es-ES" sz="1200" dirty="0"/>
              <a:t>. Esta reacción es reversible y dirige al piruvato hacia su oxidación final en el ciclo de Krebs.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2" name="Object 3">
            <a:extLst>
              <a:ext uri="{FF2B5EF4-FFF2-40B4-BE49-F238E27FC236}">
                <a16:creationId xmlns:a16="http://schemas.microsoft.com/office/drawing/2014/main" id="{3230974E-4D3C-969F-0678-475BD48A2235}"/>
              </a:ext>
            </a:extLst>
          </p:cNvPr>
          <p:cNvGraphicFramePr>
            <a:graphicFrameLocks noChangeAspect="1"/>
          </p:cNvGraphicFramePr>
          <p:nvPr>
            <p:ph/>
          </p:nvPr>
        </p:nvGraphicFramePr>
        <p:xfrm>
          <a:off x="2357438" y="519113"/>
          <a:ext cx="3402806" cy="3207544"/>
        </p:xfrm>
        <a:graphic>
          <a:graphicData uri="http://schemas.openxmlformats.org/presentationml/2006/ole">
            <mc:AlternateContent xmlns:mc="http://schemas.openxmlformats.org/markup-compatibility/2006">
              <mc:Choice xmlns:v="urn:schemas-microsoft-com:vml" Requires="v">
                <p:oleObj r:id="rId3" imgW="5668166" imgH="5342857" progId="">
                  <p:embed/>
                </p:oleObj>
              </mc:Choice>
              <mc:Fallback>
                <p:oleObj r:id="rId3" imgW="5668166" imgH="5342857" progId="">
                  <p:embed/>
                  <p:pic>
                    <p:nvPicPr>
                      <p:cNvPr id="51202" name="Object 3">
                        <a:extLst>
                          <a:ext uri="{FF2B5EF4-FFF2-40B4-BE49-F238E27FC236}">
                            <a16:creationId xmlns:a16="http://schemas.microsoft.com/office/drawing/2014/main" id="{3230974E-4D3C-969F-0678-475BD48A22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438" y="519113"/>
                        <a:ext cx="3402806" cy="3207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03" name="Oval 4">
            <a:extLst>
              <a:ext uri="{FF2B5EF4-FFF2-40B4-BE49-F238E27FC236}">
                <a16:creationId xmlns:a16="http://schemas.microsoft.com/office/drawing/2014/main" id="{9111F947-8C19-E432-7967-5E73B2FD435F}"/>
              </a:ext>
            </a:extLst>
          </p:cNvPr>
          <p:cNvSpPr>
            <a:spLocks noChangeArrowheads="1"/>
          </p:cNvSpPr>
          <p:nvPr/>
        </p:nvSpPr>
        <p:spPr bwMode="auto">
          <a:xfrm>
            <a:off x="2627710" y="2301478"/>
            <a:ext cx="1134665" cy="270272"/>
          </a:xfrm>
          <a:prstGeom prst="ellipse">
            <a:avLst/>
          </a:prstGeom>
          <a:solidFill>
            <a:schemeClr val="accent1">
              <a:alpha val="0"/>
            </a:scheme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51204" name="Line 6">
            <a:extLst>
              <a:ext uri="{FF2B5EF4-FFF2-40B4-BE49-F238E27FC236}">
                <a16:creationId xmlns:a16="http://schemas.microsoft.com/office/drawing/2014/main" id="{40557B9E-4C7F-A950-1DCB-E395EC6D359E}"/>
              </a:ext>
            </a:extLst>
          </p:cNvPr>
          <p:cNvSpPr>
            <a:spLocks noChangeShapeType="1"/>
          </p:cNvSpPr>
          <p:nvPr/>
        </p:nvSpPr>
        <p:spPr bwMode="auto">
          <a:xfrm flipH="1">
            <a:off x="5760244" y="1006079"/>
            <a:ext cx="270272" cy="3238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51205" name="Line 7">
            <a:extLst>
              <a:ext uri="{FF2B5EF4-FFF2-40B4-BE49-F238E27FC236}">
                <a16:creationId xmlns:a16="http://schemas.microsoft.com/office/drawing/2014/main" id="{B2303A9C-958F-1237-E518-E12BBC9D3FF5}"/>
              </a:ext>
            </a:extLst>
          </p:cNvPr>
          <p:cNvSpPr>
            <a:spLocks noChangeShapeType="1"/>
          </p:cNvSpPr>
          <p:nvPr/>
        </p:nvSpPr>
        <p:spPr bwMode="auto">
          <a:xfrm flipH="1" flipV="1">
            <a:off x="5760244" y="1545431"/>
            <a:ext cx="485775" cy="3238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51206" name="Text Box 8">
            <a:extLst>
              <a:ext uri="{FF2B5EF4-FFF2-40B4-BE49-F238E27FC236}">
                <a16:creationId xmlns:a16="http://schemas.microsoft.com/office/drawing/2014/main" id="{B3DE214C-7A2B-3AE4-1456-FFBC17DFE1F9}"/>
              </a:ext>
            </a:extLst>
          </p:cNvPr>
          <p:cNvSpPr txBox="1">
            <a:spLocks noChangeArrowheads="1"/>
          </p:cNvSpPr>
          <p:nvPr/>
        </p:nvSpPr>
        <p:spPr bwMode="auto">
          <a:xfrm>
            <a:off x="6084094" y="844154"/>
            <a:ext cx="1835944"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350">
                <a:solidFill>
                  <a:srgbClr val="CC3300"/>
                </a:solidFill>
              </a:rPr>
              <a:t>Membrana externa mitocondrial</a:t>
            </a:r>
          </a:p>
        </p:txBody>
      </p:sp>
      <p:sp>
        <p:nvSpPr>
          <p:cNvPr id="51207" name="Text Box 9">
            <a:extLst>
              <a:ext uri="{FF2B5EF4-FFF2-40B4-BE49-F238E27FC236}">
                <a16:creationId xmlns:a16="http://schemas.microsoft.com/office/drawing/2014/main" id="{05E0B88F-E629-9FCF-DFAB-3959E99CB4EE}"/>
              </a:ext>
            </a:extLst>
          </p:cNvPr>
          <p:cNvSpPr txBox="1">
            <a:spLocks noChangeArrowheads="1"/>
          </p:cNvSpPr>
          <p:nvPr/>
        </p:nvSpPr>
        <p:spPr bwMode="auto">
          <a:xfrm>
            <a:off x="6299598" y="1707357"/>
            <a:ext cx="170140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350">
                <a:solidFill>
                  <a:srgbClr val="CC3300"/>
                </a:solidFill>
              </a:rPr>
              <a:t>Membrana interna mitocondrial</a:t>
            </a:r>
          </a:p>
        </p:txBody>
      </p:sp>
      <p:sp>
        <p:nvSpPr>
          <p:cNvPr id="51208" name="Text Box 10">
            <a:extLst>
              <a:ext uri="{FF2B5EF4-FFF2-40B4-BE49-F238E27FC236}">
                <a16:creationId xmlns:a16="http://schemas.microsoft.com/office/drawing/2014/main" id="{0BAF40AA-328B-A671-B4A8-BD9C24230AE0}"/>
              </a:ext>
            </a:extLst>
          </p:cNvPr>
          <p:cNvSpPr txBox="1">
            <a:spLocks noChangeArrowheads="1"/>
          </p:cNvSpPr>
          <p:nvPr/>
        </p:nvSpPr>
        <p:spPr bwMode="auto">
          <a:xfrm>
            <a:off x="3492104" y="3975497"/>
            <a:ext cx="1835944"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350">
                <a:solidFill>
                  <a:srgbClr val="CC3300"/>
                </a:solidFill>
              </a:rPr>
              <a:t>Matriz mitocondrial</a:t>
            </a:r>
          </a:p>
        </p:txBody>
      </p:sp>
      <p:sp>
        <p:nvSpPr>
          <p:cNvPr id="51209" name="Rectangle 11">
            <a:extLst>
              <a:ext uri="{FF2B5EF4-FFF2-40B4-BE49-F238E27FC236}">
                <a16:creationId xmlns:a16="http://schemas.microsoft.com/office/drawing/2014/main" id="{C0F43D67-2544-A92E-30C1-7228653360BE}"/>
              </a:ext>
            </a:extLst>
          </p:cNvPr>
          <p:cNvSpPr>
            <a:spLocks noChangeArrowheads="1"/>
          </p:cNvSpPr>
          <p:nvPr/>
        </p:nvSpPr>
        <p:spPr bwMode="auto">
          <a:xfrm>
            <a:off x="2195513" y="411957"/>
            <a:ext cx="3781425" cy="3942160"/>
          </a:xfrm>
          <a:prstGeom prst="rect">
            <a:avLst/>
          </a:prstGeom>
          <a:solidFill>
            <a:schemeClr val="accent1">
              <a:alpha val="3019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51210" name="Oval 12">
            <a:extLst>
              <a:ext uri="{FF2B5EF4-FFF2-40B4-BE49-F238E27FC236}">
                <a16:creationId xmlns:a16="http://schemas.microsoft.com/office/drawing/2014/main" id="{0106B9A2-6384-18BC-A4C2-878CB5538742}"/>
              </a:ext>
            </a:extLst>
          </p:cNvPr>
          <p:cNvSpPr>
            <a:spLocks noChangeArrowheads="1"/>
          </p:cNvSpPr>
          <p:nvPr/>
        </p:nvSpPr>
        <p:spPr bwMode="auto">
          <a:xfrm>
            <a:off x="4787503" y="2301479"/>
            <a:ext cx="432197" cy="323850"/>
          </a:xfrm>
          <a:prstGeom prst="ellipse">
            <a:avLst/>
          </a:prstGeom>
          <a:solidFill>
            <a:srgbClr val="FFFF00">
              <a:alpha val="27843"/>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Ciclo de Krebs">
            <a:extLst>
              <a:ext uri="{FF2B5EF4-FFF2-40B4-BE49-F238E27FC236}">
                <a16:creationId xmlns:a16="http://schemas.microsoft.com/office/drawing/2014/main" id="{4E08E911-27EE-1C27-6C1D-C85EFE0EC266}"/>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81288" y="0"/>
            <a:ext cx="3817144" cy="5143500"/>
          </a:xfr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27" name="Text Box 4">
            <a:extLst>
              <a:ext uri="{FF2B5EF4-FFF2-40B4-BE49-F238E27FC236}">
                <a16:creationId xmlns:a16="http://schemas.microsoft.com/office/drawing/2014/main" id="{161FE58B-9DBF-A760-2A3A-9FF0936356C9}"/>
              </a:ext>
            </a:extLst>
          </p:cNvPr>
          <p:cNvSpPr txBox="1">
            <a:spLocks noChangeArrowheads="1"/>
          </p:cNvSpPr>
          <p:nvPr/>
        </p:nvSpPr>
        <p:spPr bwMode="auto">
          <a:xfrm>
            <a:off x="6516291" y="627460"/>
            <a:ext cx="1484709" cy="4558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s-ES" altLang="es-ES" sz="1350" b="1" u="sng"/>
              <a:t>Balance           C. de Krebs</a:t>
            </a:r>
          </a:p>
          <a:p>
            <a:pPr algn="ctr" eaLnBrk="1" hangingPunct="1">
              <a:spcBef>
                <a:spcPct val="50000"/>
              </a:spcBef>
              <a:buFontTx/>
              <a:buNone/>
            </a:pPr>
            <a:endParaRPr lang="es-ES" altLang="es-ES" sz="1350" b="1" u="sng"/>
          </a:p>
          <a:p>
            <a:pPr algn="ctr" eaLnBrk="1" hangingPunct="1">
              <a:spcBef>
                <a:spcPct val="50000"/>
              </a:spcBef>
              <a:buFontTx/>
              <a:buNone/>
            </a:pPr>
            <a:r>
              <a:rPr lang="es-ES" altLang="es-ES" sz="1350" b="1">
                <a:solidFill>
                  <a:srgbClr val="CC0000"/>
                </a:solidFill>
              </a:rPr>
              <a:t>2 Acetil-CoA</a:t>
            </a:r>
          </a:p>
          <a:p>
            <a:pPr algn="ctr" eaLnBrk="1" hangingPunct="1">
              <a:spcBef>
                <a:spcPct val="50000"/>
              </a:spcBef>
              <a:buFontTx/>
              <a:buNone/>
            </a:pPr>
            <a:endParaRPr lang="es-ES" altLang="es-ES" sz="1350" b="1">
              <a:solidFill>
                <a:srgbClr val="CC0000"/>
              </a:solidFill>
            </a:endParaRPr>
          </a:p>
          <a:p>
            <a:pPr algn="ctr" eaLnBrk="1" hangingPunct="1">
              <a:spcBef>
                <a:spcPct val="50000"/>
              </a:spcBef>
              <a:buFontTx/>
              <a:buNone/>
            </a:pPr>
            <a:endParaRPr lang="es-ES" altLang="es-ES" sz="1350" b="1">
              <a:solidFill>
                <a:srgbClr val="CC0000"/>
              </a:solidFill>
            </a:endParaRPr>
          </a:p>
          <a:p>
            <a:pPr algn="ctr" eaLnBrk="1" hangingPunct="1">
              <a:spcBef>
                <a:spcPct val="50000"/>
              </a:spcBef>
              <a:buFontTx/>
              <a:buNone/>
            </a:pPr>
            <a:r>
              <a:rPr lang="es-ES" altLang="es-ES" sz="1350" b="1">
                <a:solidFill>
                  <a:srgbClr val="CC0000"/>
                </a:solidFill>
              </a:rPr>
              <a:t>2 GTP (= 2 ATP)</a:t>
            </a:r>
          </a:p>
          <a:p>
            <a:pPr algn="ctr" eaLnBrk="1" hangingPunct="1">
              <a:spcBef>
                <a:spcPct val="50000"/>
              </a:spcBef>
              <a:buFontTx/>
              <a:buNone/>
            </a:pPr>
            <a:r>
              <a:rPr lang="es-ES" altLang="es-ES" sz="1350" b="1"/>
              <a:t>+</a:t>
            </a:r>
          </a:p>
          <a:p>
            <a:pPr algn="ctr" eaLnBrk="1" hangingPunct="1">
              <a:spcBef>
                <a:spcPct val="50000"/>
              </a:spcBef>
              <a:buFontTx/>
              <a:buNone/>
            </a:pPr>
            <a:r>
              <a:rPr lang="es-ES" altLang="es-ES" sz="1350" b="1">
                <a:solidFill>
                  <a:srgbClr val="CC0000"/>
                </a:solidFill>
              </a:rPr>
              <a:t>6 NADH + H</a:t>
            </a:r>
            <a:r>
              <a:rPr lang="es-ES" altLang="es-ES" sz="1350" b="1" baseline="30000">
                <a:solidFill>
                  <a:srgbClr val="CC0000"/>
                </a:solidFill>
              </a:rPr>
              <a:t>+</a:t>
            </a:r>
          </a:p>
          <a:p>
            <a:pPr algn="ctr" eaLnBrk="1" hangingPunct="1">
              <a:spcBef>
                <a:spcPct val="50000"/>
              </a:spcBef>
              <a:buFontTx/>
              <a:buNone/>
            </a:pPr>
            <a:r>
              <a:rPr lang="es-ES" altLang="es-ES" sz="1350" b="1"/>
              <a:t>+</a:t>
            </a:r>
          </a:p>
          <a:p>
            <a:pPr algn="ctr" eaLnBrk="1" hangingPunct="1">
              <a:spcBef>
                <a:spcPct val="50000"/>
              </a:spcBef>
              <a:buFontTx/>
              <a:buNone/>
            </a:pPr>
            <a:r>
              <a:rPr lang="es-ES" altLang="es-ES" sz="1350" b="1">
                <a:solidFill>
                  <a:srgbClr val="CC0000"/>
                </a:solidFill>
              </a:rPr>
              <a:t>2 FADH</a:t>
            </a:r>
            <a:r>
              <a:rPr lang="es-ES" altLang="es-ES" sz="1350" b="1" baseline="-25000">
                <a:solidFill>
                  <a:srgbClr val="CC0000"/>
                </a:solidFill>
              </a:rPr>
              <a:t>2</a:t>
            </a:r>
            <a:endParaRPr lang="es-ES" altLang="es-ES" sz="1350" b="1">
              <a:solidFill>
                <a:srgbClr val="CC0000"/>
              </a:solidFill>
            </a:endParaRPr>
          </a:p>
          <a:p>
            <a:pPr algn="ctr" eaLnBrk="1" hangingPunct="1">
              <a:spcBef>
                <a:spcPct val="50000"/>
              </a:spcBef>
              <a:buFontTx/>
              <a:buNone/>
            </a:pPr>
            <a:endParaRPr lang="es-ES" altLang="es-ES" sz="1350" b="1">
              <a:solidFill>
                <a:srgbClr val="CC0000"/>
              </a:solidFill>
            </a:endParaRPr>
          </a:p>
          <a:p>
            <a:pPr algn="ctr" eaLnBrk="1" hangingPunct="1">
              <a:spcBef>
                <a:spcPct val="50000"/>
              </a:spcBef>
              <a:buFontTx/>
              <a:buNone/>
            </a:pPr>
            <a:endParaRPr lang="es-ES" altLang="es-ES" sz="1350" b="1">
              <a:solidFill>
                <a:srgbClr val="CC0000"/>
              </a:solidFill>
            </a:endParaRPr>
          </a:p>
          <a:p>
            <a:pPr algn="ctr" eaLnBrk="1" hangingPunct="1">
              <a:spcBef>
                <a:spcPct val="50000"/>
              </a:spcBef>
              <a:buFontTx/>
              <a:buNone/>
            </a:pPr>
            <a:endParaRPr lang="es-ES" altLang="es-ES" sz="1350" b="1">
              <a:solidFill>
                <a:srgbClr val="CC0000"/>
              </a:solidFill>
            </a:endParaRPr>
          </a:p>
          <a:p>
            <a:pPr algn="ctr" eaLnBrk="1" hangingPunct="1">
              <a:spcBef>
                <a:spcPct val="50000"/>
              </a:spcBef>
              <a:buFontTx/>
              <a:buNone/>
            </a:pPr>
            <a:endParaRPr lang="es-ES" altLang="es-ES" sz="1350" b="1">
              <a:solidFill>
                <a:srgbClr val="CC0000"/>
              </a:solidFill>
            </a:endParaRPr>
          </a:p>
        </p:txBody>
      </p:sp>
      <p:sp>
        <p:nvSpPr>
          <p:cNvPr id="52228" name="Line 5">
            <a:extLst>
              <a:ext uri="{FF2B5EF4-FFF2-40B4-BE49-F238E27FC236}">
                <a16:creationId xmlns:a16="http://schemas.microsoft.com/office/drawing/2014/main" id="{52E9036E-8ACF-B816-8C0B-EBB3B31599C9}"/>
              </a:ext>
            </a:extLst>
          </p:cNvPr>
          <p:cNvSpPr>
            <a:spLocks noChangeShapeType="1"/>
          </p:cNvSpPr>
          <p:nvPr/>
        </p:nvSpPr>
        <p:spPr bwMode="auto">
          <a:xfrm>
            <a:off x="7218760" y="1762126"/>
            <a:ext cx="0" cy="59293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52229" name="Rectangle 11">
            <a:extLst>
              <a:ext uri="{FF2B5EF4-FFF2-40B4-BE49-F238E27FC236}">
                <a16:creationId xmlns:a16="http://schemas.microsoft.com/office/drawing/2014/main" id="{D1513631-FAD9-B9A4-DB7E-84068259A06A}"/>
              </a:ext>
            </a:extLst>
          </p:cNvPr>
          <p:cNvSpPr>
            <a:spLocks noChangeArrowheads="1"/>
          </p:cNvSpPr>
          <p:nvPr/>
        </p:nvSpPr>
        <p:spPr bwMode="auto">
          <a:xfrm>
            <a:off x="4040982" y="4769644"/>
            <a:ext cx="216694" cy="161925"/>
          </a:xfrm>
          <a:prstGeom prst="rect">
            <a:avLst/>
          </a:prstGeom>
          <a:noFill/>
          <a:ln w="2540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52230" name="Text Box 12">
            <a:extLst>
              <a:ext uri="{FF2B5EF4-FFF2-40B4-BE49-F238E27FC236}">
                <a16:creationId xmlns:a16="http://schemas.microsoft.com/office/drawing/2014/main" id="{582F57E3-D10B-A644-B426-DDCFB6C1E71C}"/>
              </a:ext>
            </a:extLst>
          </p:cNvPr>
          <p:cNvSpPr txBox="1">
            <a:spLocks noChangeArrowheads="1"/>
          </p:cNvSpPr>
          <p:nvPr/>
        </p:nvSpPr>
        <p:spPr bwMode="auto">
          <a:xfrm>
            <a:off x="3275410" y="0"/>
            <a:ext cx="49104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350" b="1">
                <a:solidFill>
                  <a:srgbClr val="CC0000"/>
                </a:solidFill>
              </a:rPr>
              <a:t>x 2</a:t>
            </a:r>
          </a:p>
        </p:txBody>
      </p:sp>
      <p:sp>
        <p:nvSpPr>
          <p:cNvPr id="52231" name="Oval 14">
            <a:extLst>
              <a:ext uri="{FF2B5EF4-FFF2-40B4-BE49-F238E27FC236}">
                <a16:creationId xmlns:a16="http://schemas.microsoft.com/office/drawing/2014/main" id="{7BAE1A1F-4497-DA2F-59FB-DB99388FED19}"/>
              </a:ext>
            </a:extLst>
          </p:cNvPr>
          <p:cNvSpPr>
            <a:spLocks noChangeArrowheads="1"/>
          </p:cNvSpPr>
          <p:nvPr/>
        </p:nvSpPr>
        <p:spPr bwMode="auto">
          <a:xfrm>
            <a:off x="3600451" y="573881"/>
            <a:ext cx="431006" cy="161925"/>
          </a:xfrm>
          <a:prstGeom prst="ellipse">
            <a:avLst/>
          </a:prstGeom>
          <a:solidFill>
            <a:schemeClr val="accent1">
              <a:alpha val="0"/>
            </a:scheme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52232" name="Oval 15">
            <a:extLst>
              <a:ext uri="{FF2B5EF4-FFF2-40B4-BE49-F238E27FC236}">
                <a16:creationId xmlns:a16="http://schemas.microsoft.com/office/drawing/2014/main" id="{E81B4D71-38CA-49C3-40FA-EA23FF8E27BD}"/>
              </a:ext>
            </a:extLst>
          </p:cNvPr>
          <p:cNvSpPr>
            <a:spLocks noChangeArrowheads="1"/>
          </p:cNvSpPr>
          <p:nvPr/>
        </p:nvSpPr>
        <p:spPr bwMode="auto">
          <a:xfrm>
            <a:off x="2717007" y="1781175"/>
            <a:ext cx="431006" cy="161925"/>
          </a:xfrm>
          <a:prstGeom prst="ellipse">
            <a:avLst/>
          </a:prstGeom>
          <a:solidFill>
            <a:schemeClr val="accent1">
              <a:alpha val="0"/>
            </a:scheme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52233" name="Oval 16">
            <a:extLst>
              <a:ext uri="{FF2B5EF4-FFF2-40B4-BE49-F238E27FC236}">
                <a16:creationId xmlns:a16="http://schemas.microsoft.com/office/drawing/2014/main" id="{A0E0203B-BD17-BBFB-F626-C6287FDB1A32}"/>
              </a:ext>
            </a:extLst>
          </p:cNvPr>
          <p:cNvSpPr>
            <a:spLocks noChangeArrowheads="1"/>
          </p:cNvSpPr>
          <p:nvPr/>
        </p:nvSpPr>
        <p:spPr bwMode="auto">
          <a:xfrm>
            <a:off x="2681288" y="4192191"/>
            <a:ext cx="431006" cy="161925"/>
          </a:xfrm>
          <a:prstGeom prst="ellipse">
            <a:avLst/>
          </a:prstGeom>
          <a:solidFill>
            <a:schemeClr val="accent1">
              <a:alpha val="0"/>
            </a:scheme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52234" name="Oval 17">
            <a:extLst>
              <a:ext uri="{FF2B5EF4-FFF2-40B4-BE49-F238E27FC236}">
                <a16:creationId xmlns:a16="http://schemas.microsoft.com/office/drawing/2014/main" id="{162CBB6D-3E5D-2DEB-5826-9C09B71C0534}"/>
              </a:ext>
            </a:extLst>
          </p:cNvPr>
          <p:cNvSpPr>
            <a:spLocks noChangeArrowheads="1"/>
          </p:cNvSpPr>
          <p:nvPr/>
        </p:nvSpPr>
        <p:spPr bwMode="auto">
          <a:xfrm>
            <a:off x="5706667" y="4382691"/>
            <a:ext cx="431006" cy="161925"/>
          </a:xfrm>
          <a:prstGeom prst="ellipse">
            <a:avLst/>
          </a:prstGeom>
          <a:solidFill>
            <a:schemeClr val="accent1">
              <a:alpha val="0"/>
            </a:scheme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52235" name="Oval 18">
            <a:extLst>
              <a:ext uri="{FF2B5EF4-FFF2-40B4-BE49-F238E27FC236}">
                <a16:creationId xmlns:a16="http://schemas.microsoft.com/office/drawing/2014/main" id="{B00B5BDD-28B9-EEA1-F18C-9A86C49E4527}"/>
              </a:ext>
            </a:extLst>
          </p:cNvPr>
          <p:cNvSpPr>
            <a:spLocks noChangeArrowheads="1"/>
          </p:cNvSpPr>
          <p:nvPr/>
        </p:nvSpPr>
        <p:spPr bwMode="auto">
          <a:xfrm>
            <a:off x="5760244" y="3165872"/>
            <a:ext cx="431006" cy="161925"/>
          </a:xfrm>
          <a:prstGeom prst="ellipse">
            <a:avLst/>
          </a:prstGeom>
          <a:solidFill>
            <a:schemeClr val="accent1">
              <a:alpha val="0"/>
            </a:scheme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52236" name="Text Box 19">
            <a:extLst>
              <a:ext uri="{FF2B5EF4-FFF2-40B4-BE49-F238E27FC236}">
                <a16:creationId xmlns:a16="http://schemas.microsoft.com/office/drawing/2014/main" id="{AE3AA745-1B59-E908-0361-690CDB9C8D56}"/>
              </a:ext>
            </a:extLst>
          </p:cNvPr>
          <p:cNvSpPr txBox="1">
            <a:spLocks noChangeArrowheads="1"/>
          </p:cNvSpPr>
          <p:nvPr/>
        </p:nvSpPr>
        <p:spPr bwMode="auto">
          <a:xfrm>
            <a:off x="1231702" y="0"/>
            <a:ext cx="1431131"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350" b="1" dirty="0">
                <a:solidFill>
                  <a:srgbClr val="CC3300"/>
                </a:solidFill>
              </a:rPr>
              <a:t>5.3.2.	   El ciclo de Krebs</a:t>
            </a:r>
            <a:endParaRPr lang="es-ES" altLang="es-ES" sz="1050" dirty="0"/>
          </a:p>
          <a:p>
            <a:pPr eaLnBrk="1" hangingPunct="1">
              <a:spcBef>
                <a:spcPct val="50000"/>
              </a:spcBef>
              <a:buFontTx/>
              <a:buNone/>
            </a:pPr>
            <a:r>
              <a:rPr lang="es-ES" altLang="es-ES" sz="750" dirty="0"/>
              <a:t>Por el tipo de moléculas que participan, se denomina también </a:t>
            </a:r>
            <a:r>
              <a:rPr lang="es-ES" altLang="es-ES" sz="750" i="1" dirty="0"/>
              <a:t>ciclo de los</a:t>
            </a:r>
            <a:r>
              <a:rPr lang="es-ES" altLang="es-ES" sz="750" dirty="0"/>
              <a:t> </a:t>
            </a:r>
            <a:r>
              <a:rPr lang="es-ES" altLang="es-ES" sz="750" i="1" dirty="0"/>
              <a:t>ácidos tricarboxílicos</a:t>
            </a:r>
            <a:r>
              <a:rPr lang="es-ES" altLang="es-ES" sz="750" dirty="0"/>
              <a:t> o, simplemente,  </a:t>
            </a:r>
            <a:r>
              <a:rPr lang="es-ES" altLang="es-ES" sz="750" i="1" dirty="0"/>
              <a:t>ciclo del ácido cítrico</a:t>
            </a:r>
            <a:r>
              <a:rPr lang="es-ES" altLang="es-ES" sz="750" dirty="0"/>
              <a:t>.</a:t>
            </a:r>
          </a:p>
          <a:p>
            <a:pPr eaLnBrk="1" hangingPunct="1">
              <a:spcBef>
                <a:spcPct val="50000"/>
              </a:spcBef>
              <a:buFontTx/>
              <a:buNone/>
            </a:pPr>
            <a:r>
              <a:rPr lang="es-ES" altLang="es-ES" sz="1050" dirty="0"/>
              <a:t>El </a:t>
            </a:r>
            <a:r>
              <a:rPr lang="es-ES" altLang="es-ES" sz="1050" b="1" dirty="0"/>
              <a:t>balance energético del ciclo de Krebs</a:t>
            </a:r>
            <a:r>
              <a:rPr lang="es-ES" altLang="es-ES" sz="1050" dirty="0"/>
              <a:t> resulta ser que en cada vuelta del ciclo se genera    </a:t>
            </a:r>
            <a:r>
              <a:rPr lang="es-ES" altLang="es-ES" sz="1050" b="1" dirty="0">
                <a:solidFill>
                  <a:srgbClr val="CC3300"/>
                </a:solidFill>
              </a:rPr>
              <a:t>1</a:t>
            </a:r>
            <a:r>
              <a:rPr lang="es-ES" altLang="es-ES" sz="1050" dirty="0"/>
              <a:t> molécula de </a:t>
            </a:r>
            <a:r>
              <a:rPr lang="es-ES" altLang="es-ES" sz="1050" b="1" dirty="0">
                <a:solidFill>
                  <a:srgbClr val="CC3300"/>
                </a:solidFill>
              </a:rPr>
              <a:t>GTP</a:t>
            </a:r>
            <a:r>
              <a:rPr lang="es-ES" altLang="es-ES" sz="1050" dirty="0"/>
              <a:t>,  </a:t>
            </a:r>
            <a:r>
              <a:rPr lang="es-ES" altLang="es-ES" sz="1050" b="1" dirty="0">
                <a:solidFill>
                  <a:srgbClr val="CC3300"/>
                </a:solidFill>
              </a:rPr>
              <a:t>3</a:t>
            </a:r>
            <a:r>
              <a:rPr lang="es-ES" altLang="es-ES" sz="1050" dirty="0"/>
              <a:t>  de </a:t>
            </a:r>
            <a:r>
              <a:rPr lang="es-ES" altLang="es-ES" sz="1050" b="1" dirty="0">
                <a:solidFill>
                  <a:srgbClr val="CC3300"/>
                </a:solidFill>
              </a:rPr>
              <a:t>NADH + H</a:t>
            </a:r>
            <a:r>
              <a:rPr lang="es-ES" altLang="es-ES" sz="1050" b="1" baseline="30000" dirty="0">
                <a:solidFill>
                  <a:srgbClr val="CC3300"/>
                </a:solidFill>
              </a:rPr>
              <a:t>+</a:t>
            </a:r>
            <a:r>
              <a:rPr lang="es-ES" altLang="es-ES" sz="1050" dirty="0"/>
              <a:t> y   </a:t>
            </a:r>
            <a:r>
              <a:rPr lang="es-ES" altLang="es-ES" sz="1050" b="1" dirty="0">
                <a:solidFill>
                  <a:srgbClr val="CC3300"/>
                </a:solidFill>
              </a:rPr>
              <a:t>1</a:t>
            </a:r>
            <a:r>
              <a:rPr lang="es-ES" altLang="es-ES" sz="1050" dirty="0"/>
              <a:t> de </a:t>
            </a:r>
            <a:r>
              <a:rPr lang="es-ES" altLang="es-ES" sz="1050" b="1" dirty="0">
                <a:solidFill>
                  <a:srgbClr val="CC3300"/>
                </a:solidFill>
              </a:rPr>
              <a:t>FADH</a:t>
            </a:r>
            <a:r>
              <a:rPr lang="es-ES" altLang="es-ES" sz="1050" b="1" baseline="-25000" dirty="0">
                <a:solidFill>
                  <a:srgbClr val="CC3300"/>
                </a:solidFill>
              </a:rPr>
              <a:t>2</a:t>
            </a:r>
            <a:r>
              <a:rPr lang="es-ES" altLang="es-ES" sz="1050" dirty="0"/>
              <a:t>. Cada vuelta del ciclo consume un grupo acetilo y regenera un ácido </a:t>
            </a:r>
            <a:r>
              <a:rPr lang="es-ES" altLang="es-ES" sz="1050" dirty="0" err="1"/>
              <a:t>oxalacético</a:t>
            </a:r>
            <a:r>
              <a:rPr lang="es-ES" altLang="es-ES" sz="1050" dirty="0"/>
              <a:t>, que puede iniciar otro nuevo ciclo. Se necesitan dos vueltas del ciclo para oxidar al máximo, en cuanto al carbono, una molécula de glucosa, ya que de cada una se obtienen 2 de ácido pirúvico en la glucolisis. </a:t>
            </a:r>
            <a:endParaRPr lang="es-ES_tradnl" altLang="es-ES" sz="1050" dirty="0"/>
          </a:p>
        </p:txBody>
      </p:sp>
      <p:sp>
        <p:nvSpPr>
          <p:cNvPr id="52237" name="Rectangle 20">
            <a:extLst>
              <a:ext uri="{FF2B5EF4-FFF2-40B4-BE49-F238E27FC236}">
                <a16:creationId xmlns:a16="http://schemas.microsoft.com/office/drawing/2014/main" id="{AA0A605F-D0DB-4794-A201-30EA15888990}"/>
              </a:ext>
            </a:extLst>
          </p:cNvPr>
          <p:cNvSpPr>
            <a:spLocks noChangeArrowheads="1"/>
          </p:cNvSpPr>
          <p:nvPr/>
        </p:nvSpPr>
        <p:spPr bwMode="auto">
          <a:xfrm>
            <a:off x="2681288" y="789385"/>
            <a:ext cx="3781425" cy="4354115"/>
          </a:xfrm>
          <a:prstGeom prst="rect">
            <a:avLst/>
          </a:prstGeom>
          <a:solidFill>
            <a:schemeClr val="accent1">
              <a:alpha val="3019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52238" name="Oval 21">
            <a:extLst>
              <a:ext uri="{FF2B5EF4-FFF2-40B4-BE49-F238E27FC236}">
                <a16:creationId xmlns:a16="http://schemas.microsoft.com/office/drawing/2014/main" id="{0C70C386-EDE0-EEA6-EF80-36E58ABA8A4F}"/>
              </a:ext>
            </a:extLst>
          </p:cNvPr>
          <p:cNvSpPr>
            <a:spLocks noChangeArrowheads="1"/>
          </p:cNvSpPr>
          <p:nvPr/>
        </p:nvSpPr>
        <p:spPr bwMode="auto">
          <a:xfrm>
            <a:off x="4323160" y="573881"/>
            <a:ext cx="216694" cy="215504"/>
          </a:xfrm>
          <a:prstGeom prst="ellipse">
            <a:avLst/>
          </a:prstGeom>
          <a:solidFill>
            <a:srgbClr val="FFFF00">
              <a:alpha val="27843"/>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52239" name="Oval 22">
            <a:extLst>
              <a:ext uri="{FF2B5EF4-FFF2-40B4-BE49-F238E27FC236}">
                <a16:creationId xmlns:a16="http://schemas.microsoft.com/office/drawing/2014/main" id="{92094BFF-586C-8E2D-E0ED-8094CCF70409}"/>
              </a:ext>
            </a:extLst>
          </p:cNvPr>
          <p:cNvSpPr>
            <a:spLocks noChangeArrowheads="1"/>
          </p:cNvSpPr>
          <p:nvPr/>
        </p:nvSpPr>
        <p:spPr bwMode="auto">
          <a:xfrm>
            <a:off x="5868592" y="3057525"/>
            <a:ext cx="163115" cy="161925"/>
          </a:xfrm>
          <a:prstGeom prst="ellipse">
            <a:avLst/>
          </a:prstGeom>
          <a:solidFill>
            <a:srgbClr val="FFFF00">
              <a:alpha val="27843"/>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52240" name="Oval 24">
            <a:extLst>
              <a:ext uri="{FF2B5EF4-FFF2-40B4-BE49-F238E27FC236}">
                <a16:creationId xmlns:a16="http://schemas.microsoft.com/office/drawing/2014/main" id="{8CD6F1E9-6D31-700C-9FCE-79B414A459A6}"/>
              </a:ext>
            </a:extLst>
          </p:cNvPr>
          <p:cNvSpPr>
            <a:spLocks noChangeArrowheads="1"/>
          </p:cNvSpPr>
          <p:nvPr/>
        </p:nvSpPr>
        <p:spPr bwMode="auto">
          <a:xfrm>
            <a:off x="5792392" y="4192191"/>
            <a:ext cx="163115" cy="161925"/>
          </a:xfrm>
          <a:prstGeom prst="ellipse">
            <a:avLst/>
          </a:prstGeom>
          <a:solidFill>
            <a:srgbClr val="FFFF00">
              <a:alpha val="27843"/>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a:extLst>
              <a:ext uri="{FF2B5EF4-FFF2-40B4-BE49-F238E27FC236}">
                <a16:creationId xmlns:a16="http://schemas.microsoft.com/office/drawing/2014/main" id="{F2DE6236-76C2-75F1-F90F-5BE50CDA8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50032"/>
            <a:ext cx="6858000" cy="2275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1" name="Picture 5">
            <a:extLst>
              <a:ext uri="{FF2B5EF4-FFF2-40B4-BE49-F238E27FC236}">
                <a16:creationId xmlns:a16="http://schemas.microsoft.com/office/drawing/2014/main" id="{9C46C669-C505-CBBA-1E5A-EE1040CBDB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119" y="4300537"/>
            <a:ext cx="6535341" cy="50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2" name="Rectangle 6">
            <a:extLst>
              <a:ext uri="{FF2B5EF4-FFF2-40B4-BE49-F238E27FC236}">
                <a16:creationId xmlns:a16="http://schemas.microsoft.com/office/drawing/2014/main" id="{48159CBD-6688-54ED-FED6-6EF369CD8EE7}"/>
              </a:ext>
            </a:extLst>
          </p:cNvPr>
          <p:cNvSpPr>
            <a:spLocks noChangeArrowheads="1"/>
          </p:cNvSpPr>
          <p:nvPr/>
        </p:nvSpPr>
        <p:spPr bwMode="auto">
          <a:xfrm>
            <a:off x="1143000" y="4245769"/>
            <a:ext cx="6723460" cy="647700"/>
          </a:xfrm>
          <a:prstGeom prst="rect">
            <a:avLst/>
          </a:prstGeom>
          <a:solidFill>
            <a:schemeClr val="accent1">
              <a:alpha val="3215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quot;Ciclo de Krebs&quot;">
            <a:extLst>
              <a:ext uri="{FF2B5EF4-FFF2-40B4-BE49-F238E27FC236}">
                <a16:creationId xmlns:a16="http://schemas.microsoft.com/office/drawing/2014/main" id="{228CCCFE-33BE-7C21-0500-D7657836B34B}"/>
              </a:ext>
            </a:extLst>
          </p:cNvPr>
          <p:cNvPicPr>
            <a:picLocks noChangeAspect="1" noChangeArrowheads="1" noCrop="1"/>
          </p:cNvPicPr>
          <p:nvPr>
            <p:ph/>
          </p:nvPr>
        </p:nvPicPr>
        <p:blipFill>
          <a:blip r:embed="rId3">
            <a:extLst>
              <a:ext uri="{28A0092B-C50C-407E-A947-70E740481C1C}">
                <a14:useLocalDpi xmlns:a14="http://schemas.microsoft.com/office/drawing/2010/main" val="0"/>
              </a:ext>
            </a:extLst>
          </a:blip>
          <a:srcRect/>
          <a:stretch>
            <a:fillRect/>
          </a:stretch>
        </p:blipFill>
        <p:spPr>
          <a:xfrm>
            <a:off x="1143000" y="259557"/>
            <a:ext cx="6858000" cy="47422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2B6B42A-69E2-F194-4AF7-EEE8E69FD547}"/>
              </a:ext>
            </a:extLst>
          </p:cNvPr>
          <p:cNvPicPr>
            <a:picLocks noChangeAspect="1"/>
          </p:cNvPicPr>
          <p:nvPr/>
        </p:nvPicPr>
        <p:blipFill rotWithShape="1">
          <a:blip r:embed="rId2"/>
          <a:srcRect b="26401"/>
          <a:stretch/>
        </p:blipFill>
        <p:spPr>
          <a:xfrm>
            <a:off x="271418" y="224972"/>
            <a:ext cx="4749516" cy="3454400"/>
          </a:xfrm>
          <a:prstGeom prst="rect">
            <a:avLst/>
          </a:prstGeom>
        </p:spPr>
      </p:pic>
      <p:pic>
        <p:nvPicPr>
          <p:cNvPr id="3" name="Imagen 2">
            <a:extLst>
              <a:ext uri="{FF2B5EF4-FFF2-40B4-BE49-F238E27FC236}">
                <a16:creationId xmlns:a16="http://schemas.microsoft.com/office/drawing/2014/main" id="{CC20E83E-A5B2-0107-A7E6-32F0E4201927}"/>
              </a:ext>
            </a:extLst>
          </p:cNvPr>
          <p:cNvPicPr>
            <a:picLocks noChangeAspect="1"/>
          </p:cNvPicPr>
          <p:nvPr/>
        </p:nvPicPr>
        <p:blipFill>
          <a:blip r:embed="rId3"/>
          <a:stretch>
            <a:fillRect/>
          </a:stretch>
        </p:blipFill>
        <p:spPr>
          <a:xfrm>
            <a:off x="5172734" y="1226457"/>
            <a:ext cx="3699848" cy="2523218"/>
          </a:xfrm>
          <a:prstGeom prst="rect">
            <a:avLst/>
          </a:prstGeom>
        </p:spPr>
      </p:pic>
      <p:sp>
        <p:nvSpPr>
          <p:cNvPr id="7" name="CuadroTexto 6">
            <a:extLst>
              <a:ext uri="{FF2B5EF4-FFF2-40B4-BE49-F238E27FC236}">
                <a16:creationId xmlns:a16="http://schemas.microsoft.com/office/drawing/2014/main" id="{6DFF139C-037E-E610-0175-9366309600A8}"/>
              </a:ext>
            </a:extLst>
          </p:cNvPr>
          <p:cNvSpPr txBox="1"/>
          <p:nvPr/>
        </p:nvSpPr>
        <p:spPr>
          <a:xfrm>
            <a:off x="346166" y="4249395"/>
            <a:ext cx="8741953" cy="553998"/>
          </a:xfrm>
          <a:prstGeom prst="rect">
            <a:avLst/>
          </a:prstGeom>
          <a:noFill/>
        </p:spPr>
        <p:txBody>
          <a:bodyPr wrap="square">
            <a:spAutoFit/>
          </a:bodyPr>
          <a:lstStyle/>
          <a:p>
            <a:pPr algn="just" eaLnBrk="1" hangingPunct="1">
              <a:spcBef>
                <a:spcPct val="0"/>
              </a:spcBef>
              <a:buFontTx/>
              <a:buNone/>
            </a:pPr>
            <a:r>
              <a:rPr lang="es-ES" altLang="es-ES" sz="1000" dirty="0"/>
              <a:t>Se define como </a:t>
            </a:r>
            <a:r>
              <a:rPr lang="es-ES" altLang="es-ES" sz="1000" b="1" dirty="0">
                <a:solidFill>
                  <a:srgbClr val="CC3300"/>
                </a:solidFill>
              </a:rPr>
              <a:t>energía libre</a:t>
            </a:r>
            <a:r>
              <a:rPr lang="es-ES" altLang="es-ES" sz="1000" dirty="0"/>
              <a:t> y se representa con el símbolo </a:t>
            </a:r>
            <a:r>
              <a:rPr lang="es-ES" altLang="es-ES" sz="1000" b="1" dirty="0">
                <a:solidFill>
                  <a:srgbClr val="CC3300"/>
                </a:solidFill>
              </a:rPr>
              <a:t>G</a:t>
            </a:r>
            <a:r>
              <a:rPr lang="es-ES" altLang="es-ES" sz="1000" b="1" dirty="0"/>
              <a:t>,</a:t>
            </a:r>
            <a:r>
              <a:rPr lang="es-ES" altLang="es-ES" sz="1000" dirty="0"/>
              <a:t> la energía que está contenida en las sustancias que participan en una reacción. En las </a:t>
            </a:r>
            <a:r>
              <a:rPr lang="es-ES" altLang="es-ES" sz="1000" b="1" dirty="0">
                <a:solidFill>
                  <a:srgbClr val="CC3300"/>
                </a:solidFill>
              </a:rPr>
              <a:t>transformaciones químicas espontáneas</a:t>
            </a:r>
            <a:r>
              <a:rPr lang="es-ES" altLang="es-ES" sz="1000" dirty="0"/>
              <a:t>, los productos finales contienen menos energía libre que los reactivos iniciales, es decir, la variación de energía libre que representamos como </a:t>
            </a:r>
            <a:r>
              <a:rPr lang="es-ES" altLang="es-ES" sz="1000" dirty="0">
                <a:sym typeface="Symbol" panose="05050102010706020507" pitchFamily="18" charset="2"/>
              </a:rPr>
              <a:t></a:t>
            </a:r>
            <a:r>
              <a:rPr lang="es-ES" altLang="es-ES" sz="1000" dirty="0"/>
              <a:t>G, es negativa </a:t>
            </a:r>
            <a:r>
              <a:rPr lang="es-ES" altLang="es-ES" sz="1000" dirty="0">
                <a:solidFill>
                  <a:srgbClr val="CC3300"/>
                </a:solidFill>
                <a:sym typeface="Symbol" panose="05050102010706020507" pitchFamily="18" charset="2"/>
              </a:rPr>
              <a:t></a:t>
            </a:r>
            <a:r>
              <a:rPr lang="es-ES" altLang="es-ES" sz="1000" dirty="0">
                <a:solidFill>
                  <a:srgbClr val="CC3300"/>
                </a:solidFill>
              </a:rPr>
              <a:t>G &lt; 0</a:t>
            </a:r>
            <a:r>
              <a:rPr lang="es-ES" altLang="es-ES" sz="1000" dirty="0"/>
              <a:t>; estas reacciones son las que se denominan </a:t>
            </a:r>
            <a:r>
              <a:rPr lang="es-ES" altLang="es-ES" sz="1000" b="1" dirty="0">
                <a:solidFill>
                  <a:schemeClr val="accent2"/>
                </a:solidFill>
              </a:rPr>
              <a:t>exergónicas </a:t>
            </a:r>
            <a:r>
              <a:rPr lang="es-ES" altLang="es-ES" sz="1000" dirty="0"/>
              <a:t>y en ellas se libera calor. </a:t>
            </a:r>
            <a:endParaRPr lang="es-ES_tradnl" altLang="es-ES" sz="1000" dirty="0"/>
          </a:p>
        </p:txBody>
      </p:sp>
    </p:spTree>
    <p:extLst>
      <p:ext uri="{BB962C8B-B14F-4D97-AF65-F5344CB8AC3E}">
        <p14:creationId xmlns:p14="http://schemas.microsoft.com/office/powerpoint/2010/main" val="3756038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a:extLst>
              <a:ext uri="{FF2B5EF4-FFF2-40B4-BE49-F238E27FC236}">
                <a16:creationId xmlns:a16="http://schemas.microsoft.com/office/drawing/2014/main" id="{2CD7FCA8-9982-07D7-7907-E80DB883DE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0010" y="86916"/>
            <a:ext cx="5400675" cy="490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descr="File:Citric acid cycle with aconitate 2-es.svg">
            <a:extLst>
              <a:ext uri="{FF2B5EF4-FFF2-40B4-BE49-F238E27FC236}">
                <a16:creationId xmlns:a16="http://schemas.microsoft.com/office/drawing/2014/main" id="{2533A645-933C-F8F7-6D19-28B539CB3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4235" y="201216"/>
            <a:ext cx="6210300" cy="494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1318852B-7F22-F63C-0024-619B27891D5A}"/>
              </a:ext>
            </a:extLst>
          </p:cNvPr>
          <p:cNvSpPr>
            <a:spLocks noGrp="1" noChangeArrowheads="1"/>
          </p:cNvSpPr>
          <p:nvPr>
            <p:ph type="title"/>
          </p:nvPr>
        </p:nvSpPr>
        <p:spPr>
          <a:xfrm>
            <a:off x="1439466" y="141685"/>
            <a:ext cx="6172200" cy="270272"/>
          </a:xfrm>
        </p:spPr>
        <p:txBody>
          <a:bodyPr>
            <a:normAutofit fontScale="90000"/>
          </a:bodyPr>
          <a:lstStyle/>
          <a:p>
            <a:pPr eaLnBrk="1" hangingPunct="1"/>
            <a:r>
              <a:rPr lang="es-ES" altLang="es-ES" sz="1350" b="1" dirty="0">
                <a:solidFill>
                  <a:srgbClr val="CC3300"/>
                </a:solidFill>
              </a:rPr>
              <a:t>5.3.3. Cadena respiratoria y fosforilación oxidativa</a:t>
            </a:r>
            <a:br>
              <a:rPr lang="es-ES" altLang="es-ES" sz="1350" b="1" dirty="0">
                <a:solidFill>
                  <a:srgbClr val="CC3300"/>
                </a:solidFill>
              </a:rPr>
            </a:br>
            <a:endParaRPr lang="es-ES" altLang="es-ES" sz="1350" b="1" dirty="0">
              <a:solidFill>
                <a:srgbClr val="CC3300"/>
              </a:solidFill>
            </a:endParaRPr>
          </a:p>
        </p:txBody>
      </p:sp>
      <p:sp>
        <p:nvSpPr>
          <p:cNvPr id="57347" name="Rectangle 3">
            <a:extLst>
              <a:ext uri="{FF2B5EF4-FFF2-40B4-BE49-F238E27FC236}">
                <a16:creationId xmlns:a16="http://schemas.microsoft.com/office/drawing/2014/main" id="{28D88554-058D-4BF3-ED77-B5BA4F199D0F}"/>
              </a:ext>
            </a:extLst>
          </p:cNvPr>
          <p:cNvSpPr>
            <a:spLocks noGrp="1" noChangeArrowheads="1"/>
          </p:cNvSpPr>
          <p:nvPr>
            <p:ph type="body" sz="half" idx="1"/>
          </p:nvPr>
        </p:nvSpPr>
        <p:spPr>
          <a:xfrm>
            <a:off x="1143001" y="357188"/>
            <a:ext cx="6623447" cy="702469"/>
          </a:xfrm>
        </p:spPr>
        <p:txBody>
          <a:bodyPr>
            <a:normAutofit fontScale="85000" lnSpcReduction="20000"/>
          </a:bodyPr>
          <a:lstStyle/>
          <a:p>
            <a:pPr eaLnBrk="1" hangingPunct="1">
              <a:buFontTx/>
              <a:buNone/>
            </a:pPr>
            <a:r>
              <a:rPr lang="es-ES" altLang="es-ES" sz="1350"/>
              <a:t>     Los e</a:t>
            </a:r>
            <a:r>
              <a:rPr lang="es-ES" altLang="es-ES" sz="1350" baseline="30000"/>
              <a:t>-</a:t>
            </a:r>
            <a:r>
              <a:rPr lang="es-ES" altLang="es-ES" sz="1350"/>
              <a:t> de los hidrógenos procedentes de la : </a:t>
            </a:r>
            <a:r>
              <a:rPr lang="es-ES" altLang="es-ES" sz="1350">
                <a:solidFill>
                  <a:srgbClr val="CC3300"/>
                </a:solidFill>
              </a:rPr>
              <a:t>g</a:t>
            </a:r>
            <a:r>
              <a:rPr lang="es-ES" altLang="es-ES" sz="1350">
                <a:solidFill>
                  <a:srgbClr val="CC0000"/>
                </a:solidFill>
              </a:rPr>
              <a:t>lucolisis, descarboxilación del ácido pirúvico y del Ciclo de Krebs </a:t>
            </a:r>
            <a:r>
              <a:rPr lang="es-ES" altLang="es-ES" sz="1350"/>
              <a:t>que fueron tomados por el NAD</a:t>
            </a:r>
            <a:r>
              <a:rPr lang="es-ES" altLang="es-ES" sz="1350" baseline="30000"/>
              <a:t>+</a:t>
            </a:r>
            <a:r>
              <a:rPr lang="es-ES" altLang="es-ES" sz="1350"/>
              <a:t> y el FAD se encuentran aún en un nivel energético alto.</a:t>
            </a:r>
          </a:p>
        </p:txBody>
      </p:sp>
      <p:pic>
        <p:nvPicPr>
          <p:cNvPr id="57348" name="Picture 4" descr="~LWF0005">
            <a:extLst>
              <a:ext uri="{FF2B5EF4-FFF2-40B4-BE49-F238E27FC236}">
                <a16:creationId xmlns:a16="http://schemas.microsoft.com/office/drawing/2014/main" id="{16FEAD70-6E93-7623-D600-C88C1D7D7064}"/>
              </a:ext>
            </a:extLst>
          </p:cNvPr>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277541" y="1113235"/>
            <a:ext cx="3213497" cy="32063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9" name="Text Box 6">
            <a:extLst>
              <a:ext uri="{FF2B5EF4-FFF2-40B4-BE49-F238E27FC236}">
                <a16:creationId xmlns:a16="http://schemas.microsoft.com/office/drawing/2014/main" id="{D7099BFF-EADD-9FC7-E070-C4C62E953A5B}"/>
              </a:ext>
            </a:extLst>
          </p:cNvPr>
          <p:cNvSpPr txBox="1">
            <a:spLocks noChangeArrowheads="1"/>
          </p:cNvSpPr>
          <p:nvPr/>
        </p:nvSpPr>
        <p:spPr bwMode="auto">
          <a:xfrm>
            <a:off x="4680348" y="1491853"/>
            <a:ext cx="305038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s-ES" altLang="es-ES" sz="1350" b="1" u="sng">
                <a:solidFill>
                  <a:srgbClr val="CC0000"/>
                </a:solidFill>
              </a:rPr>
              <a:t>Cadena respiratoria</a:t>
            </a:r>
          </a:p>
        </p:txBody>
      </p:sp>
      <p:sp>
        <p:nvSpPr>
          <p:cNvPr id="57350" name="Text Box 12">
            <a:extLst>
              <a:ext uri="{FF2B5EF4-FFF2-40B4-BE49-F238E27FC236}">
                <a16:creationId xmlns:a16="http://schemas.microsoft.com/office/drawing/2014/main" id="{D9BF9DFB-5DBE-A35D-4E31-06B8204219F7}"/>
              </a:ext>
            </a:extLst>
          </p:cNvPr>
          <p:cNvSpPr txBox="1">
            <a:spLocks noChangeArrowheads="1"/>
          </p:cNvSpPr>
          <p:nvPr/>
        </p:nvSpPr>
        <p:spPr bwMode="auto">
          <a:xfrm>
            <a:off x="1818085" y="2247900"/>
            <a:ext cx="21669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900"/>
              <a:t>+</a:t>
            </a:r>
          </a:p>
        </p:txBody>
      </p:sp>
      <p:sp>
        <p:nvSpPr>
          <p:cNvPr id="57351" name="Text Box 16">
            <a:extLst>
              <a:ext uri="{FF2B5EF4-FFF2-40B4-BE49-F238E27FC236}">
                <a16:creationId xmlns:a16="http://schemas.microsoft.com/office/drawing/2014/main" id="{55EC4844-F5B1-05BF-ABA7-60A8D62F4AF9}"/>
              </a:ext>
            </a:extLst>
          </p:cNvPr>
          <p:cNvSpPr txBox="1">
            <a:spLocks noChangeArrowheads="1"/>
          </p:cNvSpPr>
          <p:nvPr/>
        </p:nvSpPr>
        <p:spPr bwMode="auto">
          <a:xfrm>
            <a:off x="1143000" y="1168004"/>
            <a:ext cx="1296591"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750" b="1">
                <a:solidFill>
                  <a:schemeClr val="accent2"/>
                </a:solidFill>
              </a:rPr>
              <a:t>Potencial de reducción</a:t>
            </a:r>
          </a:p>
        </p:txBody>
      </p:sp>
      <p:sp>
        <p:nvSpPr>
          <p:cNvPr id="57352" name="Text Box 19">
            <a:extLst>
              <a:ext uri="{FF2B5EF4-FFF2-40B4-BE49-F238E27FC236}">
                <a16:creationId xmlns:a16="http://schemas.microsoft.com/office/drawing/2014/main" id="{A4390302-0B98-47B5-C082-9B90A9EDD822}"/>
              </a:ext>
            </a:extLst>
          </p:cNvPr>
          <p:cNvSpPr txBox="1">
            <a:spLocks noChangeArrowheads="1"/>
          </p:cNvSpPr>
          <p:nvPr/>
        </p:nvSpPr>
        <p:spPr bwMode="auto">
          <a:xfrm>
            <a:off x="4410075" y="1762125"/>
            <a:ext cx="3456385" cy="23083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s-ES" altLang="es-ES" sz="1200" i="1"/>
              <a:t>Estos transportadores de electrones pueden existir en dos estados de oxidación próximos, pasando del uno al otro según acepten o los desprendan los electrones. Cada par redox solo puede recibir electrones de otro par que tenga un potencial de reducción más electronegativo, y solo puede cederlos al par que lo tenga menos negativo. El par de potencial más negativo en la cadena respiratoria es el NAD</a:t>
            </a:r>
            <a:r>
              <a:rPr lang="es-ES" altLang="es-ES" sz="1200" i="1" baseline="30000"/>
              <a:t>+</a:t>
            </a:r>
            <a:r>
              <a:rPr lang="es-ES" altLang="es-ES" sz="1200" i="1"/>
              <a:t>  y NADH + H</a:t>
            </a:r>
            <a:r>
              <a:rPr lang="es-ES" altLang="es-ES" sz="1200" i="1" baseline="30000"/>
              <a:t>+</a:t>
            </a:r>
            <a:r>
              <a:rPr lang="es-ES" altLang="es-ES" sz="1200" i="1"/>
              <a:t>, con -0,32 voltios, y por eso es el que podrá reducir a los demás. En el otro extremo se encuentra el par del agua: +0,82 V. </a:t>
            </a:r>
            <a:endParaRPr lang="es-ES_tradnl" altLang="es-ES" sz="1200"/>
          </a:p>
        </p:txBody>
      </p:sp>
      <p:sp>
        <p:nvSpPr>
          <p:cNvPr id="57353" name="Text Box 21">
            <a:extLst>
              <a:ext uri="{FF2B5EF4-FFF2-40B4-BE49-F238E27FC236}">
                <a16:creationId xmlns:a16="http://schemas.microsoft.com/office/drawing/2014/main" id="{A6948412-8F2A-8013-155E-BFAAA0D512DA}"/>
              </a:ext>
            </a:extLst>
          </p:cNvPr>
          <p:cNvSpPr txBox="1">
            <a:spLocks noChangeArrowheads="1"/>
          </p:cNvSpPr>
          <p:nvPr/>
        </p:nvSpPr>
        <p:spPr bwMode="auto">
          <a:xfrm>
            <a:off x="4035029" y="3975497"/>
            <a:ext cx="428625" cy="2571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s-ES_tradnl" altLang="es-ES" sz="825" b="1">
                <a:solidFill>
                  <a:schemeClr val="accent2"/>
                </a:solidFill>
              </a:rPr>
              <a:t>H</a:t>
            </a:r>
            <a:r>
              <a:rPr lang="es-ES_tradnl" altLang="es-ES" sz="825" b="1" baseline="-25000">
                <a:solidFill>
                  <a:schemeClr val="accent2"/>
                </a:solidFill>
              </a:rPr>
              <a:t>2</a:t>
            </a:r>
            <a:r>
              <a:rPr lang="es-ES_tradnl" altLang="es-ES" sz="825" b="1">
                <a:solidFill>
                  <a:schemeClr val="accent2"/>
                </a:solidFill>
              </a:rPr>
              <a:t>O</a:t>
            </a:r>
            <a:endParaRPr lang="es-ES_tradnl" altLang="es-ES" sz="1350">
              <a:solidFill>
                <a:schemeClr val="accent2"/>
              </a:solidFill>
            </a:endParaRPr>
          </a:p>
        </p:txBody>
      </p:sp>
      <p:sp>
        <p:nvSpPr>
          <p:cNvPr id="57354" name="Text Box 22">
            <a:extLst>
              <a:ext uri="{FF2B5EF4-FFF2-40B4-BE49-F238E27FC236}">
                <a16:creationId xmlns:a16="http://schemas.microsoft.com/office/drawing/2014/main" id="{85C920B9-7EB7-C31F-893D-1032A91F33FE}"/>
              </a:ext>
            </a:extLst>
          </p:cNvPr>
          <p:cNvSpPr txBox="1">
            <a:spLocks noChangeArrowheads="1"/>
          </p:cNvSpPr>
          <p:nvPr/>
        </p:nvSpPr>
        <p:spPr bwMode="auto">
          <a:xfrm>
            <a:off x="3981450" y="3706416"/>
            <a:ext cx="428625" cy="2571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s-ES_tradnl" altLang="es-ES" sz="825" b="1">
                <a:solidFill>
                  <a:schemeClr val="accent2"/>
                </a:solidFill>
              </a:rPr>
              <a:t>2H</a:t>
            </a:r>
            <a:r>
              <a:rPr lang="es-ES_tradnl" altLang="es-ES" sz="825" b="1" baseline="30000">
                <a:solidFill>
                  <a:schemeClr val="accent2"/>
                </a:solidFill>
              </a:rPr>
              <a:t>+</a:t>
            </a:r>
            <a:endParaRPr lang="es-ES_tradnl" altLang="es-ES" sz="1350" b="1">
              <a:solidFill>
                <a:schemeClr val="accent2"/>
              </a:solidFill>
            </a:endParaRPr>
          </a:p>
        </p:txBody>
      </p:sp>
      <p:sp>
        <p:nvSpPr>
          <p:cNvPr id="57355" name="Line 23">
            <a:extLst>
              <a:ext uri="{FF2B5EF4-FFF2-40B4-BE49-F238E27FC236}">
                <a16:creationId xmlns:a16="http://schemas.microsoft.com/office/drawing/2014/main" id="{CDF32582-33E0-3D5D-C1F1-7B98BC078645}"/>
              </a:ext>
            </a:extLst>
          </p:cNvPr>
          <p:cNvSpPr>
            <a:spLocks noChangeShapeType="1"/>
          </p:cNvSpPr>
          <p:nvPr/>
        </p:nvSpPr>
        <p:spPr bwMode="auto">
          <a:xfrm>
            <a:off x="3815954" y="4030266"/>
            <a:ext cx="216694" cy="5357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57356" name="Line 24">
            <a:extLst>
              <a:ext uri="{FF2B5EF4-FFF2-40B4-BE49-F238E27FC236}">
                <a16:creationId xmlns:a16="http://schemas.microsoft.com/office/drawing/2014/main" id="{1044BD71-677A-7863-7C9A-8E2DB04C89DD}"/>
              </a:ext>
            </a:extLst>
          </p:cNvPr>
          <p:cNvSpPr>
            <a:spLocks noChangeShapeType="1"/>
          </p:cNvSpPr>
          <p:nvPr/>
        </p:nvSpPr>
        <p:spPr bwMode="auto">
          <a:xfrm flipH="1">
            <a:off x="4031457" y="3868341"/>
            <a:ext cx="54769" cy="161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57357" name="Oval 26">
            <a:extLst>
              <a:ext uri="{FF2B5EF4-FFF2-40B4-BE49-F238E27FC236}">
                <a16:creationId xmlns:a16="http://schemas.microsoft.com/office/drawing/2014/main" id="{8A213080-7FDF-0D57-7749-957E264034C0}"/>
              </a:ext>
            </a:extLst>
          </p:cNvPr>
          <p:cNvSpPr>
            <a:spLocks noChangeArrowheads="1"/>
          </p:cNvSpPr>
          <p:nvPr/>
        </p:nvSpPr>
        <p:spPr bwMode="auto">
          <a:xfrm>
            <a:off x="1763316" y="1383506"/>
            <a:ext cx="701278" cy="215504"/>
          </a:xfrm>
          <a:prstGeom prst="ellipse">
            <a:avLst/>
          </a:prstGeom>
          <a:solidFill>
            <a:schemeClr val="accent1">
              <a:alpha val="0"/>
            </a:scheme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57358" name="Oval 27">
            <a:extLst>
              <a:ext uri="{FF2B5EF4-FFF2-40B4-BE49-F238E27FC236}">
                <a16:creationId xmlns:a16="http://schemas.microsoft.com/office/drawing/2014/main" id="{04A33E21-38DE-6EAB-2CDE-CCAD8C740B0C}"/>
              </a:ext>
            </a:extLst>
          </p:cNvPr>
          <p:cNvSpPr>
            <a:spLocks noChangeArrowheads="1"/>
          </p:cNvSpPr>
          <p:nvPr/>
        </p:nvSpPr>
        <p:spPr bwMode="auto">
          <a:xfrm>
            <a:off x="1818085" y="2114550"/>
            <a:ext cx="431006" cy="161925"/>
          </a:xfrm>
          <a:prstGeom prst="ellipse">
            <a:avLst/>
          </a:prstGeom>
          <a:solidFill>
            <a:schemeClr val="accent1">
              <a:alpha val="0"/>
            </a:scheme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pic>
        <p:nvPicPr>
          <p:cNvPr id="57359" name="Picture 31">
            <a:extLst>
              <a:ext uri="{FF2B5EF4-FFF2-40B4-BE49-F238E27FC236}">
                <a16:creationId xmlns:a16="http://schemas.microsoft.com/office/drawing/2014/main" id="{6D709A30-D018-4303-C2FF-1CEC1C7215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300538"/>
            <a:ext cx="6858000" cy="73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60" name="Picture 32">
            <a:extLst>
              <a:ext uri="{FF2B5EF4-FFF2-40B4-BE49-F238E27FC236}">
                <a16:creationId xmlns:a16="http://schemas.microsoft.com/office/drawing/2014/main" id="{83401728-3B6A-326F-C45D-83519BDD50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3550" y="897732"/>
            <a:ext cx="1295400" cy="47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1" name="Text Box 33">
            <a:extLst>
              <a:ext uri="{FF2B5EF4-FFF2-40B4-BE49-F238E27FC236}">
                <a16:creationId xmlns:a16="http://schemas.microsoft.com/office/drawing/2014/main" id="{F0C9CEBC-B3E4-F251-96CE-5D9FEC98A479}"/>
              </a:ext>
            </a:extLst>
          </p:cNvPr>
          <p:cNvSpPr txBox="1">
            <a:spLocks noChangeArrowheads="1"/>
          </p:cNvSpPr>
          <p:nvPr/>
        </p:nvSpPr>
        <p:spPr bwMode="auto">
          <a:xfrm>
            <a:off x="6866335" y="1221582"/>
            <a:ext cx="11346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600" b="1">
                <a:solidFill>
                  <a:srgbClr val="CC3300"/>
                </a:solidFill>
              </a:rPr>
              <a:t>Membrana interna y de las crestas mitocondriales</a:t>
            </a:r>
          </a:p>
        </p:txBody>
      </p:sp>
      <p:sp>
        <p:nvSpPr>
          <p:cNvPr id="57362" name="Line 34">
            <a:extLst>
              <a:ext uri="{FF2B5EF4-FFF2-40B4-BE49-F238E27FC236}">
                <a16:creationId xmlns:a16="http://schemas.microsoft.com/office/drawing/2014/main" id="{BE258792-0331-B6C2-3AAA-8AA64ED39283}"/>
              </a:ext>
            </a:extLst>
          </p:cNvPr>
          <p:cNvSpPr>
            <a:spLocks noChangeShapeType="1"/>
          </p:cNvSpPr>
          <p:nvPr/>
        </p:nvSpPr>
        <p:spPr bwMode="auto">
          <a:xfrm flipH="1" flipV="1">
            <a:off x="6786563" y="1113235"/>
            <a:ext cx="270272" cy="54769"/>
          </a:xfrm>
          <a:prstGeom prst="line">
            <a:avLst/>
          </a:prstGeom>
          <a:noFill/>
          <a:ln w="9525">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57363" name="Line 35">
            <a:extLst>
              <a:ext uri="{FF2B5EF4-FFF2-40B4-BE49-F238E27FC236}">
                <a16:creationId xmlns:a16="http://schemas.microsoft.com/office/drawing/2014/main" id="{B9E461E7-587B-A814-5759-D84CF2E0FFC7}"/>
              </a:ext>
            </a:extLst>
          </p:cNvPr>
          <p:cNvSpPr>
            <a:spLocks noChangeShapeType="1"/>
          </p:cNvSpPr>
          <p:nvPr/>
        </p:nvSpPr>
        <p:spPr bwMode="auto">
          <a:xfrm flipH="1">
            <a:off x="6624638" y="1168004"/>
            <a:ext cx="432197" cy="0"/>
          </a:xfrm>
          <a:prstGeom prst="line">
            <a:avLst/>
          </a:prstGeom>
          <a:noFill/>
          <a:ln w="9525">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recursos.cnice.mec.es/biosfera/alumno/2bachillerato/Fisiologia_celular/imagenes/Transporte.gif">
            <a:extLst>
              <a:ext uri="{FF2B5EF4-FFF2-40B4-BE49-F238E27FC236}">
                <a16:creationId xmlns:a16="http://schemas.microsoft.com/office/drawing/2014/main" id="{28B2563E-CA2B-D508-468A-9039D7C8E45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a:extLst>
              <a:ext uri="{FF2B5EF4-FFF2-40B4-BE49-F238E27FC236}">
                <a16:creationId xmlns:a16="http://schemas.microsoft.com/office/drawing/2014/main" id="{51EF09C8-1E31-995B-055E-46C772185B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75160"/>
            <a:ext cx="4076700" cy="270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5">
            <a:extLst>
              <a:ext uri="{FF2B5EF4-FFF2-40B4-BE49-F238E27FC236}">
                <a16:creationId xmlns:a16="http://schemas.microsoft.com/office/drawing/2014/main" id="{9F3F6871-1742-AF62-6C7C-4A01BD9FB51B}"/>
              </a:ext>
            </a:extLst>
          </p:cNvPr>
          <p:cNvSpPr txBox="1">
            <a:spLocks noChangeArrowheads="1"/>
          </p:cNvSpPr>
          <p:nvPr/>
        </p:nvSpPr>
        <p:spPr bwMode="auto">
          <a:xfrm>
            <a:off x="2736056" y="86917"/>
            <a:ext cx="348257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200" b="1" u="sng">
                <a:solidFill>
                  <a:srgbClr val="CC0000"/>
                </a:solidFill>
              </a:rPr>
              <a:t>Cadena respiratoria y fosforilación oxidativa</a:t>
            </a:r>
          </a:p>
        </p:txBody>
      </p:sp>
      <p:pic>
        <p:nvPicPr>
          <p:cNvPr id="59396" name="Picture 6">
            <a:extLst>
              <a:ext uri="{FF2B5EF4-FFF2-40B4-BE49-F238E27FC236}">
                <a16:creationId xmlns:a16="http://schemas.microsoft.com/office/drawing/2014/main" id="{543655ED-DAC5-F40C-B6A0-0C38648C8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975498"/>
            <a:ext cx="3671888" cy="90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 Box 7">
            <a:extLst>
              <a:ext uri="{FF2B5EF4-FFF2-40B4-BE49-F238E27FC236}">
                <a16:creationId xmlns:a16="http://schemas.microsoft.com/office/drawing/2014/main" id="{603812DB-D628-876D-D126-7A04392AB7A3}"/>
              </a:ext>
            </a:extLst>
          </p:cNvPr>
          <p:cNvSpPr txBox="1">
            <a:spLocks noChangeArrowheads="1"/>
          </p:cNvSpPr>
          <p:nvPr/>
        </p:nvSpPr>
        <p:spPr bwMode="auto">
          <a:xfrm>
            <a:off x="1331119" y="357188"/>
            <a:ext cx="653534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s-ES" altLang="es-ES" sz="1200"/>
              <a:t>Como la energía liberada durante la oxidación es mayor que la consumida para la reducción, en cada paso hay un sobrante de energía que se invierte en la síntesis de ATP, proceso denominado </a:t>
            </a:r>
            <a:r>
              <a:rPr lang="es-ES" altLang="es-ES" sz="1200" b="1" i="1"/>
              <a:t>fosforilación oxidativa</a:t>
            </a:r>
            <a:r>
              <a:rPr lang="es-ES" altLang="es-ES" sz="1200"/>
              <a:t>.</a:t>
            </a:r>
          </a:p>
        </p:txBody>
      </p:sp>
      <p:sp>
        <p:nvSpPr>
          <p:cNvPr id="59398" name="Text Box 8">
            <a:extLst>
              <a:ext uri="{FF2B5EF4-FFF2-40B4-BE49-F238E27FC236}">
                <a16:creationId xmlns:a16="http://schemas.microsoft.com/office/drawing/2014/main" id="{FF6F6928-0735-CDF4-C04F-F2B774535BCE}"/>
              </a:ext>
            </a:extLst>
          </p:cNvPr>
          <p:cNvSpPr txBox="1">
            <a:spLocks noChangeArrowheads="1"/>
          </p:cNvSpPr>
          <p:nvPr/>
        </p:nvSpPr>
        <p:spPr bwMode="auto">
          <a:xfrm>
            <a:off x="5166122" y="844154"/>
            <a:ext cx="2700338"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s-ES" altLang="es-ES" sz="900"/>
              <a:t>El modelo más aceptado para explicar este proceso de la síntesis de ATP en la mitocondria, es la </a:t>
            </a:r>
            <a:r>
              <a:rPr lang="es-ES" altLang="es-ES" sz="900" b="1"/>
              <a:t>hipótesis quimiosmótica</a:t>
            </a:r>
            <a:r>
              <a:rPr lang="es-ES" altLang="es-ES" sz="900"/>
              <a:t> de Mitchell. Según esta teoría, la energía liberada se invierte en provocar un bombeo de protones (H</a:t>
            </a:r>
            <a:r>
              <a:rPr lang="es-ES" altLang="es-ES" sz="900" baseline="30000"/>
              <a:t>+</a:t>
            </a:r>
            <a:r>
              <a:rPr lang="es-ES" altLang="es-ES" sz="900"/>
              <a:t>) desde la matriz mitocondrial al espacio intermembranal. Como la membrana mitocondrial interna es impermeable a los protones, el bombeo de éstos consigue que se establezca un </a:t>
            </a:r>
            <a:r>
              <a:rPr lang="es-ES" altLang="es-ES" sz="900" b="1"/>
              <a:t>gradiente electroquímico</a:t>
            </a:r>
            <a:r>
              <a:rPr lang="es-ES" altLang="es-ES" sz="900"/>
              <a:t> entre la matriz y el espacio intermembrana, es decir, origina una diferencia de carga eléctrica a ambos lados de la membrana interna que es capaz de generar una </a:t>
            </a:r>
            <a:r>
              <a:rPr lang="es-ES" altLang="es-ES" sz="900" b="1"/>
              <a:t>fuerza protomotriz</a:t>
            </a:r>
            <a:r>
              <a:rPr lang="es-ES" altLang="es-ES" sz="900"/>
              <a:t> (o </a:t>
            </a:r>
            <a:r>
              <a:rPr lang="es-ES" altLang="es-ES" sz="900" b="1"/>
              <a:t>protón-motriz</a:t>
            </a:r>
            <a:r>
              <a:rPr lang="es-ES" altLang="es-ES" sz="900"/>
              <a:t>). Cuando los protones (H</a:t>
            </a:r>
            <a:r>
              <a:rPr lang="es-ES" altLang="es-ES" sz="900" baseline="30000"/>
              <a:t>+</a:t>
            </a:r>
            <a:r>
              <a:rPr lang="es-ES" altLang="es-ES" sz="900"/>
              <a:t>) en exceso en el espacio intermembranoso vuelven a la matriz mitocondrial, lo hacen atravesando a favor de gradiente, el canal formado por las </a:t>
            </a:r>
            <a:r>
              <a:rPr lang="es-ES" altLang="es-ES" sz="900" b="1"/>
              <a:t>partículas F</a:t>
            </a:r>
            <a:r>
              <a:rPr lang="es-ES" altLang="es-ES" sz="900"/>
              <a:t> o </a:t>
            </a:r>
            <a:r>
              <a:rPr lang="es-ES" altLang="es-ES" sz="900" b="1"/>
              <a:t>complejos enzimáticos ATP-sintetasa</a:t>
            </a:r>
            <a:r>
              <a:rPr lang="es-ES" altLang="es-ES" sz="900"/>
              <a:t>, suministrándoles la energía necesaria para la síntesis de ATP. Por cada tres protones que fluyen a través del complejo ATP-sintetasa se forma una molécula de ATP. </a:t>
            </a:r>
          </a:p>
          <a:p>
            <a:pPr algn="just" eaLnBrk="1" hangingPunct="1">
              <a:spcBef>
                <a:spcPct val="0"/>
              </a:spcBef>
              <a:buFontTx/>
              <a:buNone/>
            </a:pPr>
            <a:br>
              <a:rPr lang="es-ES" altLang="es-ES" sz="900"/>
            </a:br>
            <a:r>
              <a:rPr lang="es-ES" altLang="es-ES" sz="900"/>
              <a:t>Cada partícula F es un complejo multienzimático ATP-sintetasa con una porción F</a:t>
            </a:r>
            <a:r>
              <a:rPr lang="es-ES" altLang="es-ES" sz="900" baseline="-25000"/>
              <a:t>0</a:t>
            </a:r>
            <a:r>
              <a:rPr lang="es-ES" altLang="es-ES" sz="900"/>
              <a:t>, anclada en la membrana interna y de la cresta mitocondrial, y otra F</a:t>
            </a:r>
            <a:r>
              <a:rPr lang="es-ES" altLang="es-ES" sz="900" baseline="-25000"/>
              <a:t>1  </a:t>
            </a:r>
            <a:r>
              <a:rPr lang="es-ES" altLang="es-ES" sz="900"/>
              <a:t>que sobresale hacia la matriz. Tanto F</a:t>
            </a:r>
            <a:r>
              <a:rPr lang="es-ES" altLang="es-ES" sz="900" baseline="-25000"/>
              <a:t>0</a:t>
            </a:r>
            <a:r>
              <a:rPr lang="es-ES" altLang="es-ES" sz="900"/>
              <a:t> como F</a:t>
            </a:r>
            <a:r>
              <a:rPr lang="es-ES" altLang="es-ES" sz="900" baseline="-25000"/>
              <a:t>1 </a:t>
            </a:r>
            <a:r>
              <a:rPr lang="es-ES" altLang="es-ES" sz="900"/>
              <a:t>están integradas por varias subunidades diferentes.</a:t>
            </a:r>
          </a:p>
        </p:txBody>
      </p:sp>
      <p:sp>
        <p:nvSpPr>
          <p:cNvPr id="59399" name="Text Box 9">
            <a:extLst>
              <a:ext uri="{FF2B5EF4-FFF2-40B4-BE49-F238E27FC236}">
                <a16:creationId xmlns:a16="http://schemas.microsoft.com/office/drawing/2014/main" id="{102EC4D6-0491-CB67-3105-17ADE921AD52}"/>
              </a:ext>
            </a:extLst>
          </p:cNvPr>
          <p:cNvSpPr txBox="1">
            <a:spLocks noChangeArrowheads="1"/>
          </p:cNvSpPr>
          <p:nvPr/>
        </p:nvSpPr>
        <p:spPr bwMode="auto">
          <a:xfrm>
            <a:off x="2801258" y="3248025"/>
            <a:ext cx="553924" cy="23083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900" b="1">
                <a:solidFill>
                  <a:schemeClr val="bg1"/>
                </a:solidFill>
              </a:rPr>
              <a:t>ATP</a:t>
            </a:r>
          </a:p>
        </p:txBody>
      </p:sp>
      <p:sp>
        <p:nvSpPr>
          <p:cNvPr id="59400" name="Text Box 10">
            <a:extLst>
              <a:ext uri="{FF2B5EF4-FFF2-40B4-BE49-F238E27FC236}">
                <a16:creationId xmlns:a16="http://schemas.microsoft.com/office/drawing/2014/main" id="{C7687820-94DA-436A-216E-F46DE306353E}"/>
              </a:ext>
            </a:extLst>
          </p:cNvPr>
          <p:cNvSpPr txBox="1">
            <a:spLocks noChangeArrowheads="1"/>
          </p:cNvSpPr>
          <p:nvPr/>
        </p:nvSpPr>
        <p:spPr bwMode="auto">
          <a:xfrm>
            <a:off x="4193382" y="4245769"/>
            <a:ext cx="540544" cy="41549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050" b="1">
                <a:solidFill>
                  <a:schemeClr val="bg1"/>
                </a:solidFill>
              </a:rPr>
              <a:t>3 ATP</a:t>
            </a:r>
          </a:p>
        </p:txBody>
      </p:sp>
      <p:sp>
        <p:nvSpPr>
          <p:cNvPr id="59401" name="AutoShape 13">
            <a:extLst>
              <a:ext uri="{FF2B5EF4-FFF2-40B4-BE49-F238E27FC236}">
                <a16:creationId xmlns:a16="http://schemas.microsoft.com/office/drawing/2014/main" id="{15A92134-D9BB-BBA1-2AC9-097EFF0EF151}"/>
              </a:ext>
            </a:extLst>
          </p:cNvPr>
          <p:cNvSpPr>
            <a:spLocks/>
          </p:cNvSpPr>
          <p:nvPr/>
        </p:nvSpPr>
        <p:spPr bwMode="auto">
          <a:xfrm>
            <a:off x="4863704" y="1924050"/>
            <a:ext cx="161925" cy="1619250"/>
          </a:xfrm>
          <a:prstGeom prst="rightBrace">
            <a:avLst>
              <a:gd name="adj1" fmla="val 83333"/>
              <a:gd name="adj2" fmla="val 50000"/>
            </a:avLst>
          </a:prstGeom>
          <a:noFill/>
          <a:ln w="349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59402" name="Text Box 12">
            <a:extLst>
              <a:ext uri="{FF2B5EF4-FFF2-40B4-BE49-F238E27FC236}">
                <a16:creationId xmlns:a16="http://schemas.microsoft.com/office/drawing/2014/main" id="{A70E6FFF-DED7-74B3-3217-93D903C3C533}"/>
              </a:ext>
            </a:extLst>
          </p:cNvPr>
          <p:cNvSpPr txBox="1">
            <a:spLocks noChangeArrowheads="1"/>
          </p:cNvSpPr>
          <p:nvPr/>
        </p:nvSpPr>
        <p:spPr bwMode="auto">
          <a:xfrm>
            <a:off x="4572000" y="2680097"/>
            <a:ext cx="647700" cy="276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600" b="1">
                <a:solidFill>
                  <a:srgbClr val="CC3300"/>
                </a:solidFill>
              </a:rPr>
              <a:t>ATP-sintetasa</a:t>
            </a:r>
          </a:p>
        </p:txBody>
      </p:sp>
      <p:sp>
        <p:nvSpPr>
          <p:cNvPr id="59403" name="Text Box 14">
            <a:extLst>
              <a:ext uri="{FF2B5EF4-FFF2-40B4-BE49-F238E27FC236}">
                <a16:creationId xmlns:a16="http://schemas.microsoft.com/office/drawing/2014/main" id="{FD85BFEC-A83A-11DE-88CC-536877FAE813}"/>
              </a:ext>
            </a:extLst>
          </p:cNvPr>
          <p:cNvSpPr txBox="1">
            <a:spLocks noChangeArrowheads="1"/>
          </p:cNvSpPr>
          <p:nvPr/>
        </p:nvSpPr>
        <p:spPr bwMode="auto">
          <a:xfrm>
            <a:off x="3355181" y="3248025"/>
            <a:ext cx="514350" cy="2308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900" b="1"/>
              <a:t>+ H</a:t>
            </a:r>
            <a:r>
              <a:rPr lang="es-ES" altLang="es-ES" sz="900" b="1" baseline="-25000"/>
              <a:t>2</a:t>
            </a:r>
            <a:r>
              <a:rPr lang="es-ES" altLang="es-ES" sz="900" b="1"/>
              <a:t>O</a:t>
            </a:r>
          </a:p>
        </p:txBody>
      </p:sp>
      <p:sp>
        <p:nvSpPr>
          <p:cNvPr id="59404" name="Text Box 15">
            <a:extLst>
              <a:ext uri="{FF2B5EF4-FFF2-40B4-BE49-F238E27FC236}">
                <a16:creationId xmlns:a16="http://schemas.microsoft.com/office/drawing/2014/main" id="{EB8736EB-3D29-9DC5-BFAC-809D57C55505}"/>
              </a:ext>
            </a:extLst>
          </p:cNvPr>
          <p:cNvSpPr txBox="1">
            <a:spLocks noChangeArrowheads="1"/>
          </p:cNvSpPr>
          <p:nvPr/>
        </p:nvSpPr>
        <p:spPr bwMode="auto">
          <a:xfrm>
            <a:off x="4182666" y="4678475"/>
            <a:ext cx="540544" cy="41549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050" b="1">
                <a:solidFill>
                  <a:schemeClr val="bg1"/>
                </a:solidFill>
              </a:rPr>
              <a:t>2 ATP</a:t>
            </a:r>
          </a:p>
        </p:txBody>
      </p:sp>
      <p:sp>
        <p:nvSpPr>
          <p:cNvPr id="59405" name="Text Box 16">
            <a:extLst>
              <a:ext uri="{FF2B5EF4-FFF2-40B4-BE49-F238E27FC236}">
                <a16:creationId xmlns:a16="http://schemas.microsoft.com/office/drawing/2014/main" id="{DA4D17B2-4226-995F-0AD3-2EBAA44A6F86}"/>
              </a:ext>
            </a:extLst>
          </p:cNvPr>
          <p:cNvSpPr txBox="1">
            <a:spLocks noChangeArrowheads="1"/>
          </p:cNvSpPr>
          <p:nvPr/>
        </p:nvSpPr>
        <p:spPr bwMode="auto">
          <a:xfrm>
            <a:off x="3223023" y="4198144"/>
            <a:ext cx="102512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900"/>
              <a:t>se forman</a:t>
            </a:r>
            <a:endParaRPr lang="es-ES" altLang="es-ES" sz="900"/>
          </a:p>
        </p:txBody>
      </p:sp>
      <p:sp>
        <p:nvSpPr>
          <p:cNvPr id="59406" name="Text Box 17">
            <a:extLst>
              <a:ext uri="{FF2B5EF4-FFF2-40B4-BE49-F238E27FC236}">
                <a16:creationId xmlns:a16="http://schemas.microsoft.com/office/drawing/2014/main" id="{3AE11A99-15F9-5AC8-2A20-656FF110AAB1}"/>
              </a:ext>
            </a:extLst>
          </p:cNvPr>
          <p:cNvSpPr txBox="1">
            <a:spLocks noChangeArrowheads="1"/>
          </p:cNvSpPr>
          <p:nvPr/>
        </p:nvSpPr>
        <p:spPr bwMode="auto">
          <a:xfrm>
            <a:off x="3223023" y="4516041"/>
            <a:ext cx="102512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900"/>
              <a:t>se forman</a:t>
            </a:r>
            <a:endParaRPr lang="es-ES" altLang="es-ES" sz="9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ad%201">
            <a:extLst>
              <a:ext uri="{FF2B5EF4-FFF2-40B4-BE49-F238E27FC236}">
                <a16:creationId xmlns:a16="http://schemas.microsoft.com/office/drawing/2014/main" id="{E527F8B0-C7E3-EE96-EBAB-BF42EA4C9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850" y="141685"/>
            <a:ext cx="3105150" cy="268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3" descr="mito-cad">
            <a:extLst>
              <a:ext uri="{FF2B5EF4-FFF2-40B4-BE49-F238E27FC236}">
                <a16:creationId xmlns:a16="http://schemas.microsoft.com/office/drawing/2014/main" id="{ED646A9F-657D-4BDC-0B24-0B35790DB9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542" y="141685"/>
            <a:ext cx="3888581" cy="193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 descr="fosf-oxid">
            <a:extLst>
              <a:ext uri="{FF2B5EF4-FFF2-40B4-BE49-F238E27FC236}">
                <a16:creationId xmlns:a16="http://schemas.microsoft.com/office/drawing/2014/main" id="{C3F02FB4-B819-26A5-7DAD-F5DB624583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119" y="2680098"/>
            <a:ext cx="3690938" cy="229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a:extLst>
              <a:ext uri="{FF2B5EF4-FFF2-40B4-BE49-F238E27FC236}">
                <a16:creationId xmlns:a16="http://schemas.microsoft.com/office/drawing/2014/main" id="{39CB5973-E96E-3CDE-50BA-B1A98572C8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23" t="23709" r="2092" b="9566"/>
          <a:stretch>
            <a:fillRect/>
          </a:stretch>
        </p:blipFill>
        <p:spPr bwMode="auto">
          <a:xfrm>
            <a:off x="1143000" y="250032"/>
            <a:ext cx="6858000" cy="361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3" name="Text Box 6">
            <a:extLst>
              <a:ext uri="{FF2B5EF4-FFF2-40B4-BE49-F238E27FC236}">
                <a16:creationId xmlns:a16="http://schemas.microsoft.com/office/drawing/2014/main" id="{A663D031-4454-A22C-0860-D10167B65A02}"/>
              </a:ext>
            </a:extLst>
          </p:cNvPr>
          <p:cNvSpPr txBox="1">
            <a:spLocks noChangeArrowheads="1"/>
          </p:cNvSpPr>
          <p:nvPr/>
        </p:nvSpPr>
        <p:spPr bwMode="auto">
          <a:xfrm>
            <a:off x="4733925" y="3670124"/>
            <a:ext cx="3078956" cy="1546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s-ES" altLang="es-ES" sz="1050" dirty="0">
                <a:solidFill>
                  <a:schemeClr val="accent2"/>
                </a:solidFill>
              </a:rPr>
              <a:t>En algunos libros aparece como 36 el número de ATP que se obtienen. Según ciertos autores el NADH + H</a:t>
            </a:r>
            <a:r>
              <a:rPr lang="es-ES" altLang="es-ES" sz="1050" baseline="30000" dirty="0">
                <a:solidFill>
                  <a:schemeClr val="accent2"/>
                </a:solidFill>
              </a:rPr>
              <a:t>+</a:t>
            </a:r>
            <a:r>
              <a:rPr lang="es-ES" altLang="es-ES" sz="1050" dirty="0">
                <a:solidFill>
                  <a:schemeClr val="accent2"/>
                </a:solidFill>
              </a:rPr>
              <a:t>  que se forma en el citoplasma durante la glucolisis entra en la cadena respiratoria en un punto donde se producen 2 moléculas de ATP, y en algunos casos utiliza una vía diferente para entrar en la mitocondria lo que le permite rendir 3 ATP en la cadena respiratoria.</a:t>
            </a:r>
            <a:endParaRPr lang="es-ES_tradnl" altLang="es-ES" sz="1050" dirty="0">
              <a:solidFill>
                <a:schemeClr val="accent2"/>
              </a:solidFill>
            </a:endParaRPr>
          </a:p>
        </p:txBody>
      </p:sp>
      <p:sp>
        <p:nvSpPr>
          <p:cNvPr id="61444" name="Rectangle 7">
            <a:extLst>
              <a:ext uri="{FF2B5EF4-FFF2-40B4-BE49-F238E27FC236}">
                <a16:creationId xmlns:a16="http://schemas.microsoft.com/office/drawing/2014/main" id="{57694EBA-D5E7-51D0-5698-346A9AD89357}"/>
              </a:ext>
            </a:extLst>
          </p:cNvPr>
          <p:cNvSpPr>
            <a:spLocks noChangeArrowheads="1"/>
          </p:cNvSpPr>
          <p:nvPr/>
        </p:nvSpPr>
        <p:spPr bwMode="auto">
          <a:xfrm>
            <a:off x="1709738" y="0"/>
            <a:ext cx="538801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s-ES" altLang="es-ES" sz="1350" b="1" dirty="0">
                <a:solidFill>
                  <a:srgbClr val="CC3300"/>
                </a:solidFill>
              </a:rPr>
              <a:t>5.4   Balance energético de la respiración aerobia de la glucosa</a:t>
            </a:r>
            <a:endParaRPr lang="es-ES_tradnl" altLang="es-ES" sz="1350" b="1" dirty="0">
              <a:solidFill>
                <a:srgbClr val="CC3300"/>
              </a:solidFill>
            </a:endParaRPr>
          </a:p>
        </p:txBody>
      </p:sp>
      <p:sp>
        <p:nvSpPr>
          <p:cNvPr id="61445" name="Text Box 8">
            <a:extLst>
              <a:ext uri="{FF2B5EF4-FFF2-40B4-BE49-F238E27FC236}">
                <a16:creationId xmlns:a16="http://schemas.microsoft.com/office/drawing/2014/main" id="{310FA5E4-6DB2-4FF9-F06E-C347BECC2139}"/>
              </a:ext>
            </a:extLst>
          </p:cNvPr>
          <p:cNvSpPr txBox="1">
            <a:spLocks noChangeArrowheads="1"/>
          </p:cNvSpPr>
          <p:nvPr/>
        </p:nvSpPr>
        <p:spPr bwMode="auto">
          <a:xfrm>
            <a:off x="2951560" y="1329928"/>
            <a:ext cx="21550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350" b="1"/>
              <a:t>2</a:t>
            </a:r>
          </a:p>
        </p:txBody>
      </p:sp>
      <p:sp>
        <p:nvSpPr>
          <p:cNvPr id="61446" name="Text Box 9">
            <a:extLst>
              <a:ext uri="{FF2B5EF4-FFF2-40B4-BE49-F238E27FC236}">
                <a16:creationId xmlns:a16="http://schemas.microsoft.com/office/drawing/2014/main" id="{61D74843-7FF1-5C6A-3FC1-660DABBF993A}"/>
              </a:ext>
            </a:extLst>
          </p:cNvPr>
          <p:cNvSpPr txBox="1">
            <a:spLocks noChangeArrowheads="1"/>
          </p:cNvSpPr>
          <p:nvPr/>
        </p:nvSpPr>
        <p:spPr bwMode="auto">
          <a:xfrm>
            <a:off x="3815954" y="1869281"/>
            <a:ext cx="21550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350" b="1"/>
              <a:t>2</a:t>
            </a:r>
          </a:p>
        </p:txBody>
      </p:sp>
      <p:sp>
        <p:nvSpPr>
          <p:cNvPr id="61447" name="Text Box 14">
            <a:extLst>
              <a:ext uri="{FF2B5EF4-FFF2-40B4-BE49-F238E27FC236}">
                <a16:creationId xmlns:a16="http://schemas.microsoft.com/office/drawing/2014/main" id="{A89B5FF0-FF54-BFCF-2A54-078BC1307D30}"/>
              </a:ext>
            </a:extLst>
          </p:cNvPr>
          <p:cNvSpPr txBox="1">
            <a:spLocks noChangeArrowheads="1"/>
          </p:cNvSpPr>
          <p:nvPr/>
        </p:nvSpPr>
        <p:spPr bwMode="auto">
          <a:xfrm>
            <a:off x="2519363" y="3112294"/>
            <a:ext cx="1727597"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750">
                <a:solidFill>
                  <a:srgbClr val="CC3300"/>
                </a:solidFill>
              </a:rPr>
              <a:t>(Fosforilación a nivel de sustrato)</a:t>
            </a:r>
            <a:endParaRPr lang="es-ES" altLang="es-ES" sz="750">
              <a:solidFill>
                <a:srgbClr val="CC3300"/>
              </a:solidFill>
            </a:endParaRPr>
          </a:p>
        </p:txBody>
      </p:sp>
      <p:sp>
        <p:nvSpPr>
          <p:cNvPr id="61448" name="Text Box 15">
            <a:extLst>
              <a:ext uri="{FF2B5EF4-FFF2-40B4-BE49-F238E27FC236}">
                <a16:creationId xmlns:a16="http://schemas.microsoft.com/office/drawing/2014/main" id="{4E375A9D-708C-542C-ABB9-A28BE01C61A3}"/>
              </a:ext>
            </a:extLst>
          </p:cNvPr>
          <p:cNvSpPr txBox="1">
            <a:spLocks noChangeArrowheads="1"/>
          </p:cNvSpPr>
          <p:nvPr/>
        </p:nvSpPr>
        <p:spPr bwMode="auto">
          <a:xfrm>
            <a:off x="3114676" y="3436144"/>
            <a:ext cx="1727597"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750">
                <a:solidFill>
                  <a:srgbClr val="CC3300"/>
                </a:solidFill>
              </a:rPr>
              <a:t>(Fosforilación oxidativa)</a:t>
            </a:r>
            <a:endParaRPr lang="es-ES" altLang="es-ES" sz="750">
              <a:solidFill>
                <a:srgbClr val="CC3300"/>
              </a:solidFill>
            </a:endParaRPr>
          </a:p>
        </p:txBody>
      </p:sp>
      <p:sp>
        <p:nvSpPr>
          <p:cNvPr id="61449" name="Text Box 16">
            <a:extLst>
              <a:ext uri="{FF2B5EF4-FFF2-40B4-BE49-F238E27FC236}">
                <a16:creationId xmlns:a16="http://schemas.microsoft.com/office/drawing/2014/main" id="{C87C6122-E8BE-7E4A-AFE2-A26805C3386D}"/>
              </a:ext>
            </a:extLst>
          </p:cNvPr>
          <p:cNvSpPr txBox="1">
            <a:spLocks noChangeArrowheads="1"/>
          </p:cNvSpPr>
          <p:nvPr/>
        </p:nvSpPr>
        <p:spPr bwMode="auto">
          <a:xfrm>
            <a:off x="1919288" y="4550569"/>
            <a:ext cx="1727597"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750">
                <a:solidFill>
                  <a:srgbClr val="CC3300"/>
                </a:solidFill>
              </a:rPr>
              <a:t>(Fosforilación a nivel de sustrato)</a:t>
            </a:r>
            <a:endParaRPr lang="es-ES" altLang="es-ES" sz="750">
              <a:solidFill>
                <a:srgbClr val="CC3300"/>
              </a:solidFill>
            </a:endParaRPr>
          </a:p>
        </p:txBody>
      </p:sp>
      <p:sp>
        <p:nvSpPr>
          <p:cNvPr id="61450" name="Text Box 18">
            <a:extLst>
              <a:ext uri="{FF2B5EF4-FFF2-40B4-BE49-F238E27FC236}">
                <a16:creationId xmlns:a16="http://schemas.microsoft.com/office/drawing/2014/main" id="{4D4BE708-3040-D7ED-4354-30FD50081B09}"/>
              </a:ext>
            </a:extLst>
          </p:cNvPr>
          <p:cNvSpPr txBox="1">
            <a:spLocks noChangeArrowheads="1"/>
          </p:cNvSpPr>
          <p:nvPr/>
        </p:nvSpPr>
        <p:spPr bwMode="auto">
          <a:xfrm>
            <a:off x="7002066" y="3274219"/>
            <a:ext cx="809625" cy="30008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350" b="1">
                <a:solidFill>
                  <a:schemeClr val="bg1"/>
                </a:solidFill>
              </a:rPr>
              <a:t>34 ATP</a:t>
            </a:r>
          </a:p>
        </p:txBody>
      </p:sp>
      <p:sp>
        <p:nvSpPr>
          <p:cNvPr id="61451" name="Text Box 19">
            <a:extLst>
              <a:ext uri="{FF2B5EF4-FFF2-40B4-BE49-F238E27FC236}">
                <a16:creationId xmlns:a16="http://schemas.microsoft.com/office/drawing/2014/main" id="{27111AFE-3E13-4041-51E6-324D3163BDBD}"/>
              </a:ext>
            </a:extLst>
          </p:cNvPr>
          <p:cNvSpPr txBox="1">
            <a:spLocks noChangeArrowheads="1"/>
          </p:cNvSpPr>
          <p:nvPr/>
        </p:nvSpPr>
        <p:spPr bwMode="auto">
          <a:xfrm>
            <a:off x="4680347" y="3165872"/>
            <a:ext cx="1403747" cy="30008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350" b="1">
                <a:solidFill>
                  <a:schemeClr val="bg1"/>
                </a:solidFill>
              </a:rPr>
              <a:t>2 GTP = 2 ATP</a:t>
            </a:r>
          </a:p>
        </p:txBody>
      </p:sp>
      <p:sp>
        <p:nvSpPr>
          <p:cNvPr id="61452" name="Text Box 18">
            <a:extLst>
              <a:ext uri="{FF2B5EF4-FFF2-40B4-BE49-F238E27FC236}">
                <a16:creationId xmlns:a16="http://schemas.microsoft.com/office/drawing/2014/main" id="{6A523692-E695-7C42-F4FA-7C7D8DEFC988}"/>
              </a:ext>
            </a:extLst>
          </p:cNvPr>
          <p:cNvSpPr txBox="1">
            <a:spLocks noChangeArrowheads="1"/>
          </p:cNvSpPr>
          <p:nvPr/>
        </p:nvSpPr>
        <p:spPr bwMode="auto">
          <a:xfrm>
            <a:off x="1331119" y="1437085"/>
            <a:ext cx="702469" cy="30008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350" b="1">
                <a:solidFill>
                  <a:schemeClr val="bg1"/>
                </a:solidFill>
              </a:rPr>
              <a:t>2 ATP</a:t>
            </a:r>
          </a:p>
        </p:txBody>
      </p:sp>
      <p:pic>
        <p:nvPicPr>
          <p:cNvPr id="61453" name="Picture 5" descr="~LWF0007">
            <a:extLst>
              <a:ext uri="{FF2B5EF4-FFF2-40B4-BE49-F238E27FC236}">
                <a16:creationId xmlns:a16="http://schemas.microsoft.com/office/drawing/2014/main" id="{FB6C5305-0EC7-9BB6-3D65-AFF99D414CD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3000" y="2859882"/>
            <a:ext cx="3590925" cy="2283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4" name="Text Box 12">
            <a:extLst>
              <a:ext uri="{FF2B5EF4-FFF2-40B4-BE49-F238E27FC236}">
                <a16:creationId xmlns:a16="http://schemas.microsoft.com/office/drawing/2014/main" id="{85C996DA-38C9-E4EA-3E2C-AA53DC175E2C}"/>
              </a:ext>
            </a:extLst>
          </p:cNvPr>
          <p:cNvSpPr txBox="1">
            <a:spLocks noChangeArrowheads="1"/>
          </p:cNvSpPr>
          <p:nvPr/>
        </p:nvSpPr>
        <p:spPr bwMode="auto">
          <a:xfrm>
            <a:off x="3842147" y="4786312"/>
            <a:ext cx="809625" cy="30008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350" b="1">
                <a:solidFill>
                  <a:schemeClr val="bg1"/>
                </a:solidFill>
              </a:rPr>
              <a:t>38 ATP</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4">
            <a:extLst>
              <a:ext uri="{FF2B5EF4-FFF2-40B4-BE49-F238E27FC236}">
                <a16:creationId xmlns:a16="http://schemas.microsoft.com/office/drawing/2014/main" id="{30B8B391-2397-F998-A39B-1EF6B1199EF5}"/>
              </a:ext>
            </a:extLst>
          </p:cNvPr>
          <p:cNvSpPr txBox="1">
            <a:spLocks noChangeArrowheads="1"/>
          </p:cNvSpPr>
          <p:nvPr/>
        </p:nvSpPr>
        <p:spPr bwMode="auto">
          <a:xfrm>
            <a:off x="1494235" y="250032"/>
            <a:ext cx="6210300" cy="1546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s-ES" altLang="es-ES" sz="1350">
                <a:solidFill>
                  <a:schemeClr val="accent2"/>
                </a:solidFill>
              </a:rPr>
              <a:t>Cerca del 40% de la energía liberada de la oxidación de la glucosa se utiliza en convertir el ADP y el fosfato inorgánico en ATP. La célula viva es considerablemente más eficaz que cualquier motor, que puede perder hasta el 75% de la energía que se le proporciona. La mayor eficacia que se da en la célula se debe principalmente a que la liberación de energía se produce en una serie de reacciones en cadena, en cada una de las cuales tiene lugar un cambio de energía pequeño.</a:t>
            </a:r>
            <a:r>
              <a:rPr lang="es-ES_tradnl" altLang="es-ES" sz="1350">
                <a:solidFill>
                  <a:schemeClr val="accent2"/>
                </a:solidFill>
              </a:rPr>
              <a:t> </a:t>
            </a:r>
          </a:p>
        </p:txBody>
      </p:sp>
      <p:pic>
        <p:nvPicPr>
          <p:cNvPr id="62467" name="Picture 6" descr="Rendimiento del motor">
            <a:extLst>
              <a:ext uri="{FF2B5EF4-FFF2-40B4-BE49-F238E27FC236}">
                <a16:creationId xmlns:a16="http://schemas.microsoft.com/office/drawing/2014/main" id="{6787D660-CAC8-07DF-57BA-42722A7DF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6295"/>
          <a:stretch>
            <a:fillRect/>
          </a:stretch>
        </p:blipFill>
        <p:spPr bwMode="auto">
          <a:xfrm>
            <a:off x="3464719" y="2909887"/>
            <a:ext cx="4536281"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8" descr="Respiraci%25C3%25B3n-celular">
            <a:extLst>
              <a:ext uri="{FF2B5EF4-FFF2-40B4-BE49-F238E27FC236}">
                <a16:creationId xmlns:a16="http://schemas.microsoft.com/office/drawing/2014/main" id="{C5A202CE-5447-45A6-4C75-12A26BB8296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1119" y="1762126"/>
            <a:ext cx="3105150" cy="186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9">
            <a:extLst>
              <a:ext uri="{FF2B5EF4-FFF2-40B4-BE49-F238E27FC236}">
                <a16:creationId xmlns:a16="http://schemas.microsoft.com/office/drawing/2014/main" id="{D5BC178B-08B4-24FF-0BC4-6BC5B6234118}"/>
              </a:ext>
            </a:extLst>
          </p:cNvPr>
          <p:cNvSpPr txBox="1">
            <a:spLocks noChangeArrowheads="1"/>
          </p:cNvSpPr>
          <p:nvPr/>
        </p:nvSpPr>
        <p:spPr bwMode="auto">
          <a:xfrm>
            <a:off x="2897982" y="1924051"/>
            <a:ext cx="1241822" cy="541943"/>
          </a:xfrm>
          <a:prstGeom prst="rect">
            <a:avLst/>
          </a:prstGeom>
          <a:solidFill>
            <a:schemeClr val="bg1">
              <a:alpha val="47058"/>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70000"/>
              </a:lnSpc>
              <a:spcBef>
                <a:spcPct val="50000"/>
              </a:spcBef>
              <a:buFontTx/>
              <a:buNone/>
            </a:pPr>
            <a:r>
              <a:rPr lang="es-ES" altLang="es-ES" sz="1050" b="1"/>
              <a:t>Trabajo Efectivo</a:t>
            </a:r>
          </a:p>
          <a:p>
            <a:pPr eaLnBrk="1" hangingPunct="1">
              <a:lnSpc>
                <a:spcPct val="70000"/>
              </a:lnSpc>
              <a:spcBef>
                <a:spcPct val="50000"/>
              </a:spcBef>
              <a:buFontTx/>
              <a:buNone/>
            </a:pPr>
            <a:r>
              <a:rPr lang="es-ES" altLang="es-ES" sz="1350"/>
              <a:t>        </a:t>
            </a:r>
            <a:r>
              <a:rPr lang="es-ES" altLang="es-ES" sz="1800" b="1"/>
              <a:t>40%</a:t>
            </a:r>
          </a:p>
        </p:txBody>
      </p:sp>
      <p:sp>
        <p:nvSpPr>
          <p:cNvPr id="62470" name="Text Box 10">
            <a:extLst>
              <a:ext uri="{FF2B5EF4-FFF2-40B4-BE49-F238E27FC236}">
                <a16:creationId xmlns:a16="http://schemas.microsoft.com/office/drawing/2014/main" id="{9AE2F14A-9450-FF5A-031B-FD1E2ED1DBFD}"/>
              </a:ext>
            </a:extLst>
          </p:cNvPr>
          <p:cNvSpPr txBox="1">
            <a:spLocks noChangeArrowheads="1"/>
          </p:cNvSpPr>
          <p:nvPr/>
        </p:nvSpPr>
        <p:spPr bwMode="auto">
          <a:xfrm>
            <a:off x="4680347" y="1762125"/>
            <a:ext cx="3024188"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s-ES" altLang="es-ES" sz="1350"/>
          </a:p>
        </p:txBody>
      </p:sp>
      <p:sp>
        <p:nvSpPr>
          <p:cNvPr id="62471" name="Text Box 11">
            <a:extLst>
              <a:ext uri="{FF2B5EF4-FFF2-40B4-BE49-F238E27FC236}">
                <a16:creationId xmlns:a16="http://schemas.microsoft.com/office/drawing/2014/main" id="{2652DEA7-658D-AE5D-DA99-88A0701CE1E4}"/>
              </a:ext>
            </a:extLst>
          </p:cNvPr>
          <p:cNvSpPr txBox="1">
            <a:spLocks noChangeArrowheads="1"/>
          </p:cNvSpPr>
          <p:nvPr/>
        </p:nvSpPr>
        <p:spPr bwMode="auto">
          <a:xfrm>
            <a:off x="4787504" y="1815704"/>
            <a:ext cx="2915840" cy="90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s-ES" altLang="es-ES" sz="1050"/>
              <a:t>Como el ATP es capaz de almacenar una energía de aproximadamente 7 kcal/mol, resulta que la degradación total de un mol de glucosa (180 g) rinde 266 kcal.</a:t>
            </a:r>
            <a:endParaRPr lang="es-ES" altLang="es-ES" sz="1050" b="1"/>
          </a:p>
          <a:p>
            <a:pPr eaLnBrk="1" hangingPunct="1">
              <a:spcBef>
                <a:spcPct val="0"/>
              </a:spcBef>
              <a:buFontTx/>
              <a:buNone/>
            </a:pPr>
            <a:r>
              <a:rPr lang="es-ES" altLang="es-ES" sz="1050" b="1">
                <a:solidFill>
                  <a:srgbClr val="CC3300"/>
                </a:solidFill>
              </a:rPr>
              <a:t>(38 moles de ATP x 7 kcal/mol  =  266</a:t>
            </a:r>
            <a:r>
              <a:rPr lang="es-ES" altLang="es-ES" sz="1050">
                <a:solidFill>
                  <a:srgbClr val="CC3300"/>
                </a:solidFill>
              </a:rPr>
              <a:t> </a:t>
            </a:r>
            <a:r>
              <a:rPr lang="es-ES" altLang="es-ES" sz="1050" b="1">
                <a:solidFill>
                  <a:srgbClr val="CC3300"/>
                </a:solidFill>
              </a:rPr>
              <a:t>kcal)</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4">
            <a:extLst>
              <a:ext uri="{FF2B5EF4-FFF2-40B4-BE49-F238E27FC236}">
                <a16:creationId xmlns:a16="http://schemas.microsoft.com/office/drawing/2014/main" id="{81A2115B-6873-3161-DA92-88B10DEBCA0D}"/>
              </a:ext>
            </a:extLst>
          </p:cNvPr>
          <p:cNvSpPr txBox="1">
            <a:spLocks noChangeArrowheads="1"/>
          </p:cNvSpPr>
          <p:nvPr/>
        </p:nvSpPr>
        <p:spPr bwMode="auto">
          <a:xfrm>
            <a:off x="1385888" y="250032"/>
            <a:ext cx="6372225" cy="237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s-ES" altLang="es-ES" sz="1350" b="1" dirty="0">
                <a:solidFill>
                  <a:srgbClr val="CC3300"/>
                </a:solidFill>
              </a:rPr>
              <a:t>6.	</a:t>
            </a:r>
            <a:r>
              <a:rPr lang="es-ES" altLang="es-ES" sz="1350" b="1" u="sng" dirty="0">
                <a:solidFill>
                  <a:srgbClr val="CC3300"/>
                </a:solidFill>
              </a:rPr>
              <a:t>CATABOLISMO DE LÍPIDOS</a:t>
            </a:r>
            <a:endParaRPr lang="es-ES" altLang="es-ES" sz="1350" b="1" dirty="0">
              <a:solidFill>
                <a:srgbClr val="CC3300"/>
              </a:solidFill>
            </a:endParaRPr>
          </a:p>
          <a:p>
            <a:pPr algn="just" eaLnBrk="1" hangingPunct="1">
              <a:spcBef>
                <a:spcPct val="0"/>
              </a:spcBef>
              <a:buFontTx/>
              <a:buNone/>
            </a:pPr>
            <a:endParaRPr lang="es-ES" altLang="es-ES" sz="1350" b="1" dirty="0">
              <a:solidFill>
                <a:srgbClr val="CC3300"/>
              </a:solidFill>
            </a:endParaRPr>
          </a:p>
          <a:p>
            <a:pPr algn="just" eaLnBrk="1" hangingPunct="1">
              <a:spcBef>
                <a:spcPct val="0"/>
              </a:spcBef>
              <a:buFontTx/>
              <a:buNone/>
            </a:pPr>
            <a:r>
              <a:rPr lang="es-ES" altLang="es-ES" sz="1350" dirty="0"/>
              <a:t>En los seres vivos las grasas tienen una gran importancia como combustibles orgánicos, dado su alto valor calórico: la degradación de 1 g de grasa puede proporcionar alrededor de 9 kcal, frente a las 4 kcal de los glúcidos y proteínas.</a:t>
            </a:r>
          </a:p>
          <a:p>
            <a:pPr algn="just" eaLnBrk="1" hangingPunct="1">
              <a:spcBef>
                <a:spcPct val="0"/>
              </a:spcBef>
              <a:buFontTx/>
              <a:buNone/>
            </a:pPr>
            <a:endParaRPr lang="es-ES" altLang="es-ES" sz="1350" dirty="0"/>
          </a:p>
          <a:p>
            <a:pPr algn="just" eaLnBrk="1" hangingPunct="1">
              <a:spcBef>
                <a:spcPct val="0"/>
              </a:spcBef>
              <a:buFontTx/>
              <a:buNone/>
            </a:pPr>
            <a:r>
              <a:rPr lang="es-ES" altLang="es-ES" sz="1350" dirty="0"/>
              <a:t>El principal mecanismo de obtención de energía de los lípidos lo constituye la oxidación de los ácidos grasos, que proceden de la hidrólisis principalmente de los triglicéridos. Esta hidrólisis, que tiene lugar en el citosol, es catalizada por las </a:t>
            </a:r>
            <a:r>
              <a:rPr lang="es-ES" altLang="es-ES" sz="1350" b="1" dirty="0"/>
              <a:t>lipasas</a:t>
            </a:r>
            <a:r>
              <a:rPr lang="es-ES" altLang="es-ES" sz="1350" dirty="0"/>
              <a:t> específicas que rompen las uniones tipo éster y liberan los ácidos grasos de la glicerina:</a:t>
            </a:r>
            <a:endParaRPr lang="es-ES_tradnl" altLang="es-ES" sz="1350" dirty="0"/>
          </a:p>
        </p:txBody>
      </p:sp>
      <p:graphicFrame>
        <p:nvGraphicFramePr>
          <p:cNvPr id="63491" name="Object 5">
            <a:extLst>
              <a:ext uri="{FF2B5EF4-FFF2-40B4-BE49-F238E27FC236}">
                <a16:creationId xmlns:a16="http://schemas.microsoft.com/office/drawing/2014/main" id="{80534A53-51A9-1CEF-A463-2FE860C0724A}"/>
              </a:ext>
            </a:extLst>
          </p:cNvPr>
          <p:cNvGraphicFramePr>
            <a:graphicFrameLocks noChangeAspect="1"/>
          </p:cNvGraphicFramePr>
          <p:nvPr>
            <p:ph/>
          </p:nvPr>
        </p:nvGraphicFramePr>
        <p:xfrm>
          <a:off x="1439466" y="2733675"/>
          <a:ext cx="6172200" cy="1604963"/>
        </p:xfrm>
        <a:graphic>
          <a:graphicData uri="http://schemas.openxmlformats.org/presentationml/2006/ole">
            <mc:AlternateContent xmlns:mc="http://schemas.openxmlformats.org/markup-compatibility/2006">
              <mc:Choice xmlns:v="urn:schemas-microsoft-com:vml" Requires="v">
                <p:oleObj r:id="rId3" imgW="8352381" imgH="2172003" progId="">
                  <p:embed/>
                </p:oleObj>
              </mc:Choice>
              <mc:Fallback>
                <p:oleObj r:id="rId3" imgW="8352381" imgH="2172003" progId="">
                  <p:embed/>
                  <p:pic>
                    <p:nvPicPr>
                      <p:cNvPr id="63491" name="Object 5">
                        <a:extLst>
                          <a:ext uri="{FF2B5EF4-FFF2-40B4-BE49-F238E27FC236}">
                            <a16:creationId xmlns:a16="http://schemas.microsoft.com/office/drawing/2014/main" id="{80534A53-51A9-1CEF-A463-2FE860C072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9466" y="2733675"/>
                        <a:ext cx="6172200"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14" name="Object 2">
            <a:extLst>
              <a:ext uri="{FF2B5EF4-FFF2-40B4-BE49-F238E27FC236}">
                <a16:creationId xmlns:a16="http://schemas.microsoft.com/office/drawing/2014/main" id="{20F83682-7CDE-E013-21B1-B0985D65DB18}"/>
              </a:ext>
            </a:extLst>
          </p:cNvPr>
          <p:cNvGraphicFramePr>
            <a:graphicFrameLocks noChangeAspect="1"/>
          </p:cNvGraphicFramePr>
          <p:nvPr>
            <p:ph sz="quarter" idx="1"/>
          </p:nvPr>
        </p:nvGraphicFramePr>
        <p:xfrm>
          <a:off x="1601391" y="1006078"/>
          <a:ext cx="2207419" cy="1243013"/>
        </p:xfrm>
        <a:graphic>
          <a:graphicData uri="http://schemas.openxmlformats.org/presentationml/2006/ole">
            <mc:AlternateContent xmlns:mc="http://schemas.openxmlformats.org/markup-compatibility/2006">
              <mc:Choice xmlns:v="urn:schemas-microsoft-com:vml" Requires="v">
                <p:oleObj name="Fotografía de Photo Editor" r:id="rId3" imgW="2943636" imgH="1657581" progId="MSPhotoEd.3">
                  <p:embed/>
                </p:oleObj>
              </mc:Choice>
              <mc:Fallback>
                <p:oleObj name="Fotografía de Photo Editor" r:id="rId3" imgW="2943636" imgH="1657581" progId="MSPhotoEd.3">
                  <p:embed/>
                  <p:pic>
                    <p:nvPicPr>
                      <p:cNvPr id="64514" name="Object 2">
                        <a:extLst>
                          <a:ext uri="{FF2B5EF4-FFF2-40B4-BE49-F238E27FC236}">
                            <a16:creationId xmlns:a16="http://schemas.microsoft.com/office/drawing/2014/main" id="{20F83682-7CDE-E013-21B1-B0985D65DB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1391" y="1006078"/>
                        <a:ext cx="2207419"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515" name="Object 3">
            <a:extLst>
              <a:ext uri="{FF2B5EF4-FFF2-40B4-BE49-F238E27FC236}">
                <a16:creationId xmlns:a16="http://schemas.microsoft.com/office/drawing/2014/main" id="{D4947892-5CA7-C722-4F65-55A6FA82D48C}"/>
              </a:ext>
            </a:extLst>
          </p:cNvPr>
          <p:cNvGraphicFramePr>
            <a:graphicFrameLocks noChangeAspect="1"/>
          </p:cNvGraphicFramePr>
          <p:nvPr>
            <p:ph sz="quarter" idx="2"/>
          </p:nvPr>
        </p:nvGraphicFramePr>
        <p:xfrm>
          <a:off x="5057775" y="951310"/>
          <a:ext cx="1757363" cy="1235869"/>
        </p:xfrm>
        <a:graphic>
          <a:graphicData uri="http://schemas.openxmlformats.org/presentationml/2006/ole">
            <mc:AlternateContent xmlns:mc="http://schemas.openxmlformats.org/markup-compatibility/2006">
              <mc:Choice xmlns:v="urn:schemas-microsoft-com:vml" Requires="v">
                <p:oleObj name="Fotografía de Photo Editor" r:id="rId5" imgW="2343477" imgH="1647619" progId="MSPhotoEd.3">
                  <p:embed/>
                </p:oleObj>
              </mc:Choice>
              <mc:Fallback>
                <p:oleObj name="Fotografía de Photo Editor" r:id="rId5" imgW="2343477" imgH="1647619" progId="MSPhotoEd.3">
                  <p:embed/>
                  <p:pic>
                    <p:nvPicPr>
                      <p:cNvPr id="64515" name="Object 3">
                        <a:extLst>
                          <a:ext uri="{FF2B5EF4-FFF2-40B4-BE49-F238E27FC236}">
                            <a16:creationId xmlns:a16="http://schemas.microsoft.com/office/drawing/2014/main" id="{D4947892-5CA7-C722-4F65-55A6FA82D4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7775" y="951310"/>
                        <a:ext cx="1757363" cy="123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516" name="Object 4">
            <a:extLst>
              <a:ext uri="{FF2B5EF4-FFF2-40B4-BE49-F238E27FC236}">
                <a16:creationId xmlns:a16="http://schemas.microsoft.com/office/drawing/2014/main" id="{79AEE074-BDF8-BE57-8A98-981E6EFC108D}"/>
              </a:ext>
            </a:extLst>
          </p:cNvPr>
          <p:cNvGraphicFramePr>
            <a:graphicFrameLocks noChangeAspect="1"/>
          </p:cNvGraphicFramePr>
          <p:nvPr>
            <p:ph sz="quarter" idx="3"/>
          </p:nvPr>
        </p:nvGraphicFramePr>
        <p:xfrm>
          <a:off x="3977879" y="1383506"/>
          <a:ext cx="735806" cy="300038"/>
        </p:xfrm>
        <a:graphic>
          <a:graphicData uri="http://schemas.openxmlformats.org/presentationml/2006/ole">
            <mc:AlternateContent xmlns:mc="http://schemas.openxmlformats.org/markup-compatibility/2006">
              <mc:Choice xmlns:v="urn:schemas-microsoft-com:vml" Requires="v">
                <p:oleObj name="Fotografía de Photo Editor" r:id="rId7" imgW="980952" imgH="400000" progId="MSPhotoEd.3">
                  <p:embed/>
                </p:oleObj>
              </mc:Choice>
              <mc:Fallback>
                <p:oleObj name="Fotografía de Photo Editor" r:id="rId7" imgW="980952" imgH="400000" progId="MSPhotoEd.3">
                  <p:embed/>
                  <p:pic>
                    <p:nvPicPr>
                      <p:cNvPr id="64516" name="Object 4">
                        <a:extLst>
                          <a:ext uri="{FF2B5EF4-FFF2-40B4-BE49-F238E27FC236}">
                            <a16:creationId xmlns:a16="http://schemas.microsoft.com/office/drawing/2014/main" id="{79AEE074-BDF8-BE57-8A98-981E6EFC10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7879" y="1383506"/>
                        <a:ext cx="735806"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17" name="Text Box 5">
            <a:extLst>
              <a:ext uri="{FF2B5EF4-FFF2-40B4-BE49-F238E27FC236}">
                <a16:creationId xmlns:a16="http://schemas.microsoft.com/office/drawing/2014/main" id="{87EC77E5-15CB-BC1A-8C4C-DBAF81CD52D9}"/>
              </a:ext>
            </a:extLst>
          </p:cNvPr>
          <p:cNvSpPr txBox="1">
            <a:spLocks noChangeArrowheads="1"/>
          </p:cNvSpPr>
          <p:nvPr/>
        </p:nvSpPr>
        <p:spPr bwMode="auto">
          <a:xfrm>
            <a:off x="3924301" y="1113235"/>
            <a:ext cx="917972"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350" b="1"/>
              <a:t>Lipasa</a:t>
            </a:r>
          </a:p>
        </p:txBody>
      </p:sp>
      <p:sp>
        <p:nvSpPr>
          <p:cNvPr id="64518" name="Line 6">
            <a:extLst>
              <a:ext uri="{FF2B5EF4-FFF2-40B4-BE49-F238E27FC236}">
                <a16:creationId xmlns:a16="http://schemas.microsoft.com/office/drawing/2014/main" id="{98CC799B-BE65-F4F8-3F20-A683B105F680}"/>
              </a:ext>
            </a:extLst>
          </p:cNvPr>
          <p:cNvSpPr>
            <a:spLocks noChangeShapeType="1"/>
          </p:cNvSpPr>
          <p:nvPr/>
        </p:nvSpPr>
        <p:spPr bwMode="auto">
          <a:xfrm>
            <a:off x="6354366" y="2247900"/>
            <a:ext cx="0" cy="70127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64519" name="Text Box 7">
            <a:extLst>
              <a:ext uri="{FF2B5EF4-FFF2-40B4-BE49-F238E27FC236}">
                <a16:creationId xmlns:a16="http://schemas.microsoft.com/office/drawing/2014/main" id="{3D575482-64F9-E22A-AD04-ECDD548E0B96}"/>
              </a:ext>
            </a:extLst>
          </p:cNvPr>
          <p:cNvSpPr txBox="1">
            <a:spLocks noChangeArrowheads="1"/>
          </p:cNvSpPr>
          <p:nvPr/>
        </p:nvSpPr>
        <p:spPr bwMode="auto">
          <a:xfrm>
            <a:off x="6462712" y="3274219"/>
            <a:ext cx="1187054"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s-ES" altLang="es-ES" sz="1350"/>
          </a:p>
        </p:txBody>
      </p:sp>
      <p:graphicFrame>
        <p:nvGraphicFramePr>
          <p:cNvPr id="64520" name="Object 8">
            <a:extLst>
              <a:ext uri="{FF2B5EF4-FFF2-40B4-BE49-F238E27FC236}">
                <a16:creationId xmlns:a16="http://schemas.microsoft.com/office/drawing/2014/main" id="{8AB90E10-AD0E-BAAF-7B4F-ACE577011E25}"/>
              </a:ext>
            </a:extLst>
          </p:cNvPr>
          <p:cNvGraphicFramePr>
            <a:graphicFrameLocks noChangeAspect="1"/>
          </p:cNvGraphicFramePr>
          <p:nvPr>
            <p:ph sz="quarter" idx="4"/>
          </p:nvPr>
        </p:nvGraphicFramePr>
        <p:xfrm>
          <a:off x="5813822" y="3003947"/>
          <a:ext cx="1218009" cy="756047"/>
        </p:xfrm>
        <a:graphic>
          <a:graphicData uri="http://schemas.openxmlformats.org/presentationml/2006/ole">
            <mc:AlternateContent xmlns:mc="http://schemas.openxmlformats.org/markup-compatibility/2006">
              <mc:Choice xmlns:v="urn:schemas-microsoft-com:vml" Requires="v">
                <p:oleObj name="Fotografía de Photo Editor" r:id="rId9" imgW="3971429" imgH="2467319" progId="MSPhotoEd.3">
                  <p:embed/>
                </p:oleObj>
              </mc:Choice>
              <mc:Fallback>
                <p:oleObj name="Fotografía de Photo Editor" r:id="rId9" imgW="3971429" imgH="2467319" progId="MSPhotoEd.3">
                  <p:embed/>
                  <p:pic>
                    <p:nvPicPr>
                      <p:cNvPr id="64520" name="Object 8">
                        <a:extLst>
                          <a:ext uri="{FF2B5EF4-FFF2-40B4-BE49-F238E27FC236}">
                            <a16:creationId xmlns:a16="http://schemas.microsoft.com/office/drawing/2014/main" id="{8AB90E10-AD0E-BAAF-7B4F-ACE577011E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13822" y="3003947"/>
                        <a:ext cx="1218009" cy="756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21" name="Text Box 9">
            <a:extLst>
              <a:ext uri="{FF2B5EF4-FFF2-40B4-BE49-F238E27FC236}">
                <a16:creationId xmlns:a16="http://schemas.microsoft.com/office/drawing/2014/main" id="{C52AE55E-1AAC-6059-9ABC-4DCF4EED178A}"/>
              </a:ext>
            </a:extLst>
          </p:cNvPr>
          <p:cNvSpPr txBox="1">
            <a:spLocks noChangeArrowheads="1"/>
          </p:cNvSpPr>
          <p:nvPr/>
        </p:nvSpPr>
        <p:spPr bwMode="auto">
          <a:xfrm>
            <a:off x="5868591" y="4083844"/>
            <a:ext cx="1025128"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350" b="1">
                <a:solidFill>
                  <a:srgbClr val="CC0000"/>
                </a:solidFill>
              </a:rPr>
              <a:t>Glucolisis</a:t>
            </a:r>
          </a:p>
        </p:txBody>
      </p:sp>
      <p:sp>
        <p:nvSpPr>
          <p:cNvPr id="64522" name="Line 10">
            <a:extLst>
              <a:ext uri="{FF2B5EF4-FFF2-40B4-BE49-F238E27FC236}">
                <a16:creationId xmlns:a16="http://schemas.microsoft.com/office/drawing/2014/main" id="{9E4FC88C-45DC-B754-503E-FEACC40E5ED3}"/>
              </a:ext>
            </a:extLst>
          </p:cNvPr>
          <p:cNvSpPr>
            <a:spLocks noChangeShapeType="1"/>
          </p:cNvSpPr>
          <p:nvPr/>
        </p:nvSpPr>
        <p:spPr bwMode="auto">
          <a:xfrm>
            <a:off x="6354366" y="3759994"/>
            <a:ext cx="0" cy="3238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64523" name="Line 11">
            <a:extLst>
              <a:ext uri="{FF2B5EF4-FFF2-40B4-BE49-F238E27FC236}">
                <a16:creationId xmlns:a16="http://schemas.microsoft.com/office/drawing/2014/main" id="{74506B2C-DA28-AF16-CEDF-8817D8006BEF}"/>
              </a:ext>
            </a:extLst>
          </p:cNvPr>
          <p:cNvSpPr>
            <a:spLocks noChangeShapeType="1"/>
          </p:cNvSpPr>
          <p:nvPr/>
        </p:nvSpPr>
        <p:spPr bwMode="auto">
          <a:xfrm flipH="1">
            <a:off x="4248150" y="2247901"/>
            <a:ext cx="971550" cy="4321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64524" name="Text Box 12">
            <a:extLst>
              <a:ext uri="{FF2B5EF4-FFF2-40B4-BE49-F238E27FC236}">
                <a16:creationId xmlns:a16="http://schemas.microsoft.com/office/drawing/2014/main" id="{25EFC8A1-1D4D-1B19-8AB7-D2CAFCC08817}"/>
              </a:ext>
            </a:extLst>
          </p:cNvPr>
          <p:cNvSpPr txBox="1">
            <a:spLocks noChangeArrowheads="1"/>
          </p:cNvSpPr>
          <p:nvPr/>
        </p:nvSpPr>
        <p:spPr bwMode="auto">
          <a:xfrm>
            <a:off x="3492104" y="2733675"/>
            <a:ext cx="113347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350" b="1">
                <a:solidFill>
                  <a:srgbClr val="CC0000"/>
                </a:solidFill>
                <a:sym typeface="Symbol" panose="05050102010706020507" pitchFamily="18" charset="2"/>
              </a:rPr>
              <a:t>-oxidación</a:t>
            </a:r>
          </a:p>
        </p:txBody>
      </p:sp>
      <p:pic>
        <p:nvPicPr>
          <p:cNvPr id="64525" name="Picture 13" descr="~LWF0008">
            <a:extLst>
              <a:ext uri="{FF2B5EF4-FFF2-40B4-BE49-F238E27FC236}">
                <a16:creationId xmlns:a16="http://schemas.microsoft.com/office/drawing/2014/main" id="{D28A1369-62E3-FFD8-02F0-C924400DDED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94235" y="2950369"/>
            <a:ext cx="404931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6" name="Line 15">
            <a:extLst>
              <a:ext uri="{FF2B5EF4-FFF2-40B4-BE49-F238E27FC236}">
                <a16:creationId xmlns:a16="http://schemas.microsoft.com/office/drawing/2014/main" id="{0E764995-3540-E1D3-8352-9714CED28D20}"/>
              </a:ext>
            </a:extLst>
          </p:cNvPr>
          <p:cNvSpPr>
            <a:spLocks noChangeShapeType="1"/>
          </p:cNvSpPr>
          <p:nvPr/>
        </p:nvSpPr>
        <p:spPr bwMode="auto">
          <a:xfrm>
            <a:off x="6354366" y="4407694"/>
            <a:ext cx="0" cy="3238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64527" name="Rectangle 16">
            <a:extLst>
              <a:ext uri="{FF2B5EF4-FFF2-40B4-BE49-F238E27FC236}">
                <a16:creationId xmlns:a16="http://schemas.microsoft.com/office/drawing/2014/main" id="{D5FD521A-54F4-CE29-C87C-8A4B23576687}"/>
              </a:ext>
            </a:extLst>
          </p:cNvPr>
          <p:cNvSpPr>
            <a:spLocks noChangeArrowheads="1"/>
          </p:cNvSpPr>
          <p:nvPr/>
        </p:nvSpPr>
        <p:spPr bwMode="auto">
          <a:xfrm>
            <a:off x="1818085" y="3543301"/>
            <a:ext cx="215503" cy="108347"/>
          </a:xfrm>
          <a:prstGeom prst="rect">
            <a:avLst/>
          </a:prstGeom>
          <a:noFill/>
          <a:ln w="25400">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64528" name="Text Box 19">
            <a:extLst>
              <a:ext uri="{FF2B5EF4-FFF2-40B4-BE49-F238E27FC236}">
                <a16:creationId xmlns:a16="http://schemas.microsoft.com/office/drawing/2014/main" id="{506F8FE7-5158-4164-E3A4-56F1F0B88FCA}"/>
              </a:ext>
            </a:extLst>
          </p:cNvPr>
          <p:cNvSpPr txBox="1">
            <a:spLocks noChangeArrowheads="1"/>
          </p:cNvSpPr>
          <p:nvPr/>
        </p:nvSpPr>
        <p:spPr bwMode="auto">
          <a:xfrm>
            <a:off x="6624638" y="2247900"/>
            <a:ext cx="4321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900"/>
              <a:t>NAD</a:t>
            </a:r>
            <a:r>
              <a:rPr lang="es-ES" altLang="es-ES" sz="900" baseline="30000"/>
              <a:t>+</a:t>
            </a:r>
            <a:endParaRPr lang="es-ES" altLang="es-ES" sz="900"/>
          </a:p>
        </p:txBody>
      </p:sp>
      <p:sp>
        <p:nvSpPr>
          <p:cNvPr id="64529" name="Text Box 20">
            <a:extLst>
              <a:ext uri="{FF2B5EF4-FFF2-40B4-BE49-F238E27FC236}">
                <a16:creationId xmlns:a16="http://schemas.microsoft.com/office/drawing/2014/main" id="{7A59D488-A231-C2BD-D4DB-B7BA817232C3}"/>
              </a:ext>
            </a:extLst>
          </p:cNvPr>
          <p:cNvSpPr txBox="1">
            <a:spLocks noChangeArrowheads="1"/>
          </p:cNvSpPr>
          <p:nvPr/>
        </p:nvSpPr>
        <p:spPr bwMode="auto">
          <a:xfrm>
            <a:off x="5813822" y="2356247"/>
            <a:ext cx="432197" cy="230832"/>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900"/>
              <a:t>ATP</a:t>
            </a:r>
          </a:p>
        </p:txBody>
      </p:sp>
      <p:sp>
        <p:nvSpPr>
          <p:cNvPr id="64530" name="Text Box 21">
            <a:extLst>
              <a:ext uri="{FF2B5EF4-FFF2-40B4-BE49-F238E27FC236}">
                <a16:creationId xmlns:a16="http://schemas.microsoft.com/office/drawing/2014/main" id="{3DB9FD8A-3B58-41D8-C133-D6B0D9C9E972}"/>
              </a:ext>
            </a:extLst>
          </p:cNvPr>
          <p:cNvSpPr txBox="1">
            <a:spLocks noChangeArrowheads="1"/>
          </p:cNvSpPr>
          <p:nvPr/>
        </p:nvSpPr>
        <p:spPr bwMode="auto">
          <a:xfrm>
            <a:off x="5922169" y="2625329"/>
            <a:ext cx="3786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900"/>
              <a:t>ADP</a:t>
            </a:r>
          </a:p>
        </p:txBody>
      </p:sp>
      <p:sp>
        <p:nvSpPr>
          <p:cNvPr id="64531" name="Freeform 22">
            <a:extLst>
              <a:ext uri="{FF2B5EF4-FFF2-40B4-BE49-F238E27FC236}">
                <a16:creationId xmlns:a16="http://schemas.microsoft.com/office/drawing/2014/main" id="{C77EA65B-1CC1-CAF0-81E3-158BE5DDA1F3}"/>
              </a:ext>
            </a:extLst>
          </p:cNvPr>
          <p:cNvSpPr>
            <a:spLocks/>
          </p:cNvSpPr>
          <p:nvPr/>
        </p:nvSpPr>
        <p:spPr bwMode="auto">
          <a:xfrm>
            <a:off x="6354367" y="2356247"/>
            <a:ext cx="240506" cy="451247"/>
          </a:xfrm>
          <a:custGeom>
            <a:avLst/>
            <a:gdLst>
              <a:gd name="T0" fmla="*/ 2147483647 w 202"/>
              <a:gd name="T1" fmla="*/ 0 h 379"/>
              <a:gd name="T2" fmla="*/ 2147483647 w 202"/>
              <a:gd name="T3" fmla="*/ 2147483647 h 379"/>
              <a:gd name="T4" fmla="*/ 2147483647 w 202"/>
              <a:gd name="T5" fmla="*/ 2147483647 h 379"/>
              <a:gd name="T6" fmla="*/ 2147483647 w 202"/>
              <a:gd name="T7" fmla="*/ 2147483647 h 379"/>
              <a:gd name="T8" fmla="*/ 2147483647 w 202"/>
              <a:gd name="T9" fmla="*/ 2147483647 h 379"/>
              <a:gd name="T10" fmla="*/ 2147483647 w 202"/>
              <a:gd name="T11" fmla="*/ 2147483647 h 379"/>
              <a:gd name="T12" fmla="*/ 2147483647 w 202"/>
              <a:gd name="T13" fmla="*/ 2147483647 h 379"/>
              <a:gd name="T14" fmla="*/ 2147483647 w 202"/>
              <a:gd name="T15" fmla="*/ 2147483647 h 37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2" h="379">
                <a:moveTo>
                  <a:pt x="193" y="0"/>
                </a:moveTo>
                <a:cubicBezTo>
                  <a:pt x="176" y="6"/>
                  <a:pt x="155" y="6"/>
                  <a:pt x="142" y="18"/>
                </a:cubicBezTo>
                <a:cubicBezTo>
                  <a:pt x="116" y="42"/>
                  <a:pt x="89" y="66"/>
                  <a:pt x="56" y="78"/>
                </a:cubicBezTo>
                <a:cubicBezTo>
                  <a:pt x="34" y="99"/>
                  <a:pt x="22" y="117"/>
                  <a:pt x="13" y="146"/>
                </a:cubicBezTo>
                <a:cubicBezTo>
                  <a:pt x="18" y="219"/>
                  <a:pt x="0" y="264"/>
                  <a:pt x="56" y="301"/>
                </a:cubicBezTo>
                <a:cubicBezTo>
                  <a:pt x="68" y="341"/>
                  <a:pt x="78" y="332"/>
                  <a:pt x="116" y="344"/>
                </a:cubicBezTo>
                <a:cubicBezTo>
                  <a:pt x="145" y="363"/>
                  <a:pt x="168" y="370"/>
                  <a:pt x="202" y="379"/>
                </a:cubicBezTo>
                <a:cubicBezTo>
                  <a:pt x="188" y="364"/>
                  <a:pt x="173" y="350"/>
                  <a:pt x="159" y="336"/>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64532" name="Freeform 23">
            <a:extLst>
              <a:ext uri="{FF2B5EF4-FFF2-40B4-BE49-F238E27FC236}">
                <a16:creationId xmlns:a16="http://schemas.microsoft.com/office/drawing/2014/main" id="{609B7E80-2789-A5D4-987C-DA85DC305DAA}"/>
              </a:ext>
            </a:extLst>
          </p:cNvPr>
          <p:cNvSpPr>
            <a:spLocks/>
          </p:cNvSpPr>
          <p:nvPr/>
        </p:nvSpPr>
        <p:spPr bwMode="auto">
          <a:xfrm>
            <a:off x="6246019" y="2409825"/>
            <a:ext cx="100013" cy="348854"/>
          </a:xfrm>
          <a:custGeom>
            <a:avLst/>
            <a:gdLst>
              <a:gd name="T0" fmla="*/ 0 w 129"/>
              <a:gd name="T1" fmla="*/ 0 h 293"/>
              <a:gd name="T2" fmla="*/ 2147483647 w 129"/>
              <a:gd name="T3" fmla="*/ 2147483647 h 293"/>
              <a:gd name="T4" fmla="*/ 2147483647 w 129"/>
              <a:gd name="T5" fmla="*/ 2147483647 h 293"/>
              <a:gd name="T6" fmla="*/ 2147483647 w 129"/>
              <a:gd name="T7" fmla="*/ 2147483647 h 293"/>
              <a:gd name="T8" fmla="*/ 2147483647 w 129"/>
              <a:gd name="T9" fmla="*/ 2147483647 h 293"/>
              <a:gd name="T10" fmla="*/ 2147483647 w 129"/>
              <a:gd name="T11" fmla="*/ 2147483647 h 293"/>
              <a:gd name="T12" fmla="*/ 2147483647 w 129"/>
              <a:gd name="T13" fmla="*/ 2147483647 h 293"/>
              <a:gd name="T14" fmla="*/ 2147483647 w 129"/>
              <a:gd name="T15" fmla="*/ 2147483647 h 2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9" h="293">
                <a:moveTo>
                  <a:pt x="0" y="0"/>
                </a:moveTo>
                <a:cubicBezTo>
                  <a:pt x="1" y="0"/>
                  <a:pt x="55" y="14"/>
                  <a:pt x="60" y="17"/>
                </a:cubicBezTo>
                <a:cubicBezTo>
                  <a:pt x="119" y="53"/>
                  <a:pt x="30" y="21"/>
                  <a:pt x="103" y="43"/>
                </a:cubicBezTo>
                <a:cubicBezTo>
                  <a:pt x="111" y="55"/>
                  <a:pt x="129" y="78"/>
                  <a:pt x="129" y="95"/>
                </a:cubicBezTo>
                <a:cubicBezTo>
                  <a:pt x="129" y="102"/>
                  <a:pt x="114" y="204"/>
                  <a:pt x="103" y="215"/>
                </a:cubicBezTo>
                <a:cubicBezTo>
                  <a:pt x="97" y="222"/>
                  <a:pt x="86" y="221"/>
                  <a:pt x="77" y="224"/>
                </a:cubicBezTo>
                <a:cubicBezTo>
                  <a:pt x="58" y="253"/>
                  <a:pt x="36" y="264"/>
                  <a:pt x="17" y="293"/>
                </a:cubicBezTo>
                <a:cubicBezTo>
                  <a:pt x="7" y="264"/>
                  <a:pt x="8" y="276"/>
                  <a:pt x="8" y="258"/>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64533" name="Text Box 25">
            <a:extLst>
              <a:ext uri="{FF2B5EF4-FFF2-40B4-BE49-F238E27FC236}">
                <a16:creationId xmlns:a16="http://schemas.microsoft.com/office/drawing/2014/main" id="{2E0057A6-58E7-DCE8-CC4A-5014678EB4AD}"/>
              </a:ext>
            </a:extLst>
          </p:cNvPr>
          <p:cNvSpPr txBox="1">
            <a:spLocks noChangeArrowheads="1"/>
          </p:cNvSpPr>
          <p:nvPr/>
        </p:nvSpPr>
        <p:spPr bwMode="auto">
          <a:xfrm>
            <a:off x="1143000" y="0"/>
            <a:ext cx="672346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s-ES" altLang="es-ES" sz="1050"/>
              <a:t>La </a:t>
            </a:r>
            <a:r>
              <a:rPr lang="es-ES" altLang="es-ES" sz="1050" b="1"/>
              <a:t>glicerina</a:t>
            </a:r>
            <a:r>
              <a:rPr lang="es-ES" altLang="es-ES" sz="1050"/>
              <a:t> puede transformarse en gliceraldehído-3-fosfato e incorporarse a la glucolisis, que después prosigue con la respiración celular aerobia.</a:t>
            </a:r>
          </a:p>
          <a:p>
            <a:pPr algn="just" eaLnBrk="1" hangingPunct="1">
              <a:spcBef>
                <a:spcPct val="0"/>
              </a:spcBef>
              <a:buFontTx/>
              <a:buNone/>
            </a:pPr>
            <a:r>
              <a:rPr lang="es-ES" altLang="es-ES" sz="1050"/>
              <a:t>Los </a:t>
            </a:r>
            <a:r>
              <a:rPr lang="es-ES" altLang="es-ES" sz="1050" b="1"/>
              <a:t>ácidos grasos</a:t>
            </a:r>
            <a:r>
              <a:rPr lang="es-ES" altLang="es-ES" sz="1050"/>
              <a:t> son catabolizados mediante un proceso denominado </a:t>
            </a:r>
            <a:r>
              <a:rPr lang="es-ES" altLang="es-ES" sz="1050" i="1">
                <a:sym typeface="Symbol" panose="05050102010706020507" pitchFamily="18" charset="2"/>
              </a:rPr>
              <a:t></a:t>
            </a:r>
            <a:r>
              <a:rPr lang="es-ES" altLang="es-ES" sz="1050" i="1"/>
              <a:t>-oxidación</a:t>
            </a:r>
            <a:r>
              <a:rPr lang="es-ES" altLang="es-ES" sz="1050"/>
              <a:t>, que proporciona una gran parte del ATP obtenido por oxidación en los animales: del total de la energía liberada en el catabolismo de una molécula de triglicérido, sólo el 5% procede de la glicerina, mientras que el 95% reside en las tres moléculas de los ácidos grasos. </a:t>
            </a:r>
            <a:endParaRPr lang="es-ES_tradnl" altLang="es-ES" sz="1050"/>
          </a:p>
        </p:txBody>
      </p:sp>
      <p:sp>
        <p:nvSpPr>
          <p:cNvPr id="64534" name="Oval 26">
            <a:extLst>
              <a:ext uri="{FF2B5EF4-FFF2-40B4-BE49-F238E27FC236}">
                <a16:creationId xmlns:a16="http://schemas.microsoft.com/office/drawing/2014/main" id="{1D885533-9E98-5AB9-4E13-BB4A96D318DE}"/>
              </a:ext>
            </a:extLst>
          </p:cNvPr>
          <p:cNvSpPr>
            <a:spLocks noChangeArrowheads="1"/>
          </p:cNvSpPr>
          <p:nvPr/>
        </p:nvSpPr>
        <p:spPr bwMode="auto">
          <a:xfrm>
            <a:off x="2970610" y="3302794"/>
            <a:ext cx="270272" cy="161925"/>
          </a:xfrm>
          <a:prstGeom prst="ellipse">
            <a:avLst/>
          </a:prstGeom>
          <a:solidFill>
            <a:schemeClr val="accent1">
              <a:alpha val="0"/>
            </a:scheme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64535" name="Oval 27">
            <a:extLst>
              <a:ext uri="{FF2B5EF4-FFF2-40B4-BE49-F238E27FC236}">
                <a16:creationId xmlns:a16="http://schemas.microsoft.com/office/drawing/2014/main" id="{FAC67859-4DDE-BEC8-D231-035C69CFD060}"/>
              </a:ext>
            </a:extLst>
          </p:cNvPr>
          <p:cNvSpPr>
            <a:spLocks noChangeArrowheads="1"/>
          </p:cNvSpPr>
          <p:nvPr/>
        </p:nvSpPr>
        <p:spPr bwMode="auto">
          <a:xfrm>
            <a:off x="4918472" y="3868341"/>
            <a:ext cx="432197" cy="161925"/>
          </a:xfrm>
          <a:prstGeom prst="ellipse">
            <a:avLst/>
          </a:prstGeom>
          <a:solidFill>
            <a:schemeClr val="accent1">
              <a:alpha val="0"/>
            </a:scheme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64536" name="Oval 28">
            <a:extLst>
              <a:ext uri="{FF2B5EF4-FFF2-40B4-BE49-F238E27FC236}">
                <a16:creationId xmlns:a16="http://schemas.microsoft.com/office/drawing/2014/main" id="{13AD1D13-2193-0771-4355-B97E237525EA}"/>
              </a:ext>
            </a:extLst>
          </p:cNvPr>
          <p:cNvSpPr>
            <a:spLocks noChangeArrowheads="1"/>
          </p:cNvSpPr>
          <p:nvPr/>
        </p:nvSpPr>
        <p:spPr bwMode="auto">
          <a:xfrm>
            <a:off x="6624637" y="2680098"/>
            <a:ext cx="701279" cy="215503"/>
          </a:xfrm>
          <a:prstGeom prst="ellipse">
            <a:avLst/>
          </a:prstGeom>
          <a:solidFill>
            <a:schemeClr val="accent1">
              <a:alpha val="0"/>
            </a:scheme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64537" name="Text Box 29">
            <a:extLst>
              <a:ext uri="{FF2B5EF4-FFF2-40B4-BE49-F238E27FC236}">
                <a16:creationId xmlns:a16="http://schemas.microsoft.com/office/drawing/2014/main" id="{9D8EE1A0-F2D5-5B20-C946-F2DC38627DED}"/>
              </a:ext>
            </a:extLst>
          </p:cNvPr>
          <p:cNvSpPr txBox="1">
            <a:spLocks noChangeArrowheads="1"/>
          </p:cNvSpPr>
          <p:nvPr/>
        </p:nvSpPr>
        <p:spPr bwMode="auto">
          <a:xfrm>
            <a:off x="6624637" y="2680097"/>
            <a:ext cx="8632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900"/>
              <a:t>NADH + H</a:t>
            </a:r>
            <a:r>
              <a:rPr lang="es-ES" altLang="es-ES" sz="900" baseline="30000"/>
              <a:t>+</a:t>
            </a:r>
            <a:endParaRPr lang="es-ES" altLang="es-ES" sz="900"/>
          </a:p>
        </p:txBody>
      </p:sp>
      <p:sp>
        <p:nvSpPr>
          <p:cNvPr id="64538" name="Text Box 30">
            <a:extLst>
              <a:ext uri="{FF2B5EF4-FFF2-40B4-BE49-F238E27FC236}">
                <a16:creationId xmlns:a16="http://schemas.microsoft.com/office/drawing/2014/main" id="{01A7CC86-6A90-0123-4B9E-D1925A16FEF0}"/>
              </a:ext>
            </a:extLst>
          </p:cNvPr>
          <p:cNvSpPr txBox="1">
            <a:spLocks noChangeArrowheads="1"/>
          </p:cNvSpPr>
          <p:nvPr/>
        </p:nvSpPr>
        <p:spPr bwMode="auto">
          <a:xfrm>
            <a:off x="5868591" y="4731544"/>
            <a:ext cx="172759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350" b="1">
                <a:solidFill>
                  <a:srgbClr val="CC0000"/>
                </a:solidFill>
              </a:rPr>
              <a:t>Ciclo de Krebs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2B6B42A-69E2-F194-4AF7-EEE8E69FD547}"/>
              </a:ext>
            </a:extLst>
          </p:cNvPr>
          <p:cNvPicPr>
            <a:picLocks noChangeAspect="1"/>
          </p:cNvPicPr>
          <p:nvPr/>
        </p:nvPicPr>
        <p:blipFill rotWithShape="1">
          <a:blip r:embed="rId2"/>
          <a:srcRect b="12176"/>
          <a:stretch/>
        </p:blipFill>
        <p:spPr>
          <a:xfrm>
            <a:off x="271418" y="224972"/>
            <a:ext cx="4749516" cy="4122058"/>
          </a:xfrm>
          <a:prstGeom prst="rect">
            <a:avLst/>
          </a:prstGeom>
        </p:spPr>
      </p:pic>
      <p:graphicFrame>
        <p:nvGraphicFramePr>
          <p:cNvPr id="2" name="Object 5">
            <a:extLst>
              <a:ext uri="{FF2B5EF4-FFF2-40B4-BE49-F238E27FC236}">
                <a16:creationId xmlns:a16="http://schemas.microsoft.com/office/drawing/2014/main" id="{165EED4D-FD97-7072-0F13-E21901C53A7A}"/>
              </a:ext>
            </a:extLst>
          </p:cNvPr>
          <p:cNvGraphicFramePr>
            <a:graphicFrameLocks noChangeAspect="1"/>
          </p:cNvGraphicFramePr>
          <p:nvPr>
            <p:extLst>
              <p:ext uri="{D42A27DB-BD31-4B8C-83A1-F6EECF244321}">
                <p14:modId xmlns:p14="http://schemas.microsoft.com/office/powerpoint/2010/main" val="1757757795"/>
              </p:ext>
            </p:extLst>
          </p:nvPr>
        </p:nvGraphicFramePr>
        <p:xfrm>
          <a:off x="5152800" y="1375948"/>
          <a:ext cx="3475944" cy="2738171"/>
        </p:xfrm>
        <a:graphic>
          <a:graphicData uri="http://schemas.openxmlformats.org/presentationml/2006/ole">
            <mc:AlternateContent xmlns:mc="http://schemas.openxmlformats.org/markup-compatibility/2006">
              <mc:Choice xmlns:v="urn:schemas-microsoft-com:vml" Requires="v">
                <p:oleObj r:id="rId3" imgW="3457143" imgH="2723810" progId="">
                  <p:embed/>
                </p:oleObj>
              </mc:Choice>
              <mc:Fallback>
                <p:oleObj r:id="rId3" imgW="3457143" imgH="2723810" progId="">
                  <p:embed/>
                  <p:pic>
                    <p:nvPicPr>
                      <p:cNvPr id="19459" name="Object 5">
                        <a:extLst>
                          <a:ext uri="{FF2B5EF4-FFF2-40B4-BE49-F238E27FC236}">
                            <a16:creationId xmlns:a16="http://schemas.microsoft.com/office/drawing/2014/main" id="{06E4367B-A940-9F99-5FBF-980253BB6D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2800" y="1375948"/>
                        <a:ext cx="3475944" cy="2738171"/>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195506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LWF0008">
            <a:extLst>
              <a:ext uri="{FF2B5EF4-FFF2-40B4-BE49-F238E27FC236}">
                <a16:creationId xmlns:a16="http://schemas.microsoft.com/office/drawing/2014/main" id="{6454D057-6EF5-7305-A634-CC6C37BE3A52}"/>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39466" y="1707356"/>
            <a:ext cx="6426994"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39" name="Line 4">
            <a:extLst>
              <a:ext uri="{FF2B5EF4-FFF2-40B4-BE49-F238E27FC236}">
                <a16:creationId xmlns:a16="http://schemas.microsoft.com/office/drawing/2014/main" id="{63391E02-9C2C-4AE6-A6E4-DFE46ABFBFA9}"/>
              </a:ext>
            </a:extLst>
          </p:cNvPr>
          <p:cNvSpPr>
            <a:spLocks noChangeShapeType="1"/>
          </p:cNvSpPr>
          <p:nvPr/>
        </p:nvSpPr>
        <p:spPr bwMode="auto">
          <a:xfrm flipH="1">
            <a:off x="4680347" y="4192191"/>
            <a:ext cx="1133475" cy="70127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65540" name="Text Box 5">
            <a:extLst>
              <a:ext uri="{FF2B5EF4-FFF2-40B4-BE49-F238E27FC236}">
                <a16:creationId xmlns:a16="http://schemas.microsoft.com/office/drawing/2014/main" id="{D49B3A4D-290D-0C65-B27E-C4B509732AE4}"/>
              </a:ext>
            </a:extLst>
          </p:cNvPr>
          <p:cNvSpPr txBox="1">
            <a:spLocks noChangeArrowheads="1"/>
          </p:cNvSpPr>
          <p:nvPr/>
        </p:nvSpPr>
        <p:spPr bwMode="auto">
          <a:xfrm>
            <a:off x="3707606" y="4868466"/>
            <a:ext cx="189071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350" b="1">
                <a:solidFill>
                  <a:srgbClr val="CC0000"/>
                </a:solidFill>
              </a:rPr>
              <a:t>Ciclo de Krebs</a:t>
            </a:r>
          </a:p>
        </p:txBody>
      </p:sp>
      <p:sp>
        <p:nvSpPr>
          <p:cNvPr id="65541" name="Rectangle 6">
            <a:extLst>
              <a:ext uri="{FF2B5EF4-FFF2-40B4-BE49-F238E27FC236}">
                <a16:creationId xmlns:a16="http://schemas.microsoft.com/office/drawing/2014/main" id="{053C7E0E-B5F8-88DF-298D-D7DF26A25E05}"/>
              </a:ext>
            </a:extLst>
          </p:cNvPr>
          <p:cNvSpPr>
            <a:spLocks noChangeArrowheads="1"/>
          </p:cNvSpPr>
          <p:nvPr/>
        </p:nvSpPr>
        <p:spPr bwMode="auto">
          <a:xfrm>
            <a:off x="1980010" y="2680098"/>
            <a:ext cx="325040" cy="107156"/>
          </a:xfrm>
          <a:prstGeom prst="rect">
            <a:avLst/>
          </a:prstGeom>
          <a:noFill/>
          <a:ln w="25400">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65542" name="Text Box 10">
            <a:extLst>
              <a:ext uri="{FF2B5EF4-FFF2-40B4-BE49-F238E27FC236}">
                <a16:creationId xmlns:a16="http://schemas.microsoft.com/office/drawing/2014/main" id="{42016CE4-98F9-BDEE-F241-78B140F73E2B}"/>
              </a:ext>
            </a:extLst>
          </p:cNvPr>
          <p:cNvSpPr txBox="1">
            <a:spLocks noChangeArrowheads="1"/>
          </p:cNvSpPr>
          <p:nvPr/>
        </p:nvSpPr>
        <p:spPr bwMode="auto">
          <a:xfrm>
            <a:off x="1494235" y="0"/>
            <a:ext cx="6372225" cy="1777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s-ES" altLang="es-ES" sz="1350" b="1" dirty="0">
                <a:solidFill>
                  <a:srgbClr val="CC3300"/>
                </a:solidFill>
              </a:rPr>
              <a:t>6.1       </a:t>
            </a:r>
            <a:r>
              <a:rPr lang="es-ES" altLang="es-ES" sz="1350" b="1" u="sng" dirty="0">
                <a:solidFill>
                  <a:srgbClr val="CC3300"/>
                </a:solidFill>
                <a:sym typeface="Symbol" panose="05050102010706020507" pitchFamily="18" charset="2"/>
              </a:rPr>
              <a:t></a:t>
            </a:r>
            <a:r>
              <a:rPr lang="es-ES" altLang="es-ES" sz="1350" b="1" u="sng" dirty="0">
                <a:solidFill>
                  <a:srgbClr val="CC3300"/>
                </a:solidFill>
              </a:rPr>
              <a:t>-oxidación de los ácidos grasos</a:t>
            </a:r>
            <a:endParaRPr lang="es-ES" altLang="es-ES" sz="1350" dirty="0">
              <a:solidFill>
                <a:srgbClr val="CC3300"/>
              </a:solidFill>
            </a:endParaRPr>
          </a:p>
          <a:p>
            <a:pPr eaLnBrk="1" hangingPunct="1">
              <a:spcBef>
                <a:spcPct val="0"/>
              </a:spcBef>
              <a:buFontTx/>
              <a:buNone/>
            </a:pPr>
            <a:endParaRPr lang="es-ES" altLang="es-ES" sz="1200" dirty="0"/>
          </a:p>
          <a:p>
            <a:pPr algn="just" eaLnBrk="1" hangingPunct="1">
              <a:spcBef>
                <a:spcPct val="0"/>
              </a:spcBef>
              <a:buFontTx/>
              <a:buNone/>
            </a:pPr>
            <a:r>
              <a:rPr lang="es-ES" altLang="es-ES" sz="1200" dirty="0"/>
              <a:t>Antes de ser oxidados, los ácidos grasos se activan en el citosol uniéndose al </a:t>
            </a:r>
            <a:r>
              <a:rPr lang="es-ES" altLang="es-ES" sz="1200" b="1" dirty="0"/>
              <a:t>Coenzima A</a:t>
            </a:r>
            <a:r>
              <a:rPr lang="es-ES" altLang="es-ES" sz="1200" dirty="0"/>
              <a:t> (</a:t>
            </a:r>
            <a:r>
              <a:rPr lang="es-ES" altLang="es-ES" sz="1200" b="1" dirty="0" err="1"/>
              <a:t>CoA</a:t>
            </a:r>
            <a:r>
              <a:rPr lang="es-ES" altLang="es-ES" sz="1200" b="1" dirty="0"/>
              <a:t>-SH</a:t>
            </a:r>
            <a:r>
              <a:rPr lang="es-ES" altLang="es-ES" sz="1200" dirty="0"/>
              <a:t>) y formándose </a:t>
            </a:r>
            <a:r>
              <a:rPr lang="es-ES" altLang="es-ES" sz="1200" b="1" dirty="0" err="1"/>
              <a:t>acil-CoA</a:t>
            </a:r>
            <a:r>
              <a:rPr lang="es-ES" altLang="es-ES" sz="1200" dirty="0"/>
              <a:t>. Este compuesto penetra en la mitocondria, donde tiene lugar el resto de las reacciones, las cuales consisten en la </a:t>
            </a:r>
            <a:r>
              <a:rPr lang="es-ES" altLang="es-ES" sz="1200" b="1" dirty="0"/>
              <a:t>oxidación del carbono </a:t>
            </a:r>
            <a:r>
              <a:rPr lang="es-ES" altLang="es-ES" sz="1200" b="1" dirty="0">
                <a:sym typeface="Symbol" panose="05050102010706020507" pitchFamily="18" charset="2"/>
              </a:rPr>
              <a:t></a:t>
            </a:r>
            <a:r>
              <a:rPr lang="es-ES" altLang="es-ES" sz="1200" dirty="0"/>
              <a:t>, </a:t>
            </a:r>
            <a:r>
              <a:rPr lang="es-ES" altLang="es-ES" sz="1200" b="1" dirty="0"/>
              <a:t>eliminándose de forma secuencial unidades de 2 átomos de C</a:t>
            </a:r>
            <a:r>
              <a:rPr lang="es-ES" altLang="es-ES" sz="1200" dirty="0"/>
              <a:t>. Por ello, el proceso recibe el nombre de </a:t>
            </a:r>
            <a:r>
              <a:rPr lang="es-ES" altLang="es-ES" sz="1200" dirty="0">
                <a:sym typeface="Symbol" panose="05050102010706020507" pitchFamily="18" charset="2"/>
              </a:rPr>
              <a:t></a:t>
            </a:r>
            <a:r>
              <a:rPr lang="es-ES" altLang="es-ES" sz="1200" dirty="0"/>
              <a:t>-oxidación, porque es el carbono </a:t>
            </a:r>
            <a:r>
              <a:rPr lang="es-ES" altLang="es-ES" sz="1200" dirty="0">
                <a:sym typeface="Symbol" panose="05050102010706020507" pitchFamily="18" charset="2"/>
              </a:rPr>
              <a:t></a:t>
            </a:r>
            <a:r>
              <a:rPr lang="es-ES" altLang="es-ES" sz="1200" dirty="0"/>
              <a:t> (C</a:t>
            </a:r>
            <a:r>
              <a:rPr lang="es-ES" altLang="es-ES" sz="1200" baseline="-25000" dirty="0"/>
              <a:t>3</a:t>
            </a:r>
            <a:r>
              <a:rPr lang="es-ES" altLang="es-ES" sz="1200" dirty="0"/>
              <a:t>) el que sufre la oxidación progresiva. Es una ruta metabólica en la que se van repitiendo los mismos pasos, pero con una molécula cada vez más corta (con 2 C menos en cada vuelta). </a:t>
            </a:r>
            <a:endParaRPr lang="es-ES" altLang="es-ES" sz="1200" dirty="0">
              <a:sym typeface="Wingdings 2" panose="05020102010507070707" pitchFamily="18" charset="2"/>
            </a:endParaRPr>
          </a:p>
        </p:txBody>
      </p:sp>
      <p:sp>
        <p:nvSpPr>
          <p:cNvPr id="65543" name="Oval 11">
            <a:extLst>
              <a:ext uri="{FF2B5EF4-FFF2-40B4-BE49-F238E27FC236}">
                <a16:creationId xmlns:a16="http://schemas.microsoft.com/office/drawing/2014/main" id="{36CEF7D5-639E-4ED5-486E-BFEA9630CADE}"/>
              </a:ext>
            </a:extLst>
          </p:cNvPr>
          <p:cNvSpPr>
            <a:spLocks noChangeArrowheads="1"/>
          </p:cNvSpPr>
          <p:nvPr/>
        </p:nvSpPr>
        <p:spPr bwMode="auto">
          <a:xfrm>
            <a:off x="3762375" y="2301479"/>
            <a:ext cx="485775" cy="216694"/>
          </a:xfrm>
          <a:prstGeom prst="ellipse">
            <a:avLst/>
          </a:prstGeom>
          <a:solidFill>
            <a:schemeClr val="accent1">
              <a:alpha val="0"/>
            </a:scheme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65544" name="Oval 12">
            <a:extLst>
              <a:ext uri="{FF2B5EF4-FFF2-40B4-BE49-F238E27FC236}">
                <a16:creationId xmlns:a16="http://schemas.microsoft.com/office/drawing/2014/main" id="{2480EE5B-CE6A-0DEB-1FB1-14A1B4ED043B}"/>
              </a:ext>
            </a:extLst>
          </p:cNvPr>
          <p:cNvSpPr>
            <a:spLocks noChangeArrowheads="1"/>
          </p:cNvSpPr>
          <p:nvPr/>
        </p:nvSpPr>
        <p:spPr bwMode="auto">
          <a:xfrm>
            <a:off x="6840141" y="3219450"/>
            <a:ext cx="702469" cy="161925"/>
          </a:xfrm>
          <a:prstGeom prst="ellipse">
            <a:avLst/>
          </a:prstGeom>
          <a:solidFill>
            <a:schemeClr val="accent1">
              <a:alpha val="0"/>
            </a:scheme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65545" name="Text Box 13">
            <a:extLst>
              <a:ext uri="{FF2B5EF4-FFF2-40B4-BE49-F238E27FC236}">
                <a16:creationId xmlns:a16="http://schemas.microsoft.com/office/drawing/2014/main" id="{A38B7D90-3BD8-2E5C-A85C-BF3C32DDE63E}"/>
              </a:ext>
            </a:extLst>
          </p:cNvPr>
          <p:cNvSpPr txBox="1">
            <a:spLocks noChangeArrowheads="1"/>
          </p:cNvSpPr>
          <p:nvPr/>
        </p:nvSpPr>
        <p:spPr bwMode="auto">
          <a:xfrm>
            <a:off x="1547813" y="3651647"/>
            <a:ext cx="1674019" cy="113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750" i="1">
                <a:solidFill>
                  <a:schemeClr val="accent2"/>
                </a:solidFill>
              </a:rPr>
              <a:t>El ácido graso para activarse necesita la energía de una molécula de ATP que se hidroliza a AMP + PPi. Sin embargo,  para posteriormente pasar el AMP a ADP se necesita otra molécula de ATP, por lo que el balance final para la activación del ácido graso a        acil-CoA es de un </a:t>
            </a:r>
            <a:r>
              <a:rPr lang="es-ES" altLang="es-ES" sz="750" b="1" i="1">
                <a:solidFill>
                  <a:schemeClr val="accent2"/>
                </a:solidFill>
              </a:rPr>
              <a:t>gasto de 2 ATP.</a:t>
            </a:r>
            <a:r>
              <a:rPr lang="es-ES_tradnl" altLang="es-ES" sz="750" b="1" i="1">
                <a:solidFill>
                  <a:schemeClr val="accent2"/>
                </a:solidFill>
              </a:rPr>
              <a:t> </a:t>
            </a:r>
          </a:p>
        </p:txBody>
      </p:sp>
      <p:sp>
        <p:nvSpPr>
          <p:cNvPr id="65546" name="Line 11">
            <a:extLst>
              <a:ext uri="{FF2B5EF4-FFF2-40B4-BE49-F238E27FC236}">
                <a16:creationId xmlns:a16="http://schemas.microsoft.com/office/drawing/2014/main" id="{19E0DF67-AEE7-0303-FBE4-6CE6AA10D145}"/>
              </a:ext>
            </a:extLst>
          </p:cNvPr>
          <p:cNvSpPr>
            <a:spLocks noChangeShapeType="1"/>
          </p:cNvSpPr>
          <p:nvPr/>
        </p:nvSpPr>
        <p:spPr bwMode="auto">
          <a:xfrm flipH="1">
            <a:off x="6407944" y="3274219"/>
            <a:ext cx="0" cy="323850"/>
          </a:xfrm>
          <a:prstGeom prst="line">
            <a:avLst/>
          </a:prstGeom>
          <a:noFill/>
          <a:ln w="381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65547" name="AutoShape 12">
            <a:extLst>
              <a:ext uri="{FF2B5EF4-FFF2-40B4-BE49-F238E27FC236}">
                <a16:creationId xmlns:a16="http://schemas.microsoft.com/office/drawing/2014/main" id="{D4F3F25B-36BF-CC8F-CFA7-AD8A2396BB33}"/>
              </a:ext>
            </a:extLst>
          </p:cNvPr>
          <p:cNvSpPr>
            <a:spLocks/>
          </p:cNvSpPr>
          <p:nvPr/>
        </p:nvSpPr>
        <p:spPr bwMode="auto">
          <a:xfrm>
            <a:off x="5813822" y="3868341"/>
            <a:ext cx="108347" cy="647700"/>
          </a:xfrm>
          <a:prstGeom prst="leftBrace">
            <a:avLst>
              <a:gd name="adj1" fmla="val 4981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65548" name="Text Box 13">
            <a:extLst>
              <a:ext uri="{FF2B5EF4-FFF2-40B4-BE49-F238E27FC236}">
                <a16:creationId xmlns:a16="http://schemas.microsoft.com/office/drawing/2014/main" id="{E586108C-A518-7649-3B41-4A0F38E8A345}"/>
              </a:ext>
            </a:extLst>
          </p:cNvPr>
          <p:cNvSpPr txBox="1">
            <a:spLocks noChangeArrowheads="1"/>
          </p:cNvSpPr>
          <p:nvPr/>
        </p:nvSpPr>
        <p:spPr bwMode="auto">
          <a:xfrm rot="5400000">
            <a:off x="6318052" y="3001543"/>
            <a:ext cx="188119"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350">
                <a:solidFill>
                  <a:srgbClr val="FF0000"/>
                </a:solidFill>
                <a:sym typeface="Wingdings 2" panose="05020102010507070707" pitchFamily="18" charset="2"/>
              </a:rPr>
              <a: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iclo de Krebs">
            <a:extLst>
              <a:ext uri="{FF2B5EF4-FFF2-40B4-BE49-F238E27FC236}">
                <a16:creationId xmlns:a16="http://schemas.microsoft.com/office/drawing/2014/main" id="{F71D5EA6-2DA3-2B6F-E3B4-684A366E64F2}"/>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81288" y="0"/>
            <a:ext cx="3817144" cy="5143500"/>
          </a:xfr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3" name="Text Box 3">
            <a:extLst>
              <a:ext uri="{FF2B5EF4-FFF2-40B4-BE49-F238E27FC236}">
                <a16:creationId xmlns:a16="http://schemas.microsoft.com/office/drawing/2014/main" id="{3AB09956-212A-FCC2-F6DD-416A2A44CE08}"/>
              </a:ext>
            </a:extLst>
          </p:cNvPr>
          <p:cNvSpPr txBox="1">
            <a:spLocks noChangeArrowheads="1"/>
          </p:cNvSpPr>
          <p:nvPr/>
        </p:nvSpPr>
        <p:spPr bwMode="auto">
          <a:xfrm>
            <a:off x="6516291" y="250032"/>
            <a:ext cx="1484709" cy="403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s-ES" altLang="es-ES" sz="1350" b="1" u="sng">
                <a:solidFill>
                  <a:srgbClr val="CC0000"/>
                </a:solidFill>
              </a:rPr>
              <a:t>Balance</a:t>
            </a:r>
          </a:p>
          <a:p>
            <a:pPr algn="ctr" eaLnBrk="1" hangingPunct="1">
              <a:spcBef>
                <a:spcPct val="50000"/>
              </a:spcBef>
              <a:buFontTx/>
              <a:buNone/>
            </a:pPr>
            <a:r>
              <a:rPr lang="es-ES" altLang="es-ES" sz="1350" b="1"/>
              <a:t>1 Acetil-CoA</a:t>
            </a:r>
          </a:p>
          <a:p>
            <a:pPr algn="ctr" eaLnBrk="1" hangingPunct="1">
              <a:spcBef>
                <a:spcPct val="50000"/>
              </a:spcBef>
              <a:buFontTx/>
              <a:buNone/>
            </a:pPr>
            <a:endParaRPr lang="es-ES" altLang="es-ES" sz="1350" b="1">
              <a:solidFill>
                <a:srgbClr val="CC0000"/>
              </a:solidFill>
            </a:endParaRPr>
          </a:p>
          <a:p>
            <a:pPr algn="ctr" eaLnBrk="1" hangingPunct="1">
              <a:spcBef>
                <a:spcPct val="50000"/>
              </a:spcBef>
              <a:buFontTx/>
              <a:buNone/>
            </a:pPr>
            <a:endParaRPr lang="es-ES" altLang="es-ES" sz="1350" b="1">
              <a:solidFill>
                <a:srgbClr val="CC0000"/>
              </a:solidFill>
            </a:endParaRPr>
          </a:p>
          <a:p>
            <a:pPr algn="ctr" eaLnBrk="1" hangingPunct="1">
              <a:spcBef>
                <a:spcPct val="50000"/>
              </a:spcBef>
              <a:buFontTx/>
              <a:buNone/>
            </a:pPr>
            <a:r>
              <a:rPr lang="es-ES" altLang="es-ES" sz="1350" b="1">
                <a:solidFill>
                  <a:srgbClr val="CC0000"/>
                </a:solidFill>
              </a:rPr>
              <a:t>1 GTP (= 1 ATP)</a:t>
            </a:r>
          </a:p>
          <a:p>
            <a:pPr algn="ctr" eaLnBrk="1" hangingPunct="1">
              <a:spcBef>
                <a:spcPct val="50000"/>
              </a:spcBef>
              <a:buFontTx/>
              <a:buNone/>
            </a:pPr>
            <a:r>
              <a:rPr lang="es-ES" altLang="es-ES" sz="1350" b="1">
                <a:solidFill>
                  <a:srgbClr val="CC0000"/>
                </a:solidFill>
              </a:rPr>
              <a:t>+</a:t>
            </a:r>
          </a:p>
          <a:p>
            <a:pPr algn="ctr" eaLnBrk="1" hangingPunct="1">
              <a:spcBef>
                <a:spcPct val="50000"/>
              </a:spcBef>
              <a:buFontTx/>
              <a:buNone/>
            </a:pPr>
            <a:r>
              <a:rPr lang="es-ES" altLang="es-ES" sz="1350" b="1">
                <a:solidFill>
                  <a:srgbClr val="CC0000"/>
                </a:solidFill>
              </a:rPr>
              <a:t>3 NADH + H</a:t>
            </a:r>
            <a:r>
              <a:rPr lang="es-ES" altLang="es-ES" sz="1350" b="1" baseline="30000">
                <a:solidFill>
                  <a:srgbClr val="CC0000"/>
                </a:solidFill>
              </a:rPr>
              <a:t>+</a:t>
            </a:r>
          </a:p>
          <a:p>
            <a:pPr algn="ctr" eaLnBrk="1" hangingPunct="1">
              <a:spcBef>
                <a:spcPct val="50000"/>
              </a:spcBef>
              <a:buFontTx/>
              <a:buNone/>
            </a:pPr>
            <a:r>
              <a:rPr lang="es-ES" altLang="es-ES" sz="1350" b="1">
                <a:solidFill>
                  <a:srgbClr val="CC0000"/>
                </a:solidFill>
              </a:rPr>
              <a:t>+</a:t>
            </a:r>
          </a:p>
          <a:p>
            <a:pPr algn="ctr" eaLnBrk="1" hangingPunct="1">
              <a:spcBef>
                <a:spcPct val="50000"/>
              </a:spcBef>
              <a:buFontTx/>
              <a:buNone/>
            </a:pPr>
            <a:r>
              <a:rPr lang="es-ES" altLang="es-ES" sz="1350" b="1">
                <a:solidFill>
                  <a:srgbClr val="CC0000"/>
                </a:solidFill>
              </a:rPr>
              <a:t>1 FADH</a:t>
            </a:r>
            <a:r>
              <a:rPr lang="es-ES" altLang="es-ES" sz="1350" b="1" baseline="-25000">
                <a:solidFill>
                  <a:srgbClr val="CC0000"/>
                </a:solidFill>
              </a:rPr>
              <a:t>2</a:t>
            </a:r>
            <a:endParaRPr lang="es-ES" altLang="es-ES" sz="1350" b="1">
              <a:solidFill>
                <a:srgbClr val="CC0000"/>
              </a:solidFill>
            </a:endParaRPr>
          </a:p>
          <a:p>
            <a:pPr algn="ctr" eaLnBrk="1" hangingPunct="1">
              <a:spcBef>
                <a:spcPct val="50000"/>
              </a:spcBef>
              <a:buFontTx/>
              <a:buNone/>
            </a:pPr>
            <a:endParaRPr lang="es-ES" altLang="es-ES" sz="1350" b="1">
              <a:solidFill>
                <a:srgbClr val="CC0000"/>
              </a:solidFill>
            </a:endParaRPr>
          </a:p>
          <a:p>
            <a:pPr algn="ctr" eaLnBrk="1" hangingPunct="1">
              <a:spcBef>
                <a:spcPct val="50000"/>
              </a:spcBef>
              <a:buFontTx/>
              <a:buNone/>
            </a:pPr>
            <a:endParaRPr lang="es-ES" altLang="es-ES" sz="1350" b="1">
              <a:solidFill>
                <a:srgbClr val="CC0000"/>
              </a:solidFill>
            </a:endParaRPr>
          </a:p>
          <a:p>
            <a:pPr algn="ctr" eaLnBrk="1" hangingPunct="1">
              <a:spcBef>
                <a:spcPct val="50000"/>
              </a:spcBef>
              <a:buFontTx/>
              <a:buNone/>
            </a:pPr>
            <a:endParaRPr lang="es-ES" altLang="es-ES" sz="1350" b="1">
              <a:solidFill>
                <a:srgbClr val="CC0000"/>
              </a:solidFill>
            </a:endParaRPr>
          </a:p>
          <a:p>
            <a:pPr algn="ctr" eaLnBrk="1" hangingPunct="1">
              <a:spcBef>
                <a:spcPct val="50000"/>
              </a:spcBef>
              <a:buFontTx/>
              <a:buNone/>
            </a:pPr>
            <a:endParaRPr lang="es-ES" altLang="es-ES" sz="1350" b="1">
              <a:solidFill>
                <a:srgbClr val="CC0000"/>
              </a:solidFill>
            </a:endParaRPr>
          </a:p>
        </p:txBody>
      </p:sp>
      <p:sp>
        <p:nvSpPr>
          <p:cNvPr id="66564" name="Line 4">
            <a:extLst>
              <a:ext uri="{FF2B5EF4-FFF2-40B4-BE49-F238E27FC236}">
                <a16:creationId xmlns:a16="http://schemas.microsoft.com/office/drawing/2014/main" id="{AEB8BFD0-A78F-55C9-BFAC-C29912E94823}"/>
              </a:ext>
            </a:extLst>
          </p:cNvPr>
          <p:cNvSpPr>
            <a:spLocks noChangeShapeType="1"/>
          </p:cNvSpPr>
          <p:nvPr/>
        </p:nvSpPr>
        <p:spPr bwMode="auto">
          <a:xfrm>
            <a:off x="7272338" y="844154"/>
            <a:ext cx="0" cy="59293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66565" name="Rectangle 10">
            <a:extLst>
              <a:ext uri="{FF2B5EF4-FFF2-40B4-BE49-F238E27FC236}">
                <a16:creationId xmlns:a16="http://schemas.microsoft.com/office/drawing/2014/main" id="{79E51A0B-5761-797B-BA61-30C870002A84}"/>
              </a:ext>
            </a:extLst>
          </p:cNvPr>
          <p:cNvSpPr>
            <a:spLocks noChangeArrowheads="1"/>
          </p:cNvSpPr>
          <p:nvPr/>
        </p:nvSpPr>
        <p:spPr bwMode="auto">
          <a:xfrm>
            <a:off x="4031457" y="4786313"/>
            <a:ext cx="216694" cy="161925"/>
          </a:xfrm>
          <a:prstGeom prst="rect">
            <a:avLst/>
          </a:prstGeom>
          <a:noFill/>
          <a:ln w="2540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66566" name="Line 11">
            <a:extLst>
              <a:ext uri="{FF2B5EF4-FFF2-40B4-BE49-F238E27FC236}">
                <a16:creationId xmlns:a16="http://schemas.microsoft.com/office/drawing/2014/main" id="{3D7AFA36-6F7D-9D18-8F60-DA8AC2BE9764}"/>
              </a:ext>
            </a:extLst>
          </p:cNvPr>
          <p:cNvSpPr>
            <a:spLocks noChangeShapeType="1"/>
          </p:cNvSpPr>
          <p:nvPr/>
        </p:nvSpPr>
        <p:spPr bwMode="auto">
          <a:xfrm>
            <a:off x="7218760" y="3274219"/>
            <a:ext cx="0" cy="377429"/>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66567" name="Text Box 12">
            <a:extLst>
              <a:ext uri="{FF2B5EF4-FFF2-40B4-BE49-F238E27FC236}">
                <a16:creationId xmlns:a16="http://schemas.microsoft.com/office/drawing/2014/main" id="{006E21F9-1235-DFC1-34AA-A107859B99E8}"/>
              </a:ext>
            </a:extLst>
          </p:cNvPr>
          <p:cNvSpPr txBox="1">
            <a:spLocks noChangeArrowheads="1"/>
          </p:cNvSpPr>
          <p:nvPr/>
        </p:nvSpPr>
        <p:spPr bwMode="auto">
          <a:xfrm>
            <a:off x="6678217" y="3706416"/>
            <a:ext cx="11346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800" b="1"/>
              <a:t>  </a:t>
            </a:r>
            <a:r>
              <a:rPr lang="es-ES" altLang="es-ES" sz="1800" b="1">
                <a:solidFill>
                  <a:srgbClr val="FF0000"/>
                </a:solidFill>
              </a:rPr>
              <a:t>12 ATP</a:t>
            </a:r>
          </a:p>
        </p:txBody>
      </p:sp>
      <p:sp>
        <p:nvSpPr>
          <p:cNvPr id="66568" name="Oval 14">
            <a:extLst>
              <a:ext uri="{FF2B5EF4-FFF2-40B4-BE49-F238E27FC236}">
                <a16:creationId xmlns:a16="http://schemas.microsoft.com/office/drawing/2014/main" id="{D3122867-13CE-4FE7-37C7-E4727C1835C3}"/>
              </a:ext>
            </a:extLst>
          </p:cNvPr>
          <p:cNvSpPr>
            <a:spLocks noChangeArrowheads="1"/>
          </p:cNvSpPr>
          <p:nvPr/>
        </p:nvSpPr>
        <p:spPr bwMode="auto">
          <a:xfrm>
            <a:off x="3600451" y="573881"/>
            <a:ext cx="431006" cy="161925"/>
          </a:xfrm>
          <a:prstGeom prst="ellipse">
            <a:avLst/>
          </a:prstGeom>
          <a:solidFill>
            <a:schemeClr val="accent1">
              <a:alpha val="0"/>
            </a:scheme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66569" name="Oval 15">
            <a:extLst>
              <a:ext uri="{FF2B5EF4-FFF2-40B4-BE49-F238E27FC236}">
                <a16:creationId xmlns:a16="http://schemas.microsoft.com/office/drawing/2014/main" id="{46F4AC9A-2D0D-5E58-404D-3E8B08051767}"/>
              </a:ext>
            </a:extLst>
          </p:cNvPr>
          <p:cNvSpPr>
            <a:spLocks noChangeArrowheads="1"/>
          </p:cNvSpPr>
          <p:nvPr/>
        </p:nvSpPr>
        <p:spPr bwMode="auto">
          <a:xfrm>
            <a:off x="2700338" y="1781175"/>
            <a:ext cx="432197" cy="161925"/>
          </a:xfrm>
          <a:prstGeom prst="ellipse">
            <a:avLst/>
          </a:prstGeom>
          <a:solidFill>
            <a:schemeClr val="accent1">
              <a:alpha val="0"/>
            </a:scheme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66570" name="Oval 16">
            <a:extLst>
              <a:ext uri="{FF2B5EF4-FFF2-40B4-BE49-F238E27FC236}">
                <a16:creationId xmlns:a16="http://schemas.microsoft.com/office/drawing/2014/main" id="{FD70BAEE-3362-7794-F0B1-D611CC88BABD}"/>
              </a:ext>
            </a:extLst>
          </p:cNvPr>
          <p:cNvSpPr>
            <a:spLocks noChangeArrowheads="1"/>
          </p:cNvSpPr>
          <p:nvPr/>
        </p:nvSpPr>
        <p:spPr bwMode="auto">
          <a:xfrm>
            <a:off x="2736057" y="4192191"/>
            <a:ext cx="378619" cy="161925"/>
          </a:xfrm>
          <a:prstGeom prst="ellipse">
            <a:avLst/>
          </a:prstGeom>
          <a:solidFill>
            <a:schemeClr val="accent1">
              <a:alpha val="0"/>
            </a:scheme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66571" name="Oval 17">
            <a:extLst>
              <a:ext uri="{FF2B5EF4-FFF2-40B4-BE49-F238E27FC236}">
                <a16:creationId xmlns:a16="http://schemas.microsoft.com/office/drawing/2014/main" id="{CC42B6DD-E28E-09CF-C832-81DE690A4478}"/>
              </a:ext>
            </a:extLst>
          </p:cNvPr>
          <p:cNvSpPr>
            <a:spLocks noChangeArrowheads="1"/>
          </p:cNvSpPr>
          <p:nvPr/>
        </p:nvSpPr>
        <p:spPr bwMode="auto">
          <a:xfrm>
            <a:off x="5706667" y="4407694"/>
            <a:ext cx="431006" cy="161925"/>
          </a:xfrm>
          <a:prstGeom prst="ellipse">
            <a:avLst/>
          </a:prstGeom>
          <a:solidFill>
            <a:schemeClr val="accent1">
              <a:alpha val="0"/>
            </a:scheme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66572" name="Oval 18">
            <a:extLst>
              <a:ext uri="{FF2B5EF4-FFF2-40B4-BE49-F238E27FC236}">
                <a16:creationId xmlns:a16="http://schemas.microsoft.com/office/drawing/2014/main" id="{FB141E0B-A910-FEBE-CF80-C21000DA28D4}"/>
              </a:ext>
            </a:extLst>
          </p:cNvPr>
          <p:cNvSpPr>
            <a:spLocks noChangeArrowheads="1"/>
          </p:cNvSpPr>
          <p:nvPr/>
        </p:nvSpPr>
        <p:spPr bwMode="auto">
          <a:xfrm>
            <a:off x="5760244" y="3165872"/>
            <a:ext cx="432197" cy="161925"/>
          </a:xfrm>
          <a:prstGeom prst="ellipse">
            <a:avLst/>
          </a:prstGeom>
          <a:solidFill>
            <a:schemeClr val="accent1">
              <a:alpha val="0"/>
            </a:scheme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53FB1D6E-8F91-C17B-03F9-EF6BDD1AD093}"/>
              </a:ext>
            </a:extLst>
          </p:cNvPr>
          <p:cNvSpPr>
            <a:spLocks noGrp="1" noChangeArrowheads="1"/>
          </p:cNvSpPr>
          <p:nvPr>
            <p:ph type="title"/>
          </p:nvPr>
        </p:nvSpPr>
        <p:spPr>
          <a:xfrm>
            <a:off x="1494235" y="141685"/>
            <a:ext cx="6172200" cy="857250"/>
          </a:xfrm>
        </p:spPr>
        <p:txBody>
          <a:bodyPr/>
          <a:lstStyle/>
          <a:p>
            <a:pPr eaLnBrk="1" hangingPunct="1"/>
            <a:r>
              <a:rPr lang="es-ES" altLang="es-ES" sz="1500" b="1" dirty="0">
                <a:solidFill>
                  <a:srgbClr val="C00000"/>
                </a:solidFill>
              </a:rPr>
              <a:t>6.1.1. Balance energético del catabolismo de los ácidos grasos</a:t>
            </a:r>
          </a:p>
        </p:txBody>
      </p:sp>
      <p:sp>
        <p:nvSpPr>
          <p:cNvPr id="67587" name="Rectangle 3">
            <a:extLst>
              <a:ext uri="{FF2B5EF4-FFF2-40B4-BE49-F238E27FC236}">
                <a16:creationId xmlns:a16="http://schemas.microsoft.com/office/drawing/2014/main" id="{0AD652B8-403E-3BC9-82B0-5FA8A61985EC}"/>
              </a:ext>
            </a:extLst>
          </p:cNvPr>
          <p:cNvSpPr>
            <a:spLocks noGrp="1" noChangeArrowheads="1"/>
          </p:cNvSpPr>
          <p:nvPr>
            <p:ph type="body" sz="half" idx="1"/>
          </p:nvPr>
        </p:nvSpPr>
        <p:spPr>
          <a:xfrm>
            <a:off x="1547813" y="897731"/>
            <a:ext cx="6163866" cy="723900"/>
          </a:xfrm>
        </p:spPr>
        <p:txBody>
          <a:bodyPr>
            <a:normAutofit fontScale="92500" lnSpcReduction="10000"/>
          </a:bodyPr>
          <a:lstStyle/>
          <a:p>
            <a:pPr eaLnBrk="1" hangingPunct="1">
              <a:buFontTx/>
              <a:buNone/>
            </a:pPr>
            <a:r>
              <a:rPr lang="es-ES" altLang="es-ES" sz="1200" b="1"/>
              <a:t>                                                     </a:t>
            </a:r>
            <a:r>
              <a:rPr lang="es-ES" altLang="es-ES" sz="1050" b="1">
                <a:solidFill>
                  <a:schemeClr val="accent2"/>
                </a:solidFill>
              </a:rPr>
              <a:t>7 vueltas </a:t>
            </a:r>
            <a:r>
              <a:rPr lang="es-ES" altLang="es-ES" sz="1050" b="1">
                <a:solidFill>
                  <a:schemeClr val="accent2"/>
                </a:solidFill>
                <a:sym typeface="Symbol" panose="05050102010706020507" pitchFamily="18" charset="2"/>
              </a:rPr>
              <a:t>-oxidación</a:t>
            </a:r>
          </a:p>
          <a:p>
            <a:pPr eaLnBrk="1" hangingPunct="1">
              <a:buFontTx/>
              <a:buNone/>
            </a:pPr>
            <a:r>
              <a:rPr lang="es-ES" altLang="es-ES" sz="1200" b="1">
                <a:solidFill>
                  <a:srgbClr val="CC0000"/>
                </a:solidFill>
              </a:rPr>
              <a:t>CH</a:t>
            </a:r>
            <a:r>
              <a:rPr lang="es-ES" altLang="es-ES" sz="1200" b="1" baseline="-25000">
                <a:solidFill>
                  <a:srgbClr val="CC0000"/>
                </a:solidFill>
              </a:rPr>
              <a:t>3</a:t>
            </a:r>
            <a:r>
              <a:rPr lang="es-ES" altLang="es-ES" sz="1200" b="1">
                <a:solidFill>
                  <a:srgbClr val="CC0000"/>
                </a:solidFill>
              </a:rPr>
              <a:t> – [CH</a:t>
            </a:r>
            <a:r>
              <a:rPr lang="es-ES" altLang="es-ES" sz="1200" b="1" baseline="-25000">
                <a:solidFill>
                  <a:srgbClr val="CC0000"/>
                </a:solidFill>
              </a:rPr>
              <a:t>2</a:t>
            </a:r>
            <a:r>
              <a:rPr lang="es-ES" altLang="es-ES" sz="1200" b="1">
                <a:solidFill>
                  <a:srgbClr val="CC0000"/>
                </a:solidFill>
              </a:rPr>
              <a:t> ]</a:t>
            </a:r>
            <a:r>
              <a:rPr lang="es-ES" altLang="es-ES" sz="1200" b="1" baseline="-25000">
                <a:solidFill>
                  <a:srgbClr val="CC0000"/>
                </a:solidFill>
              </a:rPr>
              <a:t>14</a:t>
            </a:r>
            <a:r>
              <a:rPr lang="es-ES" altLang="es-ES" sz="1200" b="1">
                <a:solidFill>
                  <a:srgbClr val="CC0000"/>
                </a:solidFill>
              </a:rPr>
              <a:t> – COOH</a:t>
            </a:r>
            <a:r>
              <a:rPr lang="es-ES" altLang="es-ES" sz="1200">
                <a:solidFill>
                  <a:srgbClr val="CC0000"/>
                </a:solidFill>
              </a:rPr>
              <a:t>                                                   </a:t>
            </a:r>
            <a:r>
              <a:rPr lang="es-ES" altLang="es-ES" sz="1200" b="1">
                <a:solidFill>
                  <a:srgbClr val="CC0000"/>
                </a:solidFill>
              </a:rPr>
              <a:t>8 Acetil-CoA</a:t>
            </a:r>
          </a:p>
          <a:p>
            <a:pPr eaLnBrk="1" hangingPunct="1">
              <a:buFontTx/>
              <a:buNone/>
            </a:pPr>
            <a:r>
              <a:rPr lang="es-ES" altLang="es-ES" sz="1200" b="1">
                <a:solidFill>
                  <a:srgbClr val="CC0000"/>
                </a:solidFill>
              </a:rPr>
              <a:t>    ácido palmítico</a:t>
            </a:r>
          </a:p>
        </p:txBody>
      </p:sp>
      <p:pic>
        <p:nvPicPr>
          <p:cNvPr id="67588" name="Picture 4" descr="~LWF0008">
            <a:extLst>
              <a:ext uri="{FF2B5EF4-FFF2-40B4-BE49-F238E27FC236}">
                <a16:creationId xmlns:a16="http://schemas.microsoft.com/office/drawing/2014/main" id="{39F03DDE-D304-822D-EC2B-6F67556D9DCD}"/>
              </a:ext>
            </a:extLst>
          </p:cNvPr>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113485" y="1383506"/>
            <a:ext cx="4563665" cy="22443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9" name="Line 5">
            <a:extLst>
              <a:ext uri="{FF2B5EF4-FFF2-40B4-BE49-F238E27FC236}">
                <a16:creationId xmlns:a16="http://schemas.microsoft.com/office/drawing/2014/main" id="{1ADED802-155D-26E1-4793-3CEE1B2D58AA}"/>
              </a:ext>
            </a:extLst>
          </p:cNvPr>
          <p:cNvSpPr>
            <a:spLocks noChangeShapeType="1"/>
          </p:cNvSpPr>
          <p:nvPr/>
        </p:nvSpPr>
        <p:spPr bwMode="auto">
          <a:xfrm>
            <a:off x="3600450" y="1275160"/>
            <a:ext cx="167401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pic>
        <p:nvPicPr>
          <p:cNvPr id="67590" name="Picture 6" descr="~LWF0009">
            <a:extLst>
              <a:ext uri="{FF2B5EF4-FFF2-40B4-BE49-F238E27FC236}">
                <a16:creationId xmlns:a16="http://schemas.microsoft.com/office/drawing/2014/main" id="{A3D1398A-28D4-236C-02A2-76F029992849}"/>
              </a:ext>
            </a:extLst>
          </p:cNvPr>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275410" y="3651648"/>
            <a:ext cx="4158853" cy="13585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91" name="Text Box 7">
            <a:extLst>
              <a:ext uri="{FF2B5EF4-FFF2-40B4-BE49-F238E27FC236}">
                <a16:creationId xmlns:a16="http://schemas.microsoft.com/office/drawing/2014/main" id="{B03B0341-1B01-809E-86C6-291AF588E4EB}"/>
              </a:ext>
            </a:extLst>
          </p:cNvPr>
          <p:cNvSpPr txBox="1">
            <a:spLocks noChangeArrowheads="1"/>
          </p:cNvSpPr>
          <p:nvPr/>
        </p:nvSpPr>
        <p:spPr bwMode="auto">
          <a:xfrm>
            <a:off x="1277542" y="3706417"/>
            <a:ext cx="1916906"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350" b="1">
                <a:solidFill>
                  <a:srgbClr val="CC0000"/>
                </a:solidFill>
              </a:rPr>
              <a:t>129 moles de ATP x 7 kcal/mol  =  903 kcal</a:t>
            </a:r>
          </a:p>
        </p:txBody>
      </p:sp>
      <p:sp>
        <p:nvSpPr>
          <p:cNvPr id="67592" name="Rectangle 10">
            <a:extLst>
              <a:ext uri="{FF2B5EF4-FFF2-40B4-BE49-F238E27FC236}">
                <a16:creationId xmlns:a16="http://schemas.microsoft.com/office/drawing/2014/main" id="{77E61020-5DF0-6592-78C3-F62A6A309470}"/>
              </a:ext>
            </a:extLst>
          </p:cNvPr>
          <p:cNvSpPr>
            <a:spLocks noChangeArrowheads="1"/>
          </p:cNvSpPr>
          <p:nvPr/>
        </p:nvSpPr>
        <p:spPr bwMode="auto">
          <a:xfrm>
            <a:off x="3437335" y="2031206"/>
            <a:ext cx="270272" cy="161925"/>
          </a:xfrm>
          <a:prstGeom prst="rect">
            <a:avLst/>
          </a:prstGeom>
          <a:noFill/>
          <a:ln w="25400">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67593" name="Line 11">
            <a:extLst>
              <a:ext uri="{FF2B5EF4-FFF2-40B4-BE49-F238E27FC236}">
                <a16:creationId xmlns:a16="http://schemas.microsoft.com/office/drawing/2014/main" id="{BD7393E2-80B6-2709-E1BC-10A8757FCBE9}"/>
              </a:ext>
            </a:extLst>
          </p:cNvPr>
          <p:cNvSpPr>
            <a:spLocks noChangeShapeType="1"/>
          </p:cNvSpPr>
          <p:nvPr/>
        </p:nvSpPr>
        <p:spPr bwMode="auto">
          <a:xfrm>
            <a:off x="7434262" y="4786313"/>
            <a:ext cx="53579"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67594" name="Text Box 12">
            <a:extLst>
              <a:ext uri="{FF2B5EF4-FFF2-40B4-BE49-F238E27FC236}">
                <a16:creationId xmlns:a16="http://schemas.microsoft.com/office/drawing/2014/main" id="{9ADE10BB-5021-209B-C1F1-B2B6A13670E6}"/>
              </a:ext>
            </a:extLst>
          </p:cNvPr>
          <p:cNvSpPr txBox="1">
            <a:spLocks noChangeArrowheads="1"/>
          </p:cNvSpPr>
          <p:nvPr/>
        </p:nvSpPr>
        <p:spPr bwMode="auto">
          <a:xfrm>
            <a:off x="7487841" y="4624388"/>
            <a:ext cx="6477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200" b="1">
                <a:latin typeface="Times New Roman" panose="02020603050405020304" pitchFamily="18" charset="0"/>
              </a:rPr>
              <a:t>2 ATP</a:t>
            </a:r>
          </a:p>
        </p:txBody>
      </p:sp>
      <p:sp>
        <p:nvSpPr>
          <p:cNvPr id="67595" name="Text Box 13">
            <a:extLst>
              <a:ext uri="{FF2B5EF4-FFF2-40B4-BE49-F238E27FC236}">
                <a16:creationId xmlns:a16="http://schemas.microsoft.com/office/drawing/2014/main" id="{B12D2B4A-6C22-808F-B831-EBB9F2AC0D62}"/>
              </a:ext>
            </a:extLst>
          </p:cNvPr>
          <p:cNvSpPr txBox="1">
            <a:spLocks noChangeArrowheads="1"/>
          </p:cNvSpPr>
          <p:nvPr/>
        </p:nvSpPr>
        <p:spPr bwMode="auto">
          <a:xfrm>
            <a:off x="7056835" y="4868466"/>
            <a:ext cx="1133475"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350" b="1"/>
              <a:t>= 129 ATP</a:t>
            </a:r>
          </a:p>
        </p:txBody>
      </p:sp>
      <p:sp>
        <p:nvSpPr>
          <p:cNvPr id="67596" name="Text Box 14">
            <a:extLst>
              <a:ext uri="{FF2B5EF4-FFF2-40B4-BE49-F238E27FC236}">
                <a16:creationId xmlns:a16="http://schemas.microsoft.com/office/drawing/2014/main" id="{01B1E401-9E81-CF2B-AC60-3D0868FEC326}"/>
              </a:ext>
            </a:extLst>
          </p:cNvPr>
          <p:cNvSpPr txBox="1">
            <a:spLocks noChangeArrowheads="1"/>
          </p:cNvSpPr>
          <p:nvPr/>
        </p:nvSpPr>
        <p:spPr bwMode="auto">
          <a:xfrm>
            <a:off x="1277542" y="4354116"/>
            <a:ext cx="1944290" cy="854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s-ES" altLang="es-ES" sz="900" b="1">
                <a:solidFill>
                  <a:schemeClr val="accent2"/>
                </a:solidFill>
              </a:rPr>
              <a:t>(Recuerda que una molécula de glucosa proporciona:    38 moles de ATP x 7 kcal/mol  =  266</a:t>
            </a:r>
            <a:r>
              <a:rPr lang="es-ES" altLang="es-ES" sz="900">
                <a:solidFill>
                  <a:schemeClr val="accent2"/>
                </a:solidFill>
              </a:rPr>
              <a:t> </a:t>
            </a:r>
            <a:r>
              <a:rPr lang="es-ES" altLang="es-ES" sz="900" b="1">
                <a:solidFill>
                  <a:schemeClr val="accent2"/>
                </a:solidFill>
              </a:rPr>
              <a:t>kcal)</a:t>
            </a:r>
          </a:p>
          <a:p>
            <a:pPr eaLnBrk="1" hangingPunct="1">
              <a:spcBef>
                <a:spcPct val="50000"/>
              </a:spcBef>
              <a:buFontTx/>
              <a:buNone/>
            </a:pPr>
            <a:endParaRPr lang="es-ES" altLang="es-ES" sz="900">
              <a:solidFill>
                <a:schemeClr val="accent2"/>
              </a:solidFill>
            </a:endParaRPr>
          </a:p>
        </p:txBody>
      </p:sp>
      <p:sp>
        <p:nvSpPr>
          <p:cNvPr id="67597" name="Oval 15">
            <a:extLst>
              <a:ext uri="{FF2B5EF4-FFF2-40B4-BE49-F238E27FC236}">
                <a16:creationId xmlns:a16="http://schemas.microsoft.com/office/drawing/2014/main" id="{E29A4526-C527-DC04-CFEA-88E59BCB9246}"/>
              </a:ext>
            </a:extLst>
          </p:cNvPr>
          <p:cNvSpPr>
            <a:spLocks noChangeArrowheads="1"/>
          </p:cNvSpPr>
          <p:nvPr/>
        </p:nvSpPr>
        <p:spPr bwMode="auto">
          <a:xfrm>
            <a:off x="4714876" y="1796654"/>
            <a:ext cx="432197" cy="161925"/>
          </a:xfrm>
          <a:prstGeom prst="ellipse">
            <a:avLst/>
          </a:prstGeom>
          <a:solidFill>
            <a:schemeClr val="accent1">
              <a:alpha val="0"/>
            </a:scheme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67598" name="Oval 16">
            <a:extLst>
              <a:ext uri="{FF2B5EF4-FFF2-40B4-BE49-F238E27FC236}">
                <a16:creationId xmlns:a16="http://schemas.microsoft.com/office/drawing/2014/main" id="{7F8AC34C-1AC5-9AD3-B970-34F6CEAC6317}"/>
              </a:ext>
            </a:extLst>
          </p:cNvPr>
          <p:cNvSpPr>
            <a:spLocks noChangeArrowheads="1"/>
          </p:cNvSpPr>
          <p:nvPr/>
        </p:nvSpPr>
        <p:spPr bwMode="auto">
          <a:xfrm>
            <a:off x="6948487" y="2409825"/>
            <a:ext cx="539354" cy="161925"/>
          </a:xfrm>
          <a:prstGeom prst="ellipse">
            <a:avLst/>
          </a:prstGeom>
          <a:solidFill>
            <a:schemeClr val="accent1">
              <a:alpha val="0"/>
            </a:scheme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67599" name="Text Box 12">
            <a:extLst>
              <a:ext uri="{FF2B5EF4-FFF2-40B4-BE49-F238E27FC236}">
                <a16:creationId xmlns:a16="http://schemas.microsoft.com/office/drawing/2014/main" id="{C7F50EF3-7E72-2B5C-F64D-526BD7CAA234}"/>
              </a:ext>
            </a:extLst>
          </p:cNvPr>
          <p:cNvSpPr txBox="1">
            <a:spLocks noChangeArrowheads="1"/>
          </p:cNvSpPr>
          <p:nvPr/>
        </p:nvSpPr>
        <p:spPr bwMode="auto">
          <a:xfrm>
            <a:off x="7002066" y="4868466"/>
            <a:ext cx="998934" cy="507831"/>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350" b="1">
                <a:solidFill>
                  <a:schemeClr val="bg1"/>
                </a:solidFill>
              </a:rPr>
              <a:t>= 129 ATP</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a:extLst>
              <a:ext uri="{FF2B5EF4-FFF2-40B4-BE49-F238E27FC236}">
                <a16:creationId xmlns:a16="http://schemas.microsoft.com/office/drawing/2014/main" id="{7622E307-0AD1-D412-8679-E09C7DFA4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466" y="0"/>
            <a:ext cx="5509022" cy="913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9717" name="Text Box 5">
            <a:extLst>
              <a:ext uri="{FF2B5EF4-FFF2-40B4-BE49-F238E27FC236}">
                <a16:creationId xmlns:a16="http://schemas.microsoft.com/office/drawing/2014/main" id="{EA5665C2-FAF1-C1A4-0D1C-695156F20D29}"/>
              </a:ext>
            </a:extLst>
          </p:cNvPr>
          <p:cNvSpPr txBox="1">
            <a:spLocks noChangeArrowheads="1"/>
          </p:cNvSpPr>
          <p:nvPr/>
        </p:nvSpPr>
        <p:spPr bwMode="auto">
          <a:xfrm>
            <a:off x="1656160" y="951310"/>
            <a:ext cx="6048375" cy="90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s-ES" altLang="es-ES" sz="1050" b="1">
                <a:solidFill>
                  <a:schemeClr val="accent2"/>
                </a:solidFill>
              </a:rPr>
              <a:t>Respuesta.-</a:t>
            </a:r>
          </a:p>
          <a:p>
            <a:pPr algn="just" eaLnBrk="1" hangingPunct="1">
              <a:spcBef>
                <a:spcPct val="0"/>
              </a:spcBef>
              <a:buFontTx/>
              <a:buNone/>
            </a:pPr>
            <a:endParaRPr lang="es-ES" altLang="es-ES" sz="1050" i="1">
              <a:solidFill>
                <a:schemeClr val="accent2"/>
              </a:solidFill>
            </a:endParaRPr>
          </a:p>
          <a:p>
            <a:pPr algn="just" eaLnBrk="1" hangingPunct="1">
              <a:spcBef>
                <a:spcPct val="0"/>
              </a:spcBef>
              <a:buFontTx/>
              <a:buNone/>
            </a:pPr>
            <a:r>
              <a:rPr lang="es-ES" altLang="es-ES" sz="1050" i="1">
                <a:solidFill>
                  <a:schemeClr val="accent2"/>
                </a:solidFill>
              </a:rPr>
              <a:t>Como el ácido caprílico tiene 8 átomos de carbono, el proceso de β-oxidación </a:t>
            </a:r>
            <a:r>
              <a:rPr lang="es-ES" altLang="es-ES" sz="1050" b="1" i="1">
                <a:solidFill>
                  <a:srgbClr val="CC3300"/>
                </a:solidFill>
              </a:rPr>
              <a:t>se ha de producir tres veces</a:t>
            </a:r>
            <a:r>
              <a:rPr lang="es-ES" altLang="es-ES" sz="1050" i="1">
                <a:solidFill>
                  <a:schemeClr val="accent2"/>
                </a:solidFill>
              </a:rPr>
              <a:t>, ya que en cada vuelta de la β-oxidación</a:t>
            </a:r>
            <a:r>
              <a:rPr lang="es-ES" altLang="es-ES" sz="1050"/>
              <a:t> </a:t>
            </a:r>
            <a:r>
              <a:rPr lang="es-ES" altLang="es-ES" sz="1050" i="1">
                <a:solidFill>
                  <a:schemeClr val="accent2"/>
                </a:solidFill>
              </a:rPr>
              <a:t>se pierden 2 átomos de carbono en forma de acetil-CoA. En la tercera vuelta se liberan dos acetil-CoA.</a:t>
            </a:r>
            <a:endParaRPr lang="es-ES_tradnl" altLang="es-ES" sz="1050" i="1">
              <a:solidFill>
                <a:schemeClr val="accent2"/>
              </a:solidFill>
            </a:endParaRPr>
          </a:p>
        </p:txBody>
      </p:sp>
      <p:graphicFrame>
        <p:nvGraphicFramePr>
          <p:cNvPr id="499719" name="Object 7">
            <a:extLst>
              <a:ext uri="{FF2B5EF4-FFF2-40B4-BE49-F238E27FC236}">
                <a16:creationId xmlns:a16="http://schemas.microsoft.com/office/drawing/2014/main" id="{FEC5E443-F98B-25E0-5662-B9B412DAFEF8}"/>
              </a:ext>
            </a:extLst>
          </p:cNvPr>
          <p:cNvGraphicFramePr>
            <a:graphicFrameLocks noChangeAspect="1"/>
          </p:cNvGraphicFramePr>
          <p:nvPr>
            <p:ph/>
          </p:nvPr>
        </p:nvGraphicFramePr>
        <p:xfrm>
          <a:off x="1925241" y="2230041"/>
          <a:ext cx="5455444" cy="2913459"/>
        </p:xfrm>
        <a:graphic>
          <a:graphicData uri="http://schemas.openxmlformats.org/presentationml/2006/ole">
            <mc:AlternateContent xmlns:mc="http://schemas.openxmlformats.org/markup-compatibility/2006">
              <mc:Choice xmlns:v="urn:schemas-microsoft-com:vml" Requires="v">
                <p:oleObj r:id="rId4" imgW="10221752" imgH="5458587" progId="">
                  <p:embed/>
                </p:oleObj>
              </mc:Choice>
              <mc:Fallback>
                <p:oleObj r:id="rId4" imgW="10221752" imgH="5458587" progId="">
                  <p:embed/>
                  <p:pic>
                    <p:nvPicPr>
                      <p:cNvPr id="499719" name="Object 7">
                        <a:extLst>
                          <a:ext uri="{FF2B5EF4-FFF2-40B4-BE49-F238E27FC236}">
                            <a16:creationId xmlns:a16="http://schemas.microsoft.com/office/drawing/2014/main" id="{FEC5E443-F98B-25E0-5662-B9B412DAFE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5241" y="2230041"/>
                        <a:ext cx="5455444" cy="2913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9722" name="Rectangle 10">
            <a:extLst>
              <a:ext uri="{FF2B5EF4-FFF2-40B4-BE49-F238E27FC236}">
                <a16:creationId xmlns:a16="http://schemas.microsoft.com/office/drawing/2014/main" id="{3B6CF136-135B-9008-E0E4-3D04724A8ED1}"/>
              </a:ext>
            </a:extLst>
          </p:cNvPr>
          <p:cNvSpPr>
            <a:spLocks noChangeArrowheads="1"/>
          </p:cNvSpPr>
          <p:nvPr/>
        </p:nvSpPr>
        <p:spPr bwMode="auto">
          <a:xfrm>
            <a:off x="1277541" y="4462462"/>
            <a:ext cx="323850" cy="21550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499723" name="Rectangle 11">
            <a:extLst>
              <a:ext uri="{FF2B5EF4-FFF2-40B4-BE49-F238E27FC236}">
                <a16:creationId xmlns:a16="http://schemas.microsoft.com/office/drawing/2014/main" id="{ED4224DA-4355-C931-085A-F56B0B7E550D}"/>
              </a:ext>
            </a:extLst>
          </p:cNvPr>
          <p:cNvSpPr>
            <a:spLocks noChangeArrowheads="1"/>
          </p:cNvSpPr>
          <p:nvPr/>
        </p:nvSpPr>
        <p:spPr bwMode="auto">
          <a:xfrm>
            <a:off x="1709738" y="4462462"/>
            <a:ext cx="323850" cy="21550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499724" name="Rectangle 12">
            <a:extLst>
              <a:ext uri="{FF2B5EF4-FFF2-40B4-BE49-F238E27FC236}">
                <a16:creationId xmlns:a16="http://schemas.microsoft.com/office/drawing/2014/main" id="{707762BC-D0D8-A42D-446B-589BCBD74DA0}"/>
              </a:ext>
            </a:extLst>
          </p:cNvPr>
          <p:cNvSpPr>
            <a:spLocks noChangeArrowheads="1"/>
          </p:cNvSpPr>
          <p:nvPr/>
        </p:nvSpPr>
        <p:spPr bwMode="auto">
          <a:xfrm>
            <a:off x="2141935" y="4462462"/>
            <a:ext cx="323850" cy="21550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499725" name="Rectangle 13">
            <a:extLst>
              <a:ext uri="{FF2B5EF4-FFF2-40B4-BE49-F238E27FC236}">
                <a16:creationId xmlns:a16="http://schemas.microsoft.com/office/drawing/2014/main" id="{C328C11E-0815-8CE4-55B8-8FE5261A97F1}"/>
              </a:ext>
            </a:extLst>
          </p:cNvPr>
          <p:cNvSpPr>
            <a:spLocks noChangeArrowheads="1"/>
          </p:cNvSpPr>
          <p:nvPr/>
        </p:nvSpPr>
        <p:spPr bwMode="auto">
          <a:xfrm>
            <a:off x="2574131" y="4462462"/>
            <a:ext cx="323850" cy="21550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499726" name="Rectangle 14">
            <a:extLst>
              <a:ext uri="{FF2B5EF4-FFF2-40B4-BE49-F238E27FC236}">
                <a16:creationId xmlns:a16="http://schemas.microsoft.com/office/drawing/2014/main" id="{C2B98276-8FB4-00DE-DCBB-3C8E519F3972}"/>
              </a:ext>
            </a:extLst>
          </p:cNvPr>
          <p:cNvSpPr>
            <a:spLocks noChangeArrowheads="1"/>
          </p:cNvSpPr>
          <p:nvPr/>
        </p:nvSpPr>
        <p:spPr bwMode="auto">
          <a:xfrm>
            <a:off x="3006329" y="4462462"/>
            <a:ext cx="323850" cy="21550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499727" name="Rectangle 15">
            <a:extLst>
              <a:ext uri="{FF2B5EF4-FFF2-40B4-BE49-F238E27FC236}">
                <a16:creationId xmlns:a16="http://schemas.microsoft.com/office/drawing/2014/main" id="{3E542B2A-542A-B54F-C0D7-B495FCA39B2E}"/>
              </a:ext>
            </a:extLst>
          </p:cNvPr>
          <p:cNvSpPr>
            <a:spLocks noChangeArrowheads="1"/>
          </p:cNvSpPr>
          <p:nvPr/>
        </p:nvSpPr>
        <p:spPr bwMode="auto">
          <a:xfrm>
            <a:off x="3437335" y="4462462"/>
            <a:ext cx="323850" cy="21550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499728" name="Rectangle 16">
            <a:extLst>
              <a:ext uri="{FF2B5EF4-FFF2-40B4-BE49-F238E27FC236}">
                <a16:creationId xmlns:a16="http://schemas.microsoft.com/office/drawing/2014/main" id="{20C5FF5F-9CCC-3211-9B7A-655425EF3E42}"/>
              </a:ext>
            </a:extLst>
          </p:cNvPr>
          <p:cNvSpPr>
            <a:spLocks noChangeArrowheads="1"/>
          </p:cNvSpPr>
          <p:nvPr/>
        </p:nvSpPr>
        <p:spPr bwMode="auto">
          <a:xfrm>
            <a:off x="3869531" y="4462462"/>
            <a:ext cx="323850" cy="21550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499729" name="Rectangle 17">
            <a:extLst>
              <a:ext uri="{FF2B5EF4-FFF2-40B4-BE49-F238E27FC236}">
                <a16:creationId xmlns:a16="http://schemas.microsoft.com/office/drawing/2014/main" id="{2696D71B-0A0A-EE4F-E884-D5EFF2DF523D}"/>
              </a:ext>
            </a:extLst>
          </p:cNvPr>
          <p:cNvSpPr>
            <a:spLocks noChangeArrowheads="1"/>
          </p:cNvSpPr>
          <p:nvPr/>
        </p:nvSpPr>
        <p:spPr bwMode="auto">
          <a:xfrm>
            <a:off x="4301729" y="4462462"/>
            <a:ext cx="323850" cy="21550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499730" name="Line 18">
            <a:extLst>
              <a:ext uri="{FF2B5EF4-FFF2-40B4-BE49-F238E27FC236}">
                <a16:creationId xmlns:a16="http://schemas.microsoft.com/office/drawing/2014/main" id="{32D8BA47-F5E3-7C29-9105-D3EF34C6D599}"/>
              </a:ext>
            </a:extLst>
          </p:cNvPr>
          <p:cNvSpPr>
            <a:spLocks noChangeShapeType="1"/>
          </p:cNvSpPr>
          <p:nvPr/>
        </p:nvSpPr>
        <p:spPr bwMode="auto">
          <a:xfrm>
            <a:off x="3815954" y="4245769"/>
            <a:ext cx="0" cy="594122"/>
          </a:xfrm>
          <a:prstGeom prst="line">
            <a:avLst/>
          </a:prstGeom>
          <a:noFill/>
          <a:ln w="38100">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499731" name="Line 19">
            <a:extLst>
              <a:ext uri="{FF2B5EF4-FFF2-40B4-BE49-F238E27FC236}">
                <a16:creationId xmlns:a16="http://schemas.microsoft.com/office/drawing/2014/main" id="{4732F25B-76F5-30A8-F577-28B27CC00C59}"/>
              </a:ext>
            </a:extLst>
          </p:cNvPr>
          <p:cNvSpPr>
            <a:spLocks noChangeShapeType="1"/>
          </p:cNvSpPr>
          <p:nvPr/>
        </p:nvSpPr>
        <p:spPr bwMode="auto">
          <a:xfrm>
            <a:off x="2951560" y="4192191"/>
            <a:ext cx="0" cy="594122"/>
          </a:xfrm>
          <a:prstGeom prst="line">
            <a:avLst/>
          </a:prstGeom>
          <a:noFill/>
          <a:ln w="38100">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499732" name="Line 20">
            <a:extLst>
              <a:ext uri="{FF2B5EF4-FFF2-40B4-BE49-F238E27FC236}">
                <a16:creationId xmlns:a16="http://schemas.microsoft.com/office/drawing/2014/main" id="{6EDC933A-939B-31E7-F571-6D2B80728CFB}"/>
              </a:ext>
            </a:extLst>
          </p:cNvPr>
          <p:cNvSpPr>
            <a:spLocks noChangeShapeType="1"/>
          </p:cNvSpPr>
          <p:nvPr/>
        </p:nvSpPr>
        <p:spPr bwMode="auto">
          <a:xfrm>
            <a:off x="2087166" y="4192191"/>
            <a:ext cx="0" cy="594122"/>
          </a:xfrm>
          <a:prstGeom prst="line">
            <a:avLst/>
          </a:prstGeom>
          <a:noFill/>
          <a:ln w="38100">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499733" name="Text Box 21">
            <a:extLst>
              <a:ext uri="{FF2B5EF4-FFF2-40B4-BE49-F238E27FC236}">
                <a16:creationId xmlns:a16="http://schemas.microsoft.com/office/drawing/2014/main" id="{C687E39B-458E-2D17-3BCB-DF2E06A879EE}"/>
              </a:ext>
            </a:extLst>
          </p:cNvPr>
          <p:cNvSpPr txBox="1">
            <a:spLocks noChangeArrowheads="1"/>
          </p:cNvSpPr>
          <p:nvPr/>
        </p:nvSpPr>
        <p:spPr bwMode="auto">
          <a:xfrm>
            <a:off x="3869531" y="4677966"/>
            <a:ext cx="105251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900"/>
              <a:t>Acetil-CoA</a:t>
            </a:r>
          </a:p>
        </p:txBody>
      </p:sp>
      <p:sp>
        <p:nvSpPr>
          <p:cNvPr id="499734" name="Text Box 22">
            <a:extLst>
              <a:ext uri="{FF2B5EF4-FFF2-40B4-BE49-F238E27FC236}">
                <a16:creationId xmlns:a16="http://schemas.microsoft.com/office/drawing/2014/main" id="{6AC7A413-9152-C375-315B-86FADC960176}"/>
              </a:ext>
            </a:extLst>
          </p:cNvPr>
          <p:cNvSpPr txBox="1">
            <a:spLocks noChangeArrowheads="1"/>
          </p:cNvSpPr>
          <p:nvPr/>
        </p:nvSpPr>
        <p:spPr bwMode="auto">
          <a:xfrm>
            <a:off x="3006328" y="4677966"/>
            <a:ext cx="105251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900"/>
              <a:t>Acetil-CoA</a:t>
            </a:r>
          </a:p>
        </p:txBody>
      </p:sp>
      <p:sp>
        <p:nvSpPr>
          <p:cNvPr id="499735" name="Text Box 23">
            <a:extLst>
              <a:ext uri="{FF2B5EF4-FFF2-40B4-BE49-F238E27FC236}">
                <a16:creationId xmlns:a16="http://schemas.microsoft.com/office/drawing/2014/main" id="{C731784A-4658-80CE-1307-F6BA3E726780}"/>
              </a:ext>
            </a:extLst>
          </p:cNvPr>
          <p:cNvSpPr txBox="1">
            <a:spLocks noChangeArrowheads="1"/>
          </p:cNvSpPr>
          <p:nvPr/>
        </p:nvSpPr>
        <p:spPr bwMode="auto">
          <a:xfrm>
            <a:off x="2195512" y="4677966"/>
            <a:ext cx="105251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900"/>
              <a:t>Acetil-CoA</a:t>
            </a:r>
          </a:p>
        </p:txBody>
      </p:sp>
      <p:sp>
        <p:nvSpPr>
          <p:cNvPr id="499736" name="Text Box 24">
            <a:extLst>
              <a:ext uri="{FF2B5EF4-FFF2-40B4-BE49-F238E27FC236}">
                <a16:creationId xmlns:a16="http://schemas.microsoft.com/office/drawing/2014/main" id="{1CC6B70C-BF67-FF53-A1CD-05F22F12E6F6}"/>
              </a:ext>
            </a:extLst>
          </p:cNvPr>
          <p:cNvSpPr txBox="1">
            <a:spLocks noChangeArrowheads="1"/>
          </p:cNvSpPr>
          <p:nvPr/>
        </p:nvSpPr>
        <p:spPr bwMode="auto">
          <a:xfrm>
            <a:off x="1277541" y="4677966"/>
            <a:ext cx="105251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900"/>
              <a:t>Acetil-CoA</a:t>
            </a:r>
          </a:p>
        </p:txBody>
      </p:sp>
      <p:sp>
        <p:nvSpPr>
          <p:cNvPr id="499737" name="Text Box 25">
            <a:extLst>
              <a:ext uri="{FF2B5EF4-FFF2-40B4-BE49-F238E27FC236}">
                <a16:creationId xmlns:a16="http://schemas.microsoft.com/office/drawing/2014/main" id="{6305AD55-7883-5A5F-54FE-9DA0FB7BE5EC}"/>
              </a:ext>
            </a:extLst>
          </p:cNvPr>
          <p:cNvSpPr txBox="1">
            <a:spLocks noChangeArrowheads="1"/>
          </p:cNvSpPr>
          <p:nvPr/>
        </p:nvSpPr>
        <p:spPr bwMode="auto">
          <a:xfrm>
            <a:off x="1277541" y="4407694"/>
            <a:ext cx="43219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1350"/>
              <a:t>C</a:t>
            </a:r>
          </a:p>
        </p:txBody>
      </p:sp>
      <p:sp>
        <p:nvSpPr>
          <p:cNvPr id="499738" name="Text Box 26">
            <a:extLst>
              <a:ext uri="{FF2B5EF4-FFF2-40B4-BE49-F238E27FC236}">
                <a16:creationId xmlns:a16="http://schemas.microsoft.com/office/drawing/2014/main" id="{7B5041FF-DB2A-4CB4-9948-BB9937E0C6AC}"/>
              </a:ext>
            </a:extLst>
          </p:cNvPr>
          <p:cNvSpPr txBox="1">
            <a:spLocks noChangeArrowheads="1"/>
          </p:cNvSpPr>
          <p:nvPr/>
        </p:nvSpPr>
        <p:spPr bwMode="auto">
          <a:xfrm>
            <a:off x="1763316" y="4407694"/>
            <a:ext cx="43219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1350"/>
              <a:t>C</a:t>
            </a:r>
          </a:p>
        </p:txBody>
      </p:sp>
      <p:sp>
        <p:nvSpPr>
          <p:cNvPr id="499739" name="Text Box 27">
            <a:extLst>
              <a:ext uri="{FF2B5EF4-FFF2-40B4-BE49-F238E27FC236}">
                <a16:creationId xmlns:a16="http://schemas.microsoft.com/office/drawing/2014/main" id="{57ACC8E6-1AD6-C2B0-E1AB-115B407C293D}"/>
              </a:ext>
            </a:extLst>
          </p:cNvPr>
          <p:cNvSpPr txBox="1">
            <a:spLocks noChangeArrowheads="1"/>
          </p:cNvSpPr>
          <p:nvPr/>
        </p:nvSpPr>
        <p:spPr bwMode="auto">
          <a:xfrm>
            <a:off x="2141935" y="4407694"/>
            <a:ext cx="43219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1350"/>
              <a:t>C</a:t>
            </a:r>
          </a:p>
        </p:txBody>
      </p:sp>
      <p:sp>
        <p:nvSpPr>
          <p:cNvPr id="499740" name="Text Box 28">
            <a:extLst>
              <a:ext uri="{FF2B5EF4-FFF2-40B4-BE49-F238E27FC236}">
                <a16:creationId xmlns:a16="http://schemas.microsoft.com/office/drawing/2014/main" id="{3C34E0A8-C8D9-85D6-0B13-B084F7E52F84}"/>
              </a:ext>
            </a:extLst>
          </p:cNvPr>
          <p:cNvSpPr txBox="1">
            <a:spLocks noChangeArrowheads="1"/>
          </p:cNvSpPr>
          <p:nvPr/>
        </p:nvSpPr>
        <p:spPr bwMode="auto">
          <a:xfrm>
            <a:off x="2574132" y="4407694"/>
            <a:ext cx="43219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1350"/>
              <a:t>C</a:t>
            </a:r>
          </a:p>
        </p:txBody>
      </p:sp>
      <p:sp>
        <p:nvSpPr>
          <p:cNvPr id="499741" name="Text Box 29">
            <a:extLst>
              <a:ext uri="{FF2B5EF4-FFF2-40B4-BE49-F238E27FC236}">
                <a16:creationId xmlns:a16="http://schemas.microsoft.com/office/drawing/2014/main" id="{06D97211-A0F8-F50A-0DE7-9E5505D467CB}"/>
              </a:ext>
            </a:extLst>
          </p:cNvPr>
          <p:cNvSpPr txBox="1">
            <a:spLocks noChangeArrowheads="1"/>
          </p:cNvSpPr>
          <p:nvPr/>
        </p:nvSpPr>
        <p:spPr bwMode="auto">
          <a:xfrm>
            <a:off x="3006328" y="4407694"/>
            <a:ext cx="43219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1350"/>
              <a:t>C</a:t>
            </a:r>
          </a:p>
        </p:txBody>
      </p:sp>
      <p:sp>
        <p:nvSpPr>
          <p:cNvPr id="499742" name="Text Box 30">
            <a:extLst>
              <a:ext uri="{FF2B5EF4-FFF2-40B4-BE49-F238E27FC236}">
                <a16:creationId xmlns:a16="http://schemas.microsoft.com/office/drawing/2014/main" id="{C504BD7F-7DAF-D07D-29D3-34960F93C242}"/>
              </a:ext>
            </a:extLst>
          </p:cNvPr>
          <p:cNvSpPr txBox="1">
            <a:spLocks noChangeArrowheads="1"/>
          </p:cNvSpPr>
          <p:nvPr/>
        </p:nvSpPr>
        <p:spPr bwMode="auto">
          <a:xfrm>
            <a:off x="3437335" y="4407694"/>
            <a:ext cx="43219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1350"/>
              <a:t>C</a:t>
            </a:r>
          </a:p>
        </p:txBody>
      </p:sp>
      <p:sp>
        <p:nvSpPr>
          <p:cNvPr id="499743" name="Text Box 31">
            <a:extLst>
              <a:ext uri="{FF2B5EF4-FFF2-40B4-BE49-F238E27FC236}">
                <a16:creationId xmlns:a16="http://schemas.microsoft.com/office/drawing/2014/main" id="{52121998-FA2C-AED1-6622-8210D83582B4}"/>
              </a:ext>
            </a:extLst>
          </p:cNvPr>
          <p:cNvSpPr txBox="1">
            <a:spLocks noChangeArrowheads="1"/>
          </p:cNvSpPr>
          <p:nvPr/>
        </p:nvSpPr>
        <p:spPr bwMode="auto">
          <a:xfrm>
            <a:off x="3869532" y="4407694"/>
            <a:ext cx="43219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1350"/>
              <a:t>C</a:t>
            </a:r>
          </a:p>
        </p:txBody>
      </p:sp>
      <p:sp>
        <p:nvSpPr>
          <p:cNvPr id="499744" name="Text Box 32">
            <a:extLst>
              <a:ext uri="{FF2B5EF4-FFF2-40B4-BE49-F238E27FC236}">
                <a16:creationId xmlns:a16="http://schemas.microsoft.com/office/drawing/2014/main" id="{EED4DF4A-1822-5B2B-6D7C-570B28462C84}"/>
              </a:ext>
            </a:extLst>
          </p:cNvPr>
          <p:cNvSpPr txBox="1">
            <a:spLocks noChangeArrowheads="1"/>
          </p:cNvSpPr>
          <p:nvPr/>
        </p:nvSpPr>
        <p:spPr bwMode="auto">
          <a:xfrm>
            <a:off x="4301728" y="4407694"/>
            <a:ext cx="43219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1350"/>
              <a:t>C</a:t>
            </a:r>
          </a:p>
        </p:txBody>
      </p:sp>
      <p:sp>
        <p:nvSpPr>
          <p:cNvPr id="499745" name="Line 33">
            <a:extLst>
              <a:ext uri="{FF2B5EF4-FFF2-40B4-BE49-F238E27FC236}">
                <a16:creationId xmlns:a16="http://schemas.microsoft.com/office/drawing/2014/main" id="{66FF4268-E200-AD2B-3088-43C472920753}"/>
              </a:ext>
            </a:extLst>
          </p:cNvPr>
          <p:cNvSpPr>
            <a:spLocks noChangeShapeType="1"/>
          </p:cNvSpPr>
          <p:nvPr/>
        </p:nvSpPr>
        <p:spPr bwMode="auto">
          <a:xfrm flipH="1">
            <a:off x="1601391" y="4569619"/>
            <a:ext cx="10834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499746" name="Line 34">
            <a:extLst>
              <a:ext uri="{FF2B5EF4-FFF2-40B4-BE49-F238E27FC236}">
                <a16:creationId xmlns:a16="http://schemas.microsoft.com/office/drawing/2014/main" id="{47EB1820-9451-4512-2BB4-AAA18365C693}"/>
              </a:ext>
            </a:extLst>
          </p:cNvPr>
          <p:cNvSpPr>
            <a:spLocks noChangeShapeType="1"/>
          </p:cNvSpPr>
          <p:nvPr/>
        </p:nvSpPr>
        <p:spPr bwMode="auto">
          <a:xfrm flipH="1">
            <a:off x="2033588" y="4569619"/>
            <a:ext cx="10834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499747" name="Line 35">
            <a:extLst>
              <a:ext uri="{FF2B5EF4-FFF2-40B4-BE49-F238E27FC236}">
                <a16:creationId xmlns:a16="http://schemas.microsoft.com/office/drawing/2014/main" id="{8D175469-DB4A-1B93-286D-B6449DE90885}"/>
              </a:ext>
            </a:extLst>
          </p:cNvPr>
          <p:cNvSpPr>
            <a:spLocks noChangeShapeType="1"/>
          </p:cNvSpPr>
          <p:nvPr/>
        </p:nvSpPr>
        <p:spPr bwMode="auto">
          <a:xfrm flipH="1">
            <a:off x="2465785" y="4569619"/>
            <a:ext cx="10834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499748" name="Line 36">
            <a:extLst>
              <a:ext uri="{FF2B5EF4-FFF2-40B4-BE49-F238E27FC236}">
                <a16:creationId xmlns:a16="http://schemas.microsoft.com/office/drawing/2014/main" id="{FBB84180-FC50-3B2E-3966-CFD51497381A}"/>
              </a:ext>
            </a:extLst>
          </p:cNvPr>
          <p:cNvSpPr>
            <a:spLocks noChangeShapeType="1"/>
          </p:cNvSpPr>
          <p:nvPr/>
        </p:nvSpPr>
        <p:spPr bwMode="auto">
          <a:xfrm flipH="1">
            <a:off x="2897982" y="4569619"/>
            <a:ext cx="10834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499749" name="Line 37">
            <a:extLst>
              <a:ext uri="{FF2B5EF4-FFF2-40B4-BE49-F238E27FC236}">
                <a16:creationId xmlns:a16="http://schemas.microsoft.com/office/drawing/2014/main" id="{A1C34F75-089D-7AA5-24F3-6513AAC3FF28}"/>
              </a:ext>
            </a:extLst>
          </p:cNvPr>
          <p:cNvSpPr>
            <a:spLocks noChangeShapeType="1"/>
          </p:cNvSpPr>
          <p:nvPr/>
        </p:nvSpPr>
        <p:spPr bwMode="auto">
          <a:xfrm flipH="1">
            <a:off x="3330178" y="4569619"/>
            <a:ext cx="10834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499750" name="Line 38">
            <a:extLst>
              <a:ext uri="{FF2B5EF4-FFF2-40B4-BE49-F238E27FC236}">
                <a16:creationId xmlns:a16="http://schemas.microsoft.com/office/drawing/2014/main" id="{93B0F822-563A-81FF-CDB1-DB4A6FF4023F}"/>
              </a:ext>
            </a:extLst>
          </p:cNvPr>
          <p:cNvSpPr>
            <a:spLocks noChangeShapeType="1"/>
          </p:cNvSpPr>
          <p:nvPr/>
        </p:nvSpPr>
        <p:spPr bwMode="auto">
          <a:xfrm flipH="1">
            <a:off x="3762376" y="4569619"/>
            <a:ext cx="10834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499751" name="Line 39">
            <a:extLst>
              <a:ext uri="{FF2B5EF4-FFF2-40B4-BE49-F238E27FC236}">
                <a16:creationId xmlns:a16="http://schemas.microsoft.com/office/drawing/2014/main" id="{4DE0F1C7-71F7-B051-95C5-0E780FCC8233}"/>
              </a:ext>
            </a:extLst>
          </p:cNvPr>
          <p:cNvSpPr>
            <a:spLocks noChangeShapeType="1"/>
          </p:cNvSpPr>
          <p:nvPr/>
        </p:nvSpPr>
        <p:spPr bwMode="auto">
          <a:xfrm flipH="1">
            <a:off x="4193382" y="4569619"/>
            <a:ext cx="10834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499753" name="Text Box 41">
            <a:extLst>
              <a:ext uri="{FF2B5EF4-FFF2-40B4-BE49-F238E27FC236}">
                <a16:creationId xmlns:a16="http://schemas.microsoft.com/office/drawing/2014/main" id="{DB20B863-7750-1C22-0A0D-F4794F88991E}"/>
              </a:ext>
            </a:extLst>
          </p:cNvPr>
          <p:cNvSpPr txBox="1">
            <a:spLocks noChangeArrowheads="1"/>
          </p:cNvSpPr>
          <p:nvPr/>
        </p:nvSpPr>
        <p:spPr bwMode="auto">
          <a:xfrm>
            <a:off x="1709738" y="3975498"/>
            <a:ext cx="675085"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750" i="1">
                <a:solidFill>
                  <a:srgbClr val="FF9900"/>
                </a:solidFill>
              </a:rPr>
              <a:t>β-oxidación</a:t>
            </a:r>
            <a:endParaRPr lang="es-ES_tradnl" altLang="es-ES" sz="750" i="1">
              <a:solidFill>
                <a:srgbClr val="FF9900"/>
              </a:solidFill>
            </a:endParaRPr>
          </a:p>
        </p:txBody>
      </p:sp>
      <p:sp>
        <p:nvSpPr>
          <p:cNvPr id="499754" name="Text Box 42">
            <a:extLst>
              <a:ext uri="{FF2B5EF4-FFF2-40B4-BE49-F238E27FC236}">
                <a16:creationId xmlns:a16="http://schemas.microsoft.com/office/drawing/2014/main" id="{77603CEB-0DA1-DD72-9F07-1A429B748080}"/>
              </a:ext>
            </a:extLst>
          </p:cNvPr>
          <p:cNvSpPr txBox="1">
            <a:spLocks noChangeArrowheads="1"/>
          </p:cNvSpPr>
          <p:nvPr/>
        </p:nvSpPr>
        <p:spPr bwMode="auto">
          <a:xfrm>
            <a:off x="2574132" y="3975498"/>
            <a:ext cx="675085"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750" i="1">
                <a:solidFill>
                  <a:srgbClr val="FF9900"/>
                </a:solidFill>
              </a:rPr>
              <a:t>β-oxidación</a:t>
            </a:r>
            <a:endParaRPr lang="es-ES_tradnl" altLang="es-ES" sz="750" i="1">
              <a:solidFill>
                <a:srgbClr val="FF9900"/>
              </a:solidFill>
            </a:endParaRPr>
          </a:p>
        </p:txBody>
      </p:sp>
      <p:sp>
        <p:nvSpPr>
          <p:cNvPr id="499755" name="Text Box 43">
            <a:extLst>
              <a:ext uri="{FF2B5EF4-FFF2-40B4-BE49-F238E27FC236}">
                <a16:creationId xmlns:a16="http://schemas.microsoft.com/office/drawing/2014/main" id="{EA63A835-B8B9-41CF-58D2-B73F66EE3D2B}"/>
              </a:ext>
            </a:extLst>
          </p:cNvPr>
          <p:cNvSpPr txBox="1">
            <a:spLocks noChangeArrowheads="1"/>
          </p:cNvSpPr>
          <p:nvPr/>
        </p:nvSpPr>
        <p:spPr bwMode="auto">
          <a:xfrm>
            <a:off x="3437335" y="4030266"/>
            <a:ext cx="675084"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750" i="1">
                <a:solidFill>
                  <a:srgbClr val="FF9900"/>
                </a:solidFill>
              </a:rPr>
              <a:t>β-oxidación</a:t>
            </a:r>
            <a:endParaRPr lang="es-ES_tradnl" altLang="es-ES" sz="750" i="1">
              <a:solidFill>
                <a:srgbClr val="FF99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499719"/>
                                        </p:tgtEl>
                                        <p:attrNameLst>
                                          <p:attrName>style.visibility</p:attrName>
                                        </p:attrNameLst>
                                      </p:cBhvr>
                                      <p:to>
                                        <p:strVal val="visible"/>
                                      </p:to>
                                    </p:set>
                                    <p:anim calcmode="lin" valueType="num">
                                      <p:cBhvr>
                                        <p:cTn id="7" dur="500" fill="hold"/>
                                        <p:tgtEl>
                                          <p:spTgt spid="499719"/>
                                        </p:tgtEl>
                                        <p:attrNameLst>
                                          <p:attrName>ppt_w</p:attrName>
                                        </p:attrNameLst>
                                      </p:cBhvr>
                                      <p:tavLst>
                                        <p:tav tm="0">
                                          <p:val>
                                            <p:strVal val="#ppt_w*0.05"/>
                                          </p:val>
                                        </p:tav>
                                        <p:tav tm="100000">
                                          <p:val>
                                            <p:strVal val="#ppt_w"/>
                                          </p:val>
                                        </p:tav>
                                      </p:tavLst>
                                    </p:anim>
                                    <p:anim calcmode="lin" valueType="num">
                                      <p:cBhvr>
                                        <p:cTn id="8" dur="500" fill="hold"/>
                                        <p:tgtEl>
                                          <p:spTgt spid="499719"/>
                                        </p:tgtEl>
                                        <p:attrNameLst>
                                          <p:attrName>ppt_h</p:attrName>
                                        </p:attrNameLst>
                                      </p:cBhvr>
                                      <p:tavLst>
                                        <p:tav tm="0">
                                          <p:val>
                                            <p:strVal val="#ppt_h"/>
                                          </p:val>
                                        </p:tav>
                                        <p:tav tm="100000">
                                          <p:val>
                                            <p:strVal val="#ppt_h"/>
                                          </p:val>
                                        </p:tav>
                                      </p:tavLst>
                                    </p:anim>
                                    <p:anim calcmode="lin" valueType="num">
                                      <p:cBhvr>
                                        <p:cTn id="9" dur="500" fill="hold"/>
                                        <p:tgtEl>
                                          <p:spTgt spid="499719"/>
                                        </p:tgtEl>
                                        <p:attrNameLst>
                                          <p:attrName>ppt_x</p:attrName>
                                        </p:attrNameLst>
                                      </p:cBhvr>
                                      <p:tavLst>
                                        <p:tav tm="0">
                                          <p:val>
                                            <p:strVal val="#ppt_x-.2"/>
                                          </p:val>
                                        </p:tav>
                                        <p:tav tm="100000">
                                          <p:val>
                                            <p:strVal val="#ppt_x"/>
                                          </p:val>
                                        </p:tav>
                                      </p:tavLst>
                                    </p:anim>
                                    <p:anim calcmode="lin" valueType="num">
                                      <p:cBhvr>
                                        <p:cTn id="10" dur="500" fill="hold"/>
                                        <p:tgtEl>
                                          <p:spTgt spid="499719"/>
                                        </p:tgtEl>
                                        <p:attrNameLst>
                                          <p:attrName>ppt_y</p:attrName>
                                        </p:attrNameLst>
                                      </p:cBhvr>
                                      <p:tavLst>
                                        <p:tav tm="0">
                                          <p:val>
                                            <p:strVal val="#ppt_y"/>
                                          </p:val>
                                        </p:tav>
                                        <p:tav tm="100000">
                                          <p:val>
                                            <p:strVal val="#ppt_y"/>
                                          </p:val>
                                        </p:tav>
                                      </p:tavLst>
                                    </p:anim>
                                    <p:animEffect transition="in" filter="fade">
                                      <p:cBhvr>
                                        <p:cTn id="11" dur="500"/>
                                        <p:tgtEl>
                                          <p:spTgt spid="499719"/>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499717"/>
                                        </p:tgtEl>
                                        <p:attrNameLst>
                                          <p:attrName>style.visibility</p:attrName>
                                        </p:attrNameLst>
                                      </p:cBhvr>
                                      <p:to>
                                        <p:strVal val="visible"/>
                                      </p:to>
                                    </p:set>
                                    <p:anim calcmode="lin" valueType="num">
                                      <p:cBhvr>
                                        <p:cTn id="14" dur="500" fill="hold"/>
                                        <p:tgtEl>
                                          <p:spTgt spid="499717"/>
                                        </p:tgtEl>
                                        <p:attrNameLst>
                                          <p:attrName>ppt_w</p:attrName>
                                        </p:attrNameLst>
                                      </p:cBhvr>
                                      <p:tavLst>
                                        <p:tav tm="0">
                                          <p:val>
                                            <p:strVal val="#ppt_w*0.05"/>
                                          </p:val>
                                        </p:tav>
                                        <p:tav tm="100000">
                                          <p:val>
                                            <p:strVal val="#ppt_w"/>
                                          </p:val>
                                        </p:tav>
                                      </p:tavLst>
                                    </p:anim>
                                    <p:anim calcmode="lin" valueType="num">
                                      <p:cBhvr>
                                        <p:cTn id="15" dur="500" fill="hold"/>
                                        <p:tgtEl>
                                          <p:spTgt spid="499717"/>
                                        </p:tgtEl>
                                        <p:attrNameLst>
                                          <p:attrName>ppt_h</p:attrName>
                                        </p:attrNameLst>
                                      </p:cBhvr>
                                      <p:tavLst>
                                        <p:tav tm="0">
                                          <p:val>
                                            <p:strVal val="#ppt_h"/>
                                          </p:val>
                                        </p:tav>
                                        <p:tav tm="100000">
                                          <p:val>
                                            <p:strVal val="#ppt_h"/>
                                          </p:val>
                                        </p:tav>
                                      </p:tavLst>
                                    </p:anim>
                                    <p:anim calcmode="lin" valueType="num">
                                      <p:cBhvr>
                                        <p:cTn id="16" dur="500" fill="hold"/>
                                        <p:tgtEl>
                                          <p:spTgt spid="499717"/>
                                        </p:tgtEl>
                                        <p:attrNameLst>
                                          <p:attrName>ppt_x</p:attrName>
                                        </p:attrNameLst>
                                      </p:cBhvr>
                                      <p:tavLst>
                                        <p:tav tm="0">
                                          <p:val>
                                            <p:strVal val="#ppt_x-.2"/>
                                          </p:val>
                                        </p:tav>
                                        <p:tav tm="100000">
                                          <p:val>
                                            <p:strVal val="#ppt_x"/>
                                          </p:val>
                                        </p:tav>
                                      </p:tavLst>
                                    </p:anim>
                                    <p:anim calcmode="lin" valueType="num">
                                      <p:cBhvr>
                                        <p:cTn id="17" dur="500" fill="hold"/>
                                        <p:tgtEl>
                                          <p:spTgt spid="499717"/>
                                        </p:tgtEl>
                                        <p:attrNameLst>
                                          <p:attrName>ppt_y</p:attrName>
                                        </p:attrNameLst>
                                      </p:cBhvr>
                                      <p:tavLst>
                                        <p:tav tm="0">
                                          <p:val>
                                            <p:strVal val="#ppt_y"/>
                                          </p:val>
                                        </p:tav>
                                        <p:tav tm="100000">
                                          <p:val>
                                            <p:strVal val="#ppt_y"/>
                                          </p:val>
                                        </p:tav>
                                      </p:tavLst>
                                    </p:anim>
                                    <p:animEffect transition="in" filter="fade">
                                      <p:cBhvr>
                                        <p:cTn id="18" dur="500"/>
                                        <p:tgtEl>
                                          <p:spTgt spid="4997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499722"/>
                                        </p:tgtEl>
                                        <p:attrNameLst>
                                          <p:attrName>style.visibility</p:attrName>
                                        </p:attrNameLst>
                                      </p:cBhvr>
                                      <p:to>
                                        <p:strVal val="visible"/>
                                      </p:to>
                                    </p:set>
                                    <p:anim calcmode="lin" valueType="num">
                                      <p:cBhvr>
                                        <p:cTn id="23" dur="500" fill="hold"/>
                                        <p:tgtEl>
                                          <p:spTgt spid="499722"/>
                                        </p:tgtEl>
                                        <p:attrNameLst>
                                          <p:attrName>ppt_w</p:attrName>
                                        </p:attrNameLst>
                                      </p:cBhvr>
                                      <p:tavLst>
                                        <p:tav tm="0">
                                          <p:val>
                                            <p:strVal val="#ppt_w*0.05"/>
                                          </p:val>
                                        </p:tav>
                                        <p:tav tm="100000">
                                          <p:val>
                                            <p:strVal val="#ppt_w"/>
                                          </p:val>
                                        </p:tav>
                                      </p:tavLst>
                                    </p:anim>
                                    <p:anim calcmode="lin" valueType="num">
                                      <p:cBhvr>
                                        <p:cTn id="24" dur="500" fill="hold"/>
                                        <p:tgtEl>
                                          <p:spTgt spid="499722"/>
                                        </p:tgtEl>
                                        <p:attrNameLst>
                                          <p:attrName>ppt_h</p:attrName>
                                        </p:attrNameLst>
                                      </p:cBhvr>
                                      <p:tavLst>
                                        <p:tav tm="0">
                                          <p:val>
                                            <p:strVal val="#ppt_h"/>
                                          </p:val>
                                        </p:tav>
                                        <p:tav tm="100000">
                                          <p:val>
                                            <p:strVal val="#ppt_h"/>
                                          </p:val>
                                        </p:tav>
                                      </p:tavLst>
                                    </p:anim>
                                    <p:anim calcmode="lin" valueType="num">
                                      <p:cBhvr>
                                        <p:cTn id="25" dur="500" fill="hold"/>
                                        <p:tgtEl>
                                          <p:spTgt spid="499722"/>
                                        </p:tgtEl>
                                        <p:attrNameLst>
                                          <p:attrName>ppt_x</p:attrName>
                                        </p:attrNameLst>
                                      </p:cBhvr>
                                      <p:tavLst>
                                        <p:tav tm="0">
                                          <p:val>
                                            <p:strVal val="#ppt_x-.2"/>
                                          </p:val>
                                        </p:tav>
                                        <p:tav tm="100000">
                                          <p:val>
                                            <p:strVal val="#ppt_x"/>
                                          </p:val>
                                        </p:tav>
                                      </p:tavLst>
                                    </p:anim>
                                    <p:anim calcmode="lin" valueType="num">
                                      <p:cBhvr>
                                        <p:cTn id="26" dur="500" fill="hold"/>
                                        <p:tgtEl>
                                          <p:spTgt spid="499722"/>
                                        </p:tgtEl>
                                        <p:attrNameLst>
                                          <p:attrName>ppt_y</p:attrName>
                                        </p:attrNameLst>
                                      </p:cBhvr>
                                      <p:tavLst>
                                        <p:tav tm="0">
                                          <p:val>
                                            <p:strVal val="#ppt_y"/>
                                          </p:val>
                                        </p:tav>
                                        <p:tav tm="100000">
                                          <p:val>
                                            <p:strVal val="#ppt_y"/>
                                          </p:val>
                                        </p:tav>
                                      </p:tavLst>
                                    </p:anim>
                                    <p:animEffect transition="in" filter="fade">
                                      <p:cBhvr>
                                        <p:cTn id="27" dur="500"/>
                                        <p:tgtEl>
                                          <p:spTgt spid="499722"/>
                                        </p:tgtEl>
                                      </p:cBhvr>
                                    </p:animEffect>
                                  </p:childTnLst>
                                </p:cTn>
                              </p:par>
                              <p:par>
                                <p:cTn id="28" presetID="54" presetClass="entr" presetSubtype="0" accel="100000" fill="hold" nodeType="withEffect">
                                  <p:stCondLst>
                                    <p:cond delay="0"/>
                                  </p:stCondLst>
                                  <p:childTnLst>
                                    <p:set>
                                      <p:cBhvr>
                                        <p:cTn id="29" dur="1" fill="hold">
                                          <p:stCondLst>
                                            <p:cond delay="0"/>
                                          </p:stCondLst>
                                        </p:cTn>
                                        <p:tgtEl>
                                          <p:spTgt spid="499723"/>
                                        </p:tgtEl>
                                        <p:attrNameLst>
                                          <p:attrName>style.visibility</p:attrName>
                                        </p:attrNameLst>
                                      </p:cBhvr>
                                      <p:to>
                                        <p:strVal val="visible"/>
                                      </p:to>
                                    </p:set>
                                    <p:anim calcmode="lin" valueType="num">
                                      <p:cBhvr>
                                        <p:cTn id="30" dur="500" fill="hold"/>
                                        <p:tgtEl>
                                          <p:spTgt spid="499723"/>
                                        </p:tgtEl>
                                        <p:attrNameLst>
                                          <p:attrName>ppt_w</p:attrName>
                                        </p:attrNameLst>
                                      </p:cBhvr>
                                      <p:tavLst>
                                        <p:tav tm="0">
                                          <p:val>
                                            <p:strVal val="#ppt_w*0.05"/>
                                          </p:val>
                                        </p:tav>
                                        <p:tav tm="100000">
                                          <p:val>
                                            <p:strVal val="#ppt_w"/>
                                          </p:val>
                                        </p:tav>
                                      </p:tavLst>
                                    </p:anim>
                                    <p:anim calcmode="lin" valueType="num">
                                      <p:cBhvr>
                                        <p:cTn id="31" dur="500" fill="hold"/>
                                        <p:tgtEl>
                                          <p:spTgt spid="499723"/>
                                        </p:tgtEl>
                                        <p:attrNameLst>
                                          <p:attrName>ppt_h</p:attrName>
                                        </p:attrNameLst>
                                      </p:cBhvr>
                                      <p:tavLst>
                                        <p:tav tm="0">
                                          <p:val>
                                            <p:strVal val="#ppt_h"/>
                                          </p:val>
                                        </p:tav>
                                        <p:tav tm="100000">
                                          <p:val>
                                            <p:strVal val="#ppt_h"/>
                                          </p:val>
                                        </p:tav>
                                      </p:tavLst>
                                    </p:anim>
                                    <p:anim calcmode="lin" valueType="num">
                                      <p:cBhvr>
                                        <p:cTn id="32" dur="500" fill="hold"/>
                                        <p:tgtEl>
                                          <p:spTgt spid="499723"/>
                                        </p:tgtEl>
                                        <p:attrNameLst>
                                          <p:attrName>ppt_x</p:attrName>
                                        </p:attrNameLst>
                                      </p:cBhvr>
                                      <p:tavLst>
                                        <p:tav tm="0">
                                          <p:val>
                                            <p:strVal val="#ppt_x-.2"/>
                                          </p:val>
                                        </p:tav>
                                        <p:tav tm="100000">
                                          <p:val>
                                            <p:strVal val="#ppt_x"/>
                                          </p:val>
                                        </p:tav>
                                      </p:tavLst>
                                    </p:anim>
                                    <p:anim calcmode="lin" valueType="num">
                                      <p:cBhvr>
                                        <p:cTn id="33" dur="500" fill="hold"/>
                                        <p:tgtEl>
                                          <p:spTgt spid="499723"/>
                                        </p:tgtEl>
                                        <p:attrNameLst>
                                          <p:attrName>ppt_y</p:attrName>
                                        </p:attrNameLst>
                                      </p:cBhvr>
                                      <p:tavLst>
                                        <p:tav tm="0">
                                          <p:val>
                                            <p:strVal val="#ppt_y"/>
                                          </p:val>
                                        </p:tav>
                                        <p:tav tm="100000">
                                          <p:val>
                                            <p:strVal val="#ppt_y"/>
                                          </p:val>
                                        </p:tav>
                                      </p:tavLst>
                                    </p:anim>
                                    <p:animEffect transition="in" filter="fade">
                                      <p:cBhvr>
                                        <p:cTn id="34" dur="500"/>
                                        <p:tgtEl>
                                          <p:spTgt spid="499723"/>
                                        </p:tgtEl>
                                      </p:cBhvr>
                                    </p:animEffect>
                                  </p:childTnLst>
                                </p:cTn>
                              </p:par>
                              <p:par>
                                <p:cTn id="35" presetID="54" presetClass="entr" presetSubtype="0" accel="100000" fill="hold" nodeType="withEffect">
                                  <p:stCondLst>
                                    <p:cond delay="0"/>
                                  </p:stCondLst>
                                  <p:childTnLst>
                                    <p:set>
                                      <p:cBhvr>
                                        <p:cTn id="36" dur="1" fill="hold">
                                          <p:stCondLst>
                                            <p:cond delay="0"/>
                                          </p:stCondLst>
                                        </p:cTn>
                                        <p:tgtEl>
                                          <p:spTgt spid="499732"/>
                                        </p:tgtEl>
                                        <p:attrNameLst>
                                          <p:attrName>style.visibility</p:attrName>
                                        </p:attrNameLst>
                                      </p:cBhvr>
                                      <p:to>
                                        <p:strVal val="visible"/>
                                      </p:to>
                                    </p:set>
                                    <p:anim calcmode="lin" valueType="num">
                                      <p:cBhvr>
                                        <p:cTn id="37" dur="500" fill="hold"/>
                                        <p:tgtEl>
                                          <p:spTgt spid="499732"/>
                                        </p:tgtEl>
                                        <p:attrNameLst>
                                          <p:attrName>ppt_w</p:attrName>
                                        </p:attrNameLst>
                                      </p:cBhvr>
                                      <p:tavLst>
                                        <p:tav tm="0">
                                          <p:val>
                                            <p:strVal val="#ppt_w*0.05"/>
                                          </p:val>
                                        </p:tav>
                                        <p:tav tm="100000">
                                          <p:val>
                                            <p:strVal val="#ppt_w"/>
                                          </p:val>
                                        </p:tav>
                                      </p:tavLst>
                                    </p:anim>
                                    <p:anim calcmode="lin" valueType="num">
                                      <p:cBhvr>
                                        <p:cTn id="38" dur="500" fill="hold"/>
                                        <p:tgtEl>
                                          <p:spTgt spid="499732"/>
                                        </p:tgtEl>
                                        <p:attrNameLst>
                                          <p:attrName>ppt_h</p:attrName>
                                        </p:attrNameLst>
                                      </p:cBhvr>
                                      <p:tavLst>
                                        <p:tav tm="0">
                                          <p:val>
                                            <p:strVal val="#ppt_h"/>
                                          </p:val>
                                        </p:tav>
                                        <p:tav tm="100000">
                                          <p:val>
                                            <p:strVal val="#ppt_h"/>
                                          </p:val>
                                        </p:tav>
                                      </p:tavLst>
                                    </p:anim>
                                    <p:anim calcmode="lin" valueType="num">
                                      <p:cBhvr>
                                        <p:cTn id="39" dur="500" fill="hold"/>
                                        <p:tgtEl>
                                          <p:spTgt spid="499732"/>
                                        </p:tgtEl>
                                        <p:attrNameLst>
                                          <p:attrName>ppt_x</p:attrName>
                                        </p:attrNameLst>
                                      </p:cBhvr>
                                      <p:tavLst>
                                        <p:tav tm="0">
                                          <p:val>
                                            <p:strVal val="#ppt_x-.2"/>
                                          </p:val>
                                        </p:tav>
                                        <p:tav tm="100000">
                                          <p:val>
                                            <p:strVal val="#ppt_x"/>
                                          </p:val>
                                        </p:tav>
                                      </p:tavLst>
                                    </p:anim>
                                    <p:anim calcmode="lin" valueType="num">
                                      <p:cBhvr>
                                        <p:cTn id="40" dur="500" fill="hold"/>
                                        <p:tgtEl>
                                          <p:spTgt spid="499732"/>
                                        </p:tgtEl>
                                        <p:attrNameLst>
                                          <p:attrName>ppt_y</p:attrName>
                                        </p:attrNameLst>
                                      </p:cBhvr>
                                      <p:tavLst>
                                        <p:tav tm="0">
                                          <p:val>
                                            <p:strVal val="#ppt_y"/>
                                          </p:val>
                                        </p:tav>
                                        <p:tav tm="100000">
                                          <p:val>
                                            <p:strVal val="#ppt_y"/>
                                          </p:val>
                                        </p:tav>
                                      </p:tavLst>
                                    </p:anim>
                                    <p:animEffect transition="in" filter="fade">
                                      <p:cBhvr>
                                        <p:cTn id="41" dur="500"/>
                                        <p:tgtEl>
                                          <p:spTgt spid="499732"/>
                                        </p:tgtEl>
                                      </p:cBhvr>
                                    </p:animEffect>
                                  </p:childTnLst>
                                </p:cTn>
                              </p:par>
                              <p:par>
                                <p:cTn id="42" presetID="54" presetClass="entr" presetSubtype="0" accel="100000" fill="hold" nodeType="withEffect">
                                  <p:stCondLst>
                                    <p:cond delay="0"/>
                                  </p:stCondLst>
                                  <p:childTnLst>
                                    <p:set>
                                      <p:cBhvr>
                                        <p:cTn id="43" dur="1" fill="hold">
                                          <p:stCondLst>
                                            <p:cond delay="0"/>
                                          </p:stCondLst>
                                        </p:cTn>
                                        <p:tgtEl>
                                          <p:spTgt spid="499724"/>
                                        </p:tgtEl>
                                        <p:attrNameLst>
                                          <p:attrName>style.visibility</p:attrName>
                                        </p:attrNameLst>
                                      </p:cBhvr>
                                      <p:to>
                                        <p:strVal val="visible"/>
                                      </p:to>
                                    </p:set>
                                    <p:anim calcmode="lin" valueType="num">
                                      <p:cBhvr>
                                        <p:cTn id="44" dur="500" fill="hold"/>
                                        <p:tgtEl>
                                          <p:spTgt spid="499724"/>
                                        </p:tgtEl>
                                        <p:attrNameLst>
                                          <p:attrName>ppt_w</p:attrName>
                                        </p:attrNameLst>
                                      </p:cBhvr>
                                      <p:tavLst>
                                        <p:tav tm="0">
                                          <p:val>
                                            <p:strVal val="#ppt_w*0.05"/>
                                          </p:val>
                                        </p:tav>
                                        <p:tav tm="100000">
                                          <p:val>
                                            <p:strVal val="#ppt_w"/>
                                          </p:val>
                                        </p:tav>
                                      </p:tavLst>
                                    </p:anim>
                                    <p:anim calcmode="lin" valueType="num">
                                      <p:cBhvr>
                                        <p:cTn id="45" dur="500" fill="hold"/>
                                        <p:tgtEl>
                                          <p:spTgt spid="499724"/>
                                        </p:tgtEl>
                                        <p:attrNameLst>
                                          <p:attrName>ppt_h</p:attrName>
                                        </p:attrNameLst>
                                      </p:cBhvr>
                                      <p:tavLst>
                                        <p:tav tm="0">
                                          <p:val>
                                            <p:strVal val="#ppt_h"/>
                                          </p:val>
                                        </p:tav>
                                        <p:tav tm="100000">
                                          <p:val>
                                            <p:strVal val="#ppt_h"/>
                                          </p:val>
                                        </p:tav>
                                      </p:tavLst>
                                    </p:anim>
                                    <p:anim calcmode="lin" valueType="num">
                                      <p:cBhvr>
                                        <p:cTn id="46" dur="500" fill="hold"/>
                                        <p:tgtEl>
                                          <p:spTgt spid="499724"/>
                                        </p:tgtEl>
                                        <p:attrNameLst>
                                          <p:attrName>ppt_x</p:attrName>
                                        </p:attrNameLst>
                                      </p:cBhvr>
                                      <p:tavLst>
                                        <p:tav tm="0">
                                          <p:val>
                                            <p:strVal val="#ppt_x-.2"/>
                                          </p:val>
                                        </p:tav>
                                        <p:tav tm="100000">
                                          <p:val>
                                            <p:strVal val="#ppt_x"/>
                                          </p:val>
                                        </p:tav>
                                      </p:tavLst>
                                    </p:anim>
                                    <p:anim calcmode="lin" valueType="num">
                                      <p:cBhvr>
                                        <p:cTn id="47" dur="500" fill="hold"/>
                                        <p:tgtEl>
                                          <p:spTgt spid="499724"/>
                                        </p:tgtEl>
                                        <p:attrNameLst>
                                          <p:attrName>ppt_y</p:attrName>
                                        </p:attrNameLst>
                                      </p:cBhvr>
                                      <p:tavLst>
                                        <p:tav tm="0">
                                          <p:val>
                                            <p:strVal val="#ppt_y"/>
                                          </p:val>
                                        </p:tav>
                                        <p:tav tm="100000">
                                          <p:val>
                                            <p:strVal val="#ppt_y"/>
                                          </p:val>
                                        </p:tav>
                                      </p:tavLst>
                                    </p:anim>
                                    <p:animEffect transition="in" filter="fade">
                                      <p:cBhvr>
                                        <p:cTn id="48" dur="500"/>
                                        <p:tgtEl>
                                          <p:spTgt spid="499724"/>
                                        </p:tgtEl>
                                      </p:cBhvr>
                                    </p:animEffect>
                                  </p:childTnLst>
                                </p:cTn>
                              </p:par>
                              <p:par>
                                <p:cTn id="49" presetID="54" presetClass="entr" presetSubtype="0" accel="100000" fill="hold" nodeType="withEffect">
                                  <p:stCondLst>
                                    <p:cond delay="0"/>
                                  </p:stCondLst>
                                  <p:childTnLst>
                                    <p:set>
                                      <p:cBhvr>
                                        <p:cTn id="50" dur="1" fill="hold">
                                          <p:stCondLst>
                                            <p:cond delay="0"/>
                                          </p:stCondLst>
                                        </p:cTn>
                                        <p:tgtEl>
                                          <p:spTgt spid="499725"/>
                                        </p:tgtEl>
                                        <p:attrNameLst>
                                          <p:attrName>style.visibility</p:attrName>
                                        </p:attrNameLst>
                                      </p:cBhvr>
                                      <p:to>
                                        <p:strVal val="visible"/>
                                      </p:to>
                                    </p:set>
                                    <p:anim calcmode="lin" valueType="num">
                                      <p:cBhvr>
                                        <p:cTn id="51" dur="500" fill="hold"/>
                                        <p:tgtEl>
                                          <p:spTgt spid="499725"/>
                                        </p:tgtEl>
                                        <p:attrNameLst>
                                          <p:attrName>ppt_w</p:attrName>
                                        </p:attrNameLst>
                                      </p:cBhvr>
                                      <p:tavLst>
                                        <p:tav tm="0">
                                          <p:val>
                                            <p:strVal val="#ppt_w*0.05"/>
                                          </p:val>
                                        </p:tav>
                                        <p:tav tm="100000">
                                          <p:val>
                                            <p:strVal val="#ppt_w"/>
                                          </p:val>
                                        </p:tav>
                                      </p:tavLst>
                                    </p:anim>
                                    <p:anim calcmode="lin" valueType="num">
                                      <p:cBhvr>
                                        <p:cTn id="52" dur="500" fill="hold"/>
                                        <p:tgtEl>
                                          <p:spTgt spid="499725"/>
                                        </p:tgtEl>
                                        <p:attrNameLst>
                                          <p:attrName>ppt_h</p:attrName>
                                        </p:attrNameLst>
                                      </p:cBhvr>
                                      <p:tavLst>
                                        <p:tav tm="0">
                                          <p:val>
                                            <p:strVal val="#ppt_h"/>
                                          </p:val>
                                        </p:tav>
                                        <p:tav tm="100000">
                                          <p:val>
                                            <p:strVal val="#ppt_h"/>
                                          </p:val>
                                        </p:tav>
                                      </p:tavLst>
                                    </p:anim>
                                    <p:anim calcmode="lin" valueType="num">
                                      <p:cBhvr>
                                        <p:cTn id="53" dur="500" fill="hold"/>
                                        <p:tgtEl>
                                          <p:spTgt spid="499725"/>
                                        </p:tgtEl>
                                        <p:attrNameLst>
                                          <p:attrName>ppt_x</p:attrName>
                                        </p:attrNameLst>
                                      </p:cBhvr>
                                      <p:tavLst>
                                        <p:tav tm="0">
                                          <p:val>
                                            <p:strVal val="#ppt_x-.2"/>
                                          </p:val>
                                        </p:tav>
                                        <p:tav tm="100000">
                                          <p:val>
                                            <p:strVal val="#ppt_x"/>
                                          </p:val>
                                        </p:tav>
                                      </p:tavLst>
                                    </p:anim>
                                    <p:anim calcmode="lin" valueType="num">
                                      <p:cBhvr>
                                        <p:cTn id="54" dur="500" fill="hold"/>
                                        <p:tgtEl>
                                          <p:spTgt spid="499725"/>
                                        </p:tgtEl>
                                        <p:attrNameLst>
                                          <p:attrName>ppt_y</p:attrName>
                                        </p:attrNameLst>
                                      </p:cBhvr>
                                      <p:tavLst>
                                        <p:tav tm="0">
                                          <p:val>
                                            <p:strVal val="#ppt_y"/>
                                          </p:val>
                                        </p:tav>
                                        <p:tav tm="100000">
                                          <p:val>
                                            <p:strVal val="#ppt_y"/>
                                          </p:val>
                                        </p:tav>
                                      </p:tavLst>
                                    </p:anim>
                                    <p:animEffect transition="in" filter="fade">
                                      <p:cBhvr>
                                        <p:cTn id="55" dur="500"/>
                                        <p:tgtEl>
                                          <p:spTgt spid="499725"/>
                                        </p:tgtEl>
                                      </p:cBhvr>
                                    </p:animEffect>
                                  </p:childTnLst>
                                </p:cTn>
                              </p:par>
                              <p:par>
                                <p:cTn id="56" presetID="54" presetClass="entr" presetSubtype="0" accel="100000" fill="hold" nodeType="withEffect">
                                  <p:stCondLst>
                                    <p:cond delay="0"/>
                                  </p:stCondLst>
                                  <p:childTnLst>
                                    <p:set>
                                      <p:cBhvr>
                                        <p:cTn id="57" dur="1" fill="hold">
                                          <p:stCondLst>
                                            <p:cond delay="0"/>
                                          </p:stCondLst>
                                        </p:cTn>
                                        <p:tgtEl>
                                          <p:spTgt spid="499731"/>
                                        </p:tgtEl>
                                        <p:attrNameLst>
                                          <p:attrName>style.visibility</p:attrName>
                                        </p:attrNameLst>
                                      </p:cBhvr>
                                      <p:to>
                                        <p:strVal val="visible"/>
                                      </p:to>
                                    </p:set>
                                    <p:anim calcmode="lin" valueType="num">
                                      <p:cBhvr>
                                        <p:cTn id="58" dur="500" fill="hold"/>
                                        <p:tgtEl>
                                          <p:spTgt spid="499731"/>
                                        </p:tgtEl>
                                        <p:attrNameLst>
                                          <p:attrName>ppt_w</p:attrName>
                                        </p:attrNameLst>
                                      </p:cBhvr>
                                      <p:tavLst>
                                        <p:tav tm="0">
                                          <p:val>
                                            <p:strVal val="#ppt_w*0.05"/>
                                          </p:val>
                                        </p:tav>
                                        <p:tav tm="100000">
                                          <p:val>
                                            <p:strVal val="#ppt_w"/>
                                          </p:val>
                                        </p:tav>
                                      </p:tavLst>
                                    </p:anim>
                                    <p:anim calcmode="lin" valueType="num">
                                      <p:cBhvr>
                                        <p:cTn id="59" dur="500" fill="hold"/>
                                        <p:tgtEl>
                                          <p:spTgt spid="499731"/>
                                        </p:tgtEl>
                                        <p:attrNameLst>
                                          <p:attrName>ppt_h</p:attrName>
                                        </p:attrNameLst>
                                      </p:cBhvr>
                                      <p:tavLst>
                                        <p:tav tm="0">
                                          <p:val>
                                            <p:strVal val="#ppt_h"/>
                                          </p:val>
                                        </p:tav>
                                        <p:tav tm="100000">
                                          <p:val>
                                            <p:strVal val="#ppt_h"/>
                                          </p:val>
                                        </p:tav>
                                      </p:tavLst>
                                    </p:anim>
                                    <p:anim calcmode="lin" valueType="num">
                                      <p:cBhvr>
                                        <p:cTn id="60" dur="500" fill="hold"/>
                                        <p:tgtEl>
                                          <p:spTgt spid="499731"/>
                                        </p:tgtEl>
                                        <p:attrNameLst>
                                          <p:attrName>ppt_x</p:attrName>
                                        </p:attrNameLst>
                                      </p:cBhvr>
                                      <p:tavLst>
                                        <p:tav tm="0">
                                          <p:val>
                                            <p:strVal val="#ppt_x-.2"/>
                                          </p:val>
                                        </p:tav>
                                        <p:tav tm="100000">
                                          <p:val>
                                            <p:strVal val="#ppt_x"/>
                                          </p:val>
                                        </p:tav>
                                      </p:tavLst>
                                    </p:anim>
                                    <p:anim calcmode="lin" valueType="num">
                                      <p:cBhvr>
                                        <p:cTn id="61" dur="500" fill="hold"/>
                                        <p:tgtEl>
                                          <p:spTgt spid="499731"/>
                                        </p:tgtEl>
                                        <p:attrNameLst>
                                          <p:attrName>ppt_y</p:attrName>
                                        </p:attrNameLst>
                                      </p:cBhvr>
                                      <p:tavLst>
                                        <p:tav tm="0">
                                          <p:val>
                                            <p:strVal val="#ppt_y"/>
                                          </p:val>
                                        </p:tav>
                                        <p:tav tm="100000">
                                          <p:val>
                                            <p:strVal val="#ppt_y"/>
                                          </p:val>
                                        </p:tav>
                                      </p:tavLst>
                                    </p:anim>
                                    <p:animEffect transition="in" filter="fade">
                                      <p:cBhvr>
                                        <p:cTn id="62" dur="500"/>
                                        <p:tgtEl>
                                          <p:spTgt spid="499731"/>
                                        </p:tgtEl>
                                      </p:cBhvr>
                                    </p:animEffect>
                                  </p:childTnLst>
                                </p:cTn>
                              </p:par>
                              <p:par>
                                <p:cTn id="63" presetID="54" presetClass="entr" presetSubtype="0" accel="100000" fill="hold" nodeType="withEffect">
                                  <p:stCondLst>
                                    <p:cond delay="0"/>
                                  </p:stCondLst>
                                  <p:childTnLst>
                                    <p:set>
                                      <p:cBhvr>
                                        <p:cTn id="64" dur="1" fill="hold">
                                          <p:stCondLst>
                                            <p:cond delay="0"/>
                                          </p:stCondLst>
                                        </p:cTn>
                                        <p:tgtEl>
                                          <p:spTgt spid="499726"/>
                                        </p:tgtEl>
                                        <p:attrNameLst>
                                          <p:attrName>style.visibility</p:attrName>
                                        </p:attrNameLst>
                                      </p:cBhvr>
                                      <p:to>
                                        <p:strVal val="visible"/>
                                      </p:to>
                                    </p:set>
                                    <p:anim calcmode="lin" valueType="num">
                                      <p:cBhvr>
                                        <p:cTn id="65" dur="500" fill="hold"/>
                                        <p:tgtEl>
                                          <p:spTgt spid="499726"/>
                                        </p:tgtEl>
                                        <p:attrNameLst>
                                          <p:attrName>ppt_w</p:attrName>
                                        </p:attrNameLst>
                                      </p:cBhvr>
                                      <p:tavLst>
                                        <p:tav tm="0">
                                          <p:val>
                                            <p:strVal val="#ppt_w*0.05"/>
                                          </p:val>
                                        </p:tav>
                                        <p:tav tm="100000">
                                          <p:val>
                                            <p:strVal val="#ppt_w"/>
                                          </p:val>
                                        </p:tav>
                                      </p:tavLst>
                                    </p:anim>
                                    <p:anim calcmode="lin" valueType="num">
                                      <p:cBhvr>
                                        <p:cTn id="66" dur="500" fill="hold"/>
                                        <p:tgtEl>
                                          <p:spTgt spid="499726"/>
                                        </p:tgtEl>
                                        <p:attrNameLst>
                                          <p:attrName>ppt_h</p:attrName>
                                        </p:attrNameLst>
                                      </p:cBhvr>
                                      <p:tavLst>
                                        <p:tav tm="0">
                                          <p:val>
                                            <p:strVal val="#ppt_h"/>
                                          </p:val>
                                        </p:tav>
                                        <p:tav tm="100000">
                                          <p:val>
                                            <p:strVal val="#ppt_h"/>
                                          </p:val>
                                        </p:tav>
                                      </p:tavLst>
                                    </p:anim>
                                    <p:anim calcmode="lin" valueType="num">
                                      <p:cBhvr>
                                        <p:cTn id="67" dur="500" fill="hold"/>
                                        <p:tgtEl>
                                          <p:spTgt spid="499726"/>
                                        </p:tgtEl>
                                        <p:attrNameLst>
                                          <p:attrName>ppt_x</p:attrName>
                                        </p:attrNameLst>
                                      </p:cBhvr>
                                      <p:tavLst>
                                        <p:tav tm="0">
                                          <p:val>
                                            <p:strVal val="#ppt_x-.2"/>
                                          </p:val>
                                        </p:tav>
                                        <p:tav tm="100000">
                                          <p:val>
                                            <p:strVal val="#ppt_x"/>
                                          </p:val>
                                        </p:tav>
                                      </p:tavLst>
                                    </p:anim>
                                    <p:anim calcmode="lin" valueType="num">
                                      <p:cBhvr>
                                        <p:cTn id="68" dur="500" fill="hold"/>
                                        <p:tgtEl>
                                          <p:spTgt spid="499726"/>
                                        </p:tgtEl>
                                        <p:attrNameLst>
                                          <p:attrName>ppt_y</p:attrName>
                                        </p:attrNameLst>
                                      </p:cBhvr>
                                      <p:tavLst>
                                        <p:tav tm="0">
                                          <p:val>
                                            <p:strVal val="#ppt_y"/>
                                          </p:val>
                                        </p:tav>
                                        <p:tav tm="100000">
                                          <p:val>
                                            <p:strVal val="#ppt_y"/>
                                          </p:val>
                                        </p:tav>
                                      </p:tavLst>
                                    </p:anim>
                                    <p:animEffect transition="in" filter="fade">
                                      <p:cBhvr>
                                        <p:cTn id="69" dur="500"/>
                                        <p:tgtEl>
                                          <p:spTgt spid="499726"/>
                                        </p:tgtEl>
                                      </p:cBhvr>
                                    </p:animEffect>
                                  </p:childTnLst>
                                </p:cTn>
                              </p:par>
                              <p:par>
                                <p:cTn id="70" presetID="54" presetClass="entr" presetSubtype="0" accel="100000" fill="hold" nodeType="withEffect">
                                  <p:stCondLst>
                                    <p:cond delay="0"/>
                                  </p:stCondLst>
                                  <p:childTnLst>
                                    <p:set>
                                      <p:cBhvr>
                                        <p:cTn id="71" dur="1" fill="hold">
                                          <p:stCondLst>
                                            <p:cond delay="0"/>
                                          </p:stCondLst>
                                        </p:cTn>
                                        <p:tgtEl>
                                          <p:spTgt spid="499727"/>
                                        </p:tgtEl>
                                        <p:attrNameLst>
                                          <p:attrName>style.visibility</p:attrName>
                                        </p:attrNameLst>
                                      </p:cBhvr>
                                      <p:to>
                                        <p:strVal val="visible"/>
                                      </p:to>
                                    </p:set>
                                    <p:anim calcmode="lin" valueType="num">
                                      <p:cBhvr>
                                        <p:cTn id="72" dur="500" fill="hold"/>
                                        <p:tgtEl>
                                          <p:spTgt spid="499727"/>
                                        </p:tgtEl>
                                        <p:attrNameLst>
                                          <p:attrName>ppt_w</p:attrName>
                                        </p:attrNameLst>
                                      </p:cBhvr>
                                      <p:tavLst>
                                        <p:tav tm="0">
                                          <p:val>
                                            <p:strVal val="#ppt_w*0.05"/>
                                          </p:val>
                                        </p:tav>
                                        <p:tav tm="100000">
                                          <p:val>
                                            <p:strVal val="#ppt_w"/>
                                          </p:val>
                                        </p:tav>
                                      </p:tavLst>
                                    </p:anim>
                                    <p:anim calcmode="lin" valueType="num">
                                      <p:cBhvr>
                                        <p:cTn id="73" dur="500" fill="hold"/>
                                        <p:tgtEl>
                                          <p:spTgt spid="499727"/>
                                        </p:tgtEl>
                                        <p:attrNameLst>
                                          <p:attrName>ppt_h</p:attrName>
                                        </p:attrNameLst>
                                      </p:cBhvr>
                                      <p:tavLst>
                                        <p:tav tm="0">
                                          <p:val>
                                            <p:strVal val="#ppt_h"/>
                                          </p:val>
                                        </p:tav>
                                        <p:tav tm="100000">
                                          <p:val>
                                            <p:strVal val="#ppt_h"/>
                                          </p:val>
                                        </p:tav>
                                      </p:tavLst>
                                    </p:anim>
                                    <p:anim calcmode="lin" valueType="num">
                                      <p:cBhvr>
                                        <p:cTn id="74" dur="500" fill="hold"/>
                                        <p:tgtEl>
                                          <p:spTgt spid="499727"/>
                                        </p:tgtEl>
                                        <p:attrNameLst>
                                          <p:attrName>ppt_x</p:attrName>
                                        </p:attrNameLst>
                                      </p:cBhvr>
                                      <p:tavLst>
                                        <p:tav tm="0">
                                          <p:val>
                                            <p:strVal val="#ppt_x-.2"/>
                                          </p:val>
                                        </p:tav>
                                        <p:tav tm="100000">
                                          <p:val>
                                            <p:strVal val="#ppt_x"/>
                                          </p:val>
                                        </p:tav>
                                      </p:tavLst>
                                    </p:anim>
                                    <p:anim calcmode="lin" valueType="num">
                                      <p:cBhvr>
                                        <p:cTn id="75" dur="500" fill="hold"/>
                                        <p:tgtEl>
                                          <p:spTgt spid="499727"/>
                                        </p:tgtEl>
                                        <p:attrNameLst>
                                          <p:attrName>ppt_y</p:attrName>
                                        </p:attrNameLst>
                                      </p:cBhvr>
                                      <p:tavLst>
                                        <p:tav tm="0">
                                          <p:val>
                                            <p:strVal val="#ppt_y"/>
                                          </p:val>
                                        </p:tav>
                                        <p:tav tm="100000">
                                          <p:val>
                                            <p:strVal val="#ppt_y"/>
                                          </p:val>
                                        </p:tav>
                                      </p:tavLst>
                                    </p:anim>
                                    <p:animEffect transition="in" filter="fade">
                                      <p:cBhvr>
                                        <p:cTn id="76" dur="500"/>
                                        <p:tgtEl>
                                          <p:spTgt spid="499727"/>
                                        </p:tgtEl>
                                      </p:cBhvr>
                                    </p:animEffect>
                                  </p:childTnLst>
                                </p:cTn>
                              </p:par>
                              <p:par>
                                <p:cTn id="77" presetID="54" presetClass="entr" presetSubtype="0" accel="100000" fill="hold" nodeType="withEffect">
                                  <p:stCondLst>
                                    <p:cond delay="0"/>
                                  </p:stCondLst>
                                  <p:childTnLst>
                                    <p:set>
                                      <p:cBhvr>
                                        <p:cTn id="78" dur="1" fill="hold">
                                          <p:stCondLst>
                                            <p:cond delay="0"/>
                                          </p:stCondLst>
                                        </p:cTn>
                                        <p:tgtEl>
                                          <p:spTgt spid="499730"/>
                                        </p:tgtEl>
                                        <p:attrNameLst>
                                          <p:attrName>style.visibility</p:attrName>
                                        </p:attrNameLst>
                                      </p:cBhvr>
                                      <p:to>
                                        <p:strVal val="visible"/>
                                      </p:to>
                                    </p:set>
                                    <p:anim calcmode="lin" valueType="num">
                                      <p:cBhvr>
                                        <p:cTn id="79" dur="500" fill="hold"/>
                                        <p:tgtEl>
                                          <p:spTgt spid="499730"/>
                                        </p:tgtEl>
                                        <p:attrNameLst>
                                          <p:attrName>ppt_w</p:attrName>
                                        </p:attrNameLst>
                                      </p:cBhvr>
                                      <p:tavLst>
                                        <p:tav tm="0">
                                          <p:val>
                                            <p:strVal val="#ppt_w*0.05"/>
                                          </p:val>
                                        </p:tav>
                                        <p:tav tm="100000">
                                          <p:val>
                                            <p:strVal val="#ppt_w"/>
                                          </p:val>
                                        </p:tav>
                                      </p:tavLst>
                                    </p:anim>
                                    <p:anim calcmode="lin" valueType="num">
                                      <p:cBhvr>
                                        <p:cTn id="80" dur="500" fill="hold"/>
                                        <p:tgtEl>
                                          <p:spTgt spid="499730"/>
                                        </p:tgtEl>
                                        <p:attrNameLst>
                                          <p:attrName>ppt_h</p:attrName>
                                        </p:attrNameLst>
                                      </p:cBhvr>
                                      <p:tavLst>
                                        <p:tav tm="0">
                                          <p:val>
                                            <p:strVal val="#ppt_h"/>
                                          </p:val>
                                        </p:tav>
                                        <p:tav tm="100000">
                                          <p:val>
                                            <p:strVal val="#ppt_h"/>
                                          </p:val>
                                        </p:tav>
                                      </p:tavLst>
                                    </p:anim>
                                    <p:anim calcmode="lin" valueType="num">
                                      <p:cBhvr>
                                        <p:cTn id="81" dur="500" fill="hold"/>
                                        <p:tgtEl>
                                          <p:spTgt spid="499730"/>
                                        </p:tgtEl>
                                        <p:attrNameLst>
                                          <p:attrName>ppt_x</p:attrName>
                                        </p:attrNameLst>
                                      </p:cBhvr>
                                      <p:tavLst>
                                        <p:tav tm="0">
                                          <p:val>
                                            <p:strVal val="#ppt_x-.2"/>
                                          </p:val>
                                        </p:tav>
                                        <p:tav tm="100000">
                                          <p:val>
                                            <p:strVal val="#ppt_x"/>
                                          </p:val>
                                        </p:tav>
                                      </p:tavLst>
                                    </p:anim>
                                    <p:anim calcmode="lin" valueType="num">
                                      <p:cBhvr>
                                        <p:cTn id="82" dur="500" fill="hold"/>
                                        <p:tgtEl>
                                          <p:spTgt spid="499730"/>
                                        </p:tgtEl>
                                        <p:attrNameLst>
                                          <p:attrName>ppt_y</p:attrName>
                                        </p:attrNameLst>
                                      </p:cBhvr>
                                      <p:tavLst>
                                        <p:tav tm="0">
                                          <p:val>
                                            <p:strVal val="#ppt_y"/>
                                          </p:val>
                                        </p:tav>
                                        <p:tav tm="100000">
                                          <p:val>
                                            <p:strVal val="#ppt_y"/>
                                          </p:val>
                                        </p:tav>
                                      </p:tavLst>
                                    </p:anim>
                                    <p:animEffect transition="in" filter="fade">
                                      <p:cBhvr>
                                        <p:cTn id="83" dur="500"/>
                                        <p:tgtEl>
                                          <p:spTgt spid="499730"/>
                                        </p:tgtEl>
                                      </p:cBhvr>
                                    </p:animEffect>
                                  </p:childTnLst>
                                </p:cTn>
                              </p:par>
                              <p:par>
                                <p:cTn id="84" presetID="54" presetClass="entr" presetSubtype="0" accel="100000" fill="hold" nodeType="withEffect">
                                  <p:stCondLst>
                                    <p:cond delay="0"/>
                                  </p:stCondLst>
                                  <p:childTnLst>
                                    <p:set>
                                      <p:cBhvr>
                                        <p:cTn id="85" dur="1" fill="hold">
                                          <p:stCondLst>
                                            <p:cond delay="0"/>
                                          </p:stCondLst>
                                        </p:cTn>
                                        <p:tgtEl>
                                          <p:spTgt spid="499728"/>
                                        </p:tgtEl>
                                        <p:attrNameLst>
                                          <p:attrName>style.visibility</p:attrName>
                                        </p:attrNameLst>
                                      </p:cBhvr>
                                      <p:to>
                                        <p:strVal val="visible"/>
                                      </p:to>
                                    </p:set>
                                    <p:anim calcmode="lin" valueType="num">
                                      <p:cBhvr>
                                        <p:cTn id="86" dur="500" fill="hold"/>
                                        <p:tgtEl>
                                          <p:spTgt spid="499728"/>
                                        </p:tgtEl>
                                        <p:attrNameLst>
                                          <p:attrName>ppt_w</p:attrName>
                                        </p:attrNameLst>
                                      </p:cBhvr>
                                      <p:tavLst>
                                        <p:tav tm="0">
                                          <p:val>
                                            <p:strVal val="#ppt_w*0.05"/>
                                          </p:val>
                                        </p:tav>
                                        <p:tav tm="100000">
                                          <p:val>
                                            <p:strVal val="#ppt_w"/>
                                          </p:val>
                                        </p:tav>
                                      </p:tavLst>
                                    </p:anim>
                                    <p:anim calcmode="lin" valueType="num">
                                      <p:cBhvr>
                                        <p:cTn id="87" dur="500" fill="hold"/>
                                        <p:tgtEl>
                                          <p:spTgt spid="499728"/>
                                        </p:tgtEl>
                                        <p:attrNameLst>
                                          <p:attrName>ppt_h</p:attrName>
                                        </p:attrNameLst>
                                      </p:cBhvr>
                                      <p:tavLst>
                                        <p:tav tm="0">
                                          <p:val>
                                            <p:strVal val="#ppt_h"/>
                                          </p:val>
                                        </p:tav>
                                        <p:tav tm="100000">
                                          <p:val>
                                            <p:strVal val="#ppt_h"/>
                                          </p:val>
                                        </p:tav>
                                      </p:tavLst>
                                    </p:anim>
                                    <p:anim calcmode="lin" valueType="num">
                                      <p:cBhvr>
                                        <p:cTn id="88" dur="500" fill="hold"/>
                                        <p:tgtEl>
                                          <p:spTgt spid="499728"/>
                                        </p:tgtEl>
                                        <p:attrNameLst>
                                          <p:attrName>ppt_x</p:attrName>
                                        </p:attrNameLst>
                                      </p:cBhvr>
                                      <p:tavLst>
                                        <p:tav tm="0">
                                          <p:val>
                                            <p:strVal val="#ppt_x-.2"/>
                                          </p:val>
                                        </p:tav>
                                        <p:tav tm="100000">
                                          <p:val>
                                            <p:strVal val="#ppt_x"/>
                                          </p:val>
                                        </p:tav>
                                      </p:tavLst>
                                    </p:anim>
                                    <p:anim calcmode="lin" valueType="num">
                                      <p:cBhvr>
                                        <p:cTn id="89" dur="500" fill="hold"/>
                                        <p:tgtEl>
                                          <p:spTgt spid="499728"/>
                                        </p:tgtEl>
                                        <p:attrNameLst>
                                          <p:attrName>ppt_y</p:attrName>
                                        </p:attrNameLst>
                                      </p:cBhvr>
                                      <p:tavLst>
                                        <p:tav tm="0">
                                          <p:val>
                                            <p:strVal val="#ppt_y"/>
                                          </p:val>
                                        </p:tav>
                                        <p:tav tm="100000">
                                          <p:val>
                                            <p:strVal val="#ppt_y"/>
                                          </p:val>
                                        </p:tav>
                                      </p:tavLst>
                                    </p:anim>
                                    <p:animEffect transition="in" filter="fade">
                                      <p:cBhvr>
                                        <p:cTn id="90" dur="500"/>
                                        <p:tgtEl>
                                          <p:spTgt spid="499728"/>
                                        </p:tgtEl>
                                      </p:cBhvr>
                                    </p:animEffect>
                                  </p:childTnLst>
                                </p:cTn>
                              </p:par>
                              <p:par>
                                <p:cTn id="91" presetID="54" presetClass="entr" presetSubtype="0" accel="100000" fill="hold" nodeType="withEffect">
                                  <p:stCondLst>
                                    <p:cond delay="0"/>
                                  </p:stCondLst>
                                  <p:childTnLst>
                                    <p:set>
                                      <p:cBhvr>
                                        <p:cTn id="92" dur="1" fill="hold">
                                          <p:stCondLst>
                                            <p:cond delay="0"/>
                                          </p:stCondLst>
                                        </p:cTn>
                                        <p:tgtEl>
                                          <p:spTgt spid="499729"/>
                                        </p:tgtEl>
                                        <p:attrNameLst>
                                          <p:attrName>style.visibility</p:attrName>
                                        </p:attrNameLst>
                                      </p:cBhvr>
                                      <p:to>
                                        <p:strVal val="visible"/>
                                      </p:to>
                                    </p:set>
                                    <p:anim calcmode="lin" valueType="num">
                                      <p:cBhvr>
                                        <p:cTn id="93" dur="500" fill="hold"/>
                                        <p:tgtEl>
                                          <p:spTgt spid="499729"/>
                                        </p:tgtEl>
                                        <p:attrNameLst>
                                          <p:attrName>ppt_w</p:attrName>
                                        </p:attrNameLst>
                                      </p:cBhvr>
                                      <p:tavLst>
                                        <p:tav tm="0">
                                          <p:val>
                                            <p:strVal val="#ppt_w*0.05"/>
                                          </p:val>
                                        </p:tav>
                                        <p:tav tm="100000">
                                          <p:val>
                                            <p:strVal val="#ppt_w"/>
                                          </p:val>
                                        </p:tav>
                                      </p:tavLst>
                                    </p:anim>
                                    <p:anim calcmode="lin" valueType="num">
                                      <p:cBhvr>
                                        <p:cTn id="94" dur="500" fill="hold"/>
                                        <p:tgtEl>
                                          <p:spTgt spid="499729"/>
                                        </p:tgtEl>
                                        <p:attrNameLst>
                                          <p:attrName>ppt_h</p:attrName>
                                        </p:attrNameLst>
                                      </p:cBhvr>
                                      <p:tavLst>
                                        <p:tav tm="0">
                                          <p:val>
                                            <p:strVal val="#ppt_h"/>
                                          </p:val>
                                        </p:tav>
                                        <p:tav tm="100000">
                                          <p:val>
                                            <p:strVal val="#ppt_h"/>
                                          </p:val>
                                        </p:tav>
                                      </p:tavLst>
                                    </p:anim>
                                    <p:anim calcmode="lin" valueType="num">
                                      <p:cBhvr>
                                        <p:cTn id="95" dur="500" fill="hold"/>
                                        <p:tgtEl>
                                          <p:spTgt spid="499729"/>
                                        </p:tgtEl>
                                        <p:attrNameLst>
                                          <p:attrName>ppt_x</p:attrName>
                                        </p:attrNameLst>
                                      </p:cBhvr>
                                      <p:tavLst>
                                        <p:tav tm="0">
                                          <p:val>
                                            <p:strVal val="#ppt_x-.2"/>
                                          </p:val>
                                        </p:tav>
                                        <p:tav tm="100000">
                                          <p:val>
                                            <p:strVal val="#ppt_x"/>
                                          </p:val>
                                        </p:tav>
                                      </p:tavLst>
                                    </p:anim>
                                    <p:anim calcmode="lin" valueType="num">
                                      <p:cBhvr>
                                        <p:cTn id="96" dur="500" fill="hold"/>
                                        <p:tgtEl>
                                          <p:spTgt spid="499729"/>
                                        </p:tgtEl>
                                        <p:attrNameLst>
                                          <p:attrName>ppt_y</p:attrName>
                                        </p:attrNameLst>
                                      </p:cBhvr>
                                      <p:tavLst>
                                        <p:tav tm="0">
                                          <p:val>
                                            <p:strVal val="#ppt_y"/>
                                          </p:val>
                                        </p:tav>
                                        <p:tav tm="100000">
                                          <p:val>
                                            <p:strVal val="#ppt_y"/>
                                          </p:val>
                                        </p:tav>
                                      </p:tavLst>
                                    </p:anim>
                                    <p:animEffect transition="in" filter="fade">
                                      <p:cBhvr>
                                        <p:cTn id="97" dur="500"/>
                                        <p:tgtEl>
                                          <p:spTgt spid="499729"/>
                                        </p:tgtEl>
                                      </p:cBhvr>
                                    </p:animEffect>
                                  </p:childTnLst>
                                </p:cTn>
                              </p:par>
                              <p:par>
                                <p:cTn id="98" presetID="54" presetClass="entr" presetSubtype="0" accel="100000" fill="hold" nodeType="withEffect">
                                  <p:stCondLst>
                                    <p:cond delay="0"/>
                                  </p:stCondLst>
                                  <p:childTnLst>
                                    <p:set>
                                      <p:cBhvr>
                                        <p:cTn id="99" dur="1" fill="hold">
                                          <p:stCondLst>
                                            <p:cond delay="0"/>
                                          </p:stCondLst>
                                        </p:cTn>
                                        <p:tgtEl>
                                          <p:spTgt spid="499736"/>
                                        </p:tgtEl>
                                        <p:attrNameLst>
                                          <p:attrName>style.visibility</p:attrName>
                                        </p:attrNameLst>
                                      </p:cBhvr>
                                      <p:to>
                                        <p:strVal val="visible"/>
                                      </p:to>
                                    </p:set>
                                    <p:anim calcmode="lin" valueType="num">
                                      <p:cBhvr>
                                        <p:cTn id="100" dur="500" fill="hold"/>
                                        <p:tgtEl>
                                          <p:spTgt spid="499736"/>
                                        </p:tgtEl>
                                        <p:attrNameLst>
                                          <p:attrName>ppt_w</p:attrName>
                                        </p:attrNameLst>
                                      </p:cBhvr>
                                      <p:tavLst>
                                        <p:tav tm="0">
                                          <p:val>
                                            <p:strVal val="#ppt_w*0.05"/>
                                          </p:val>
                                        </p:tav>
                                        <p:tav tm="100000">
                                          <p:val>
                                            <p:strVal val="#ppt_w"/>
                                          </p:val>
                                        </p:tav>
                                      </p:tavLst>
                                    </p:anim>
                                    <p:anim calcmode="lin" valueType="num">
                                      <p:cBhvr>
                                        <p:cTn id="101" dur="500" fill="hold"/>
                                        <p:tgtEl>
                                          <p:spTgt spid="499736"/>
                                        </p:tgtEl>
                                        <p:attrNameLst>
                                          <p:attrName>ppt_h</p:attrName>
                                        </p:attrNameLst>
                                      </p:cBhvr>
                                      <p:tavLst>
                                        <p:tav tm="0">
                                          <p:val>
                                            <p:strVal val="#ppt_h"/>
                                          </p:val>
                                        </p:tav>
                                        <p:tav tm="100000">
                                          <p:val>
                                            <p:strVal val="#ppt_h"/>
                                          </p:val>
                                        </p:tav>
                                      </p:tavLst>
                                    </p:anim>
                                    <p:anim calcmode="lin" valueType="num">
                                      <p:cBhvr>
                                        <p:cTn id="102" dur="500" fill="hold"/>
                                        <p:tgtEl>
                                          <p:spTgt spid="499736"/>
                                        </p:tgtEl>
                                        <p:attrNameLst>
                                          <p:attrName>ppt_x</p:attrName>
                                        </p:attrNameLst>
                                      </p:cBhvr>
                                      <p:tavLst>
                                        <p:tav tm="0">
                                          <p:val>
                                            <p:strVal val="#ppt_x-.2"/>
                                          </p:val>
                                        </p:tav>
                                        <p:tav tm="100000">
                                          <p:val>
                                            <p:strVal val="#ppt_x"/>
                                          </p:val>
                                        </p:tav>
                                      </p:tavLst>
                                    </p:anim>
                                    <p:anim calcmode="lin" valueType="num">
                                      <p:cBhvr>
                                        <p:cTn id="103" dur="500" fill="hold"/>
                                        <p:tgtEl>
                                          <p:spTgt spid="499736"/>
                                        </p:tgtEl>
                                        <p:attrNameLst>
                                          <p:attrName>ppt_y</p:attrName>
                                        </p:attrNameLst>
                                      </p:cBhvr>
                                      <p:tavLst>
                                        <p:tav tm="0">
                                          <p:val>
                                            <p:strVal val="#ppt_y"/>
                                          </p:val>
                                        </p:tav>
                                        <p:tav tm="100000">
                                          <p:val>
                                            <p:strVal val="#ppt_y"/>
                                          </p:val>
                                        </p:tav>
                                      </p:tavLst>
                                    </p:anim>
                                    <p:animEffect transition="in" filter="fade">
                                      <p:cBhvr>
                                        <p:cTn id="104" dur="500"/>
                                        <p:tgtEl>
                                          <p:spTgt spid="499736"/>
                                        </p:tgtEl>
                                      </p:cBhvr>
                                    </p:animEffect>
                                  </p:childTnLst>
                                </p:cTn>
                              </p:par>
                              <p:par>
                                <p:cTn id="105" presetID="54" presetClass="entr" presetSubtype="0" accel="100000" fill="hold" nodeType="withEffect">
                                  <p:stCondLst>
                                    <p:cond delay="0"/>
                                  </p:stCondLst>
                                  <p:childTnLst>
                                    <p:set>
                                      <p:cBhvr>
                                        <p:cTn id="106" dur="1" fill="hold">
                                          <p:stCondLst>
                                            <p:cond delay="0"/>
                                          </p:stCondLst>
                                        </p:cTn>
                                        <p:tgtEl>
                                          <p:spTgt spid="499735"/>
                                        </p:tgtEl>
                                        <p:attrNameLst>
                                          <p:attrName>style.visibility</p:attrName>
                                        </p:attrNameLst>
                                      </p:cBhvr>
                                      <p:to>
                                        <p:strVal val="visible"/>
                                      </p:to>
                                    </p:set>
                                    <p:anim calcmode="lin" valueType="num">
                                      <p:cBhvr>
                                        <p:cTn id="107" dur="500" fill="hold"/>
                                        <p:tgtEl>
                                          <p:spTgt spid="499735"/>
                                        </p:tgtEl>
                                        <p:attrNameLst>
                                          <p:attrName>ppt_w</p:attrName>
                                        </p:attrNameLst>
                                      </p:cBhvr>
                                      <p:tavLst>
                                        <p:tav tm="0">
                                          <p:val>
                                            <p:strVal val="#ppt_w*0.05"/>
                                          </p:val>
                                        </p:tav>
                                        <p:tav tm="100000">
                                          <p:val>
                                            <p:strVal val="#ppt_w"/>
                                          </p:val>
                                        </p:tav>
                                      </p:tavLst>
                                    </p:anim>
                                    <p:anim calcmode="lin" valueType="num">
                                      <p:cBhvr>
                                        <p:cTn id="108" dur="500" fill="hold"/>
                                        <p:tgtEl>
                                          <p:spTgt spid="499735"/>
                                        </p:tgtEl>
                                        <p:attrNameLst>
                                          <p:attrName>ppt_h</p:attrName>
                                        </p:attrNameLst>
                                      </p:cBhvr>
                                      <p:tavLst>
                                        <p:tav tm="0">
                                          <p:val>
                                            <p:strVal val="#ppt_h"/>
                                          </p:val>
                                        </p:tav>
                                        <p:tav tm="100000">
                                          <p:val>
                                            <p:strVal val="#ppt_h"/>
                                          </p:val>
                                        </p:tav>
                                      </p:tavLst>
                                    </p:anim>
                                    <p:anim calcmode="lin" valueType="num">
                                      <p:cBhvr>
                                        <p:cTn id="109" dur="500" fill="hold"/>
                                        <p:tgtEl>
                                          <p:spTgt spid="499735"/>
                                        </p:tgtEl>
                                        <p:attrNameLst>
                                          <p:attrName>ppt_x</p:attrName>
                                        </p:attrNameLst>
                                      </p:cBhvr>
                                      <p:tavLst>
                                        <p:tav tm="0">
                                          <p:val>
                                            <p:strVal val="#ppt_x-.2"/>
                                          </p:val>
                                        </p:tav>
                                        <p:tav tm="100000">
                                          <p:val>
                                            <p:strVal val="#ppt_x"/>
                                          </p:val>
                                        </p:tav>
                                      </p:tavLst>
                                    </p:anim>
                                    <p:anim calcmode="lin" valueType="num">
                                      <p:cBhvr>
                                        <p:cTn id="110" dur="500" fill="hold"/>
                                        <p:tgtEl>
                                          <p:spTgt spid="499735"/>
                                        </p:tgtEl>
                                        <p:attrNameLst>
                                          <p:attrName>ppt_y</p:attrName>
                                        </p:attrNameLst>
                                      </p:cBhvr>
                                      <p:tavLst>
                                        <p:tav tm="0">
                                          <p:val>
                                            <p:strVal val="#ppt_y"/>
                                          </p:val>
                                        </p:tav>
                                        <p:tav tm="100000">
                                          <p:val>
                                            <p:strVal val="#ppt_y"/>
                                          </p:val>
                                        </p:tav>
                                      </p:tavLst>
                                    </p:anim>
                                    <p:animEffect transition="in" filter="fade">
                                      <p:cBhvr>
                                        <p:cTn id="111" dur="500"/>
                                        <p:tgtEl>
                                          <p:spTgt spid="499735"/>
                                        </p:tgtEl>
                                      </p:cBhvr>
                                    </p:animEffect>
                                  </p:childTnLst>
                                </p:cTn>
                              </p:par>
                              <p:par>
                                <p:cTn id="112" presetID="54" presetClass="entr" presetSubtype="0" accel="100000" fill="hold" nodeType="withEffect">
                                  <p:stCondLst>
                                    <p:cond delay="0"/>
                                  </p:stCondLst>
                                  <p:childTnLst>
                                    <p:set>
                                      <p:cBhvr>
                                        <p:cTn id="113" dur="1" fill="hold">
                                          <p:stCondLst>
                                            <p:cond delay="0"/>
                                          </p:stCondLst>
                                        </p:cTn>
                                        <p:tgtEl>
                                          <p:spTgt spid="499734"/>
                                        </p:tgtEl>
                                        <p:attrNameLst>
                                          <p:attrName>style.visibility</p:attrName>
                                        </p:attrNameLst>
                                      </p:cBhvr>
                                      <p:to>
                                        <p:strVal val="visible"/>
                                      </p:to>
                                    </p:set>
                                    <p:anim calcmode="lin" valueType="num">
                                      <p:cBhvr>
                                        <p:cTn id="114" dur="500" fill="hold"/>
                                        <p:tgtEl>
                                          <p:spTgt spid="499734"/>
                                        </p:tgtEl>
                                        <p:attrNameLst>
                                          <p:attrName>ppt_w</p:attrName>
                                        </p:attrNameLst>
                                      </p:cBhvr>
                                      <p:tavLst>
                                        <p:tav tm="0">
                                          <p:val>
                                            <p:strVal val="#ppt_w*0.05"/>
                                          </p:val>
                                        </p:tav>
                                        <p:tav tm="100000">
                                          <p:val>
                                            <p:strVal val="#ppt_w"/>
                                          </p:val>
                                        </p:tav>
                                      </p:tavLst>
                                    </p:anim>
                                    <p:anim calcmode="lin" valueType="num">
                                      <p:cBhvr>
                                        <p:cTn id="115" dur="500" fill="hold"/>
                                        <p:tgtEl>
                                          <p:spTgt spid="499734"/>
                                        </p:tgtEl>
                                        <p:attrNameLst>
                                          <p:attrName>ppt_h</p:attrName>
                                        </p:attrNameLst>
                                      </p:cBhvr>
                                      <p:tavLst>
                                        <p:tav tm="0">
                                          <p:val>
                                            <p:strVal val="#ppt_h"/>
                                          </p:val>
                                        </p:tav>
                                        <p:tav tm="100000">
                                          <p:val>
                                            <p:strVal val="#ppt_h"/>
                                          </p:val>
                                        </p:tav>
                                      </p:tavLst>
                                    </p:anim>
                                    <p:anim calcmode="lin" valueType="num">
                                      <p:cBhvr>
                                        <p:cTn id="116" dur="500" fill="hold"/>
                                        <p:tgtEl>
                                          <p:spTgt spid="499734"/>
                                        </p:tgtEl>
                                        <p:attrNameLst>
                                          <p:attrName>ppt_x</p:attrName>
                                        </p:attrNameLst>
                                      </p:cBhvr>
                                      <p:tavLst>
                                        <p:tav tm="0">
                                          <p:val>
                                            <p:strVal val="#ppt_x-.2"/>
                                          </p:val>
                                        </p:tav>
                                        <p:tav tm="100000">
                                          <p:val>
                                            <p:strVal val="#ppt_x"/>
                                          </p:val>
                                        </p:tav>
                                      </p:tavLst>
                                    </p:anim>
                                    <p:anim calcmode="lin" valueType="num">
                                      <p:cBhvr>
                                        <p:cTn id="117" dur="500" fill="hold"/>
                                        <p:tgtEl>
                                          <p:spTgt spid="499734"/>
                                        </p:tgtEl>
                                        <p:attrNameLst>
                                          <p:attrName>ppt_y</p:attrName>
                                        </p:attrNameLst>
                                      </p:cBhvr>
                                      <p:tavLst>
                                        <p:tav tm="0">
                                          <p:val>
                                            <p:strVal val="#ppt_y"/>
                                          </p:val>
                                        </p:tav>
                                        <p:tav tm="100000">
                                          <p:val>
                                            <p:strVal val="#ppt_y"/>
                                          </p:val>
                                        </p:tav>
                                      </p:tavLst>
                                    </p:anim>
                                    <p:animEffect transition="in" filter="fade">
                                      <p:cBhvr>
                                        <p:cTn id="118" dur="500"/>
                                        <p:tgtEl>
                                          <p:spTgt spid="499734"/>
                                        </p:tgtEl>
                                      </p:cBhvr>
                                    </p:animEffect>
                                  </p:childTnLst>
                                </p:cTn>
                              </p:par>
                              <p:par>
                                <p:cTn id="119" presetID="54" presetClass="entr" presetSubtype="0" accel="100000" fill="hold" nodeType="withEffect">
                                  <p:stCondLst>
                                    <p:cond delay="0"/>
                                  </p:stCondLst>
                                  <p:childTnLst>
                                    <p:set>
                                      <p:cBhvr>
                                        <p:cTn id="120" dur="1" fill="hold">
                                          <p:stCondLst>
                                            <p:cond delay="0"/>
                                          </p:stCondLst>
                                        </p:cTn>
                                        <p:tgtEl>
                                          <p:spTgt spid="499733"/>
                                        </p:tgtEl>
                                        <p:attrNameLst>
                                          <p:attrName>style.visibility</p:attrName>
                                        </p:attrNameLst>
                                      </p:cBhvr>
                                      <p:to>
                                        <p:strVal val="visible"/>
                                      </p:to>
                                    </p:set>
                                    <p:anim calcmode="lin" valueType="num">
                                      <p:cBhvr>
                                        <p:cTn id="121" dur="500" fill="hold"/>
                                        <p:tgtEl>
                                          <p:spTgt spid="499733"/>
                                        </p:tgtEl>
                                        <p:attrNameLst>
                                          <p:attrName>ppt_w</p:attrName>
                                        </p:attrNameLst>
                                      </p:cBhvr>
                                      <p:tavLst>
                                        <p:tav tm="0">
                                          <p:val>
                                            <p:strVal val="#ppt_w*0.05"/>
                                          </p:val>
                                        </p:tav>
                                        <p:tav tm="100000">
                                          <p:val>
                                            <p:strVal val="#ppt_w"/>
                                          </p:val>
                                        </p:tav>
                                      </p:tavLst>
                                    </p:anim>
                                    <p:anim calcmode="lin" valueType="num">
                                      <p:cBhvr>
                                        <p:cTn id="122" dur="500" fill="hold"/>
                                        <p:tgtEl>
                                          <p:spTgt spid="499733"/>
                                        </p:tgtEl>
                                        <p:attrNameLst>
                                          <p:attrName>ppt_h</p:attrName>
                                        </p:attrNameLst>
                                      </p:cBhvr>
                                      <p:tavLst>
                                        <p:tav tm="0">
                                          <p:val>
                                            <p:strVal val="#ppt_h"/>
                                          </p:val>
                                        </p:tav>
                                        <p:tav tm="100000">
                                          <p:val>
                                            <p:strVal val="#ppt_h"/>
                                          </p:val>
                                        </p:tav>
                                      </p:tavLst>
                                    </p:anim>
                                    <p:anim calcmode="lin" valueType="num">
                                      <p:cBhvr>
                                        <p:cTn id="123" dur="500" fill="hold"/>
                                        <p:tgtEl>
                                          <p:spTgt spid="499733"/>
                                        </p:tgtEl>
                                        <p:attrNameLst>
                                          <p:attrName>ppt_x</p:attrName>
                                        </p:attrNameLst>
                                      </p:cBhvr>
                                      <p:tavLst>
                                        <p:tav tm="0">
                                          <p:val>
                                            <p:strVal val="#ppt_x-.2"/>
                                          </p:val>
                                        </p:tav>
                                        <p:tav tm="100000">
                                          <p:val>
                                            <p:strVal val="#ppt_x"/>
                                          </p:val>
                                        </p:tav>
                                      </p:tavLst>
                                    </p:anim>
                                    <p:anim calcmode="lin" valueType="num">
                                      <p:cBhvr>
                                        <p:cTn id="124" dur="500" fill="hold"/>
                                        <p:tgtEl>
                                          <p:spTgt spid="499733"/>
                                        </p:tgtEl>
                                        <p:attrNameLst>
                                          <p:attrName>ppt_y</p:attrName>
                                        </p:attrNameLst>
                                      </p:cBhvr>
                                      <p:tavLst>
                                        <p:tav tm="0">
                                          <p:val>
                                            <p:strVal val="#ppt_y"/>
                                          </p:val>
                                        </p:tav>
                                        <p:tav tm="100000">
                                          <p:val>
                                            <p:strVal val="#ppt_y"/>
                                          </p:val>
                                        </p:tav>
                                      </p:tavLst>
                                    </p:anim>
                                    <p:animEffect transition="in" filter="fade">
                                      <p:cBhvr>
                                        <p:cTn id="125" dur="500"/>
                                        <p:tgtEl>
                                          <p:spTgt spid="499733"/>
                                        </p:tgtEl>
                                      </p:cBhvr>
                                    </p:animEffect>
                                  </p:childTnLst>
                                </p:cTn>
                              </p:par>
                              <p:par>
                                <p:cTn id="126" presetID="54" presetClass="entr" presetSubtype="0" accel="100000" fill="hold" nodeType="withEffect">
                                  <p:stCondLst>
                                    <p:cond delay="0"/>
                                  </p:stCondLst>
                                  <p:childTnLst>
                                    <p:set>
                                      <p:cBhvr>
                                        <p:cTn id="127" dur="1" fill="hold">
                                          <p:stCondLst>
                                            <p:cond delay="0"/>
                                          </p:stCondLst>
                                        </p:cTn>
                                        <p:tgtEl>
                                          <p:spTgt spid="499737"/>
                                        </p:tgtEl>
                                        <p:attrNameLst>
                                          <p:attrName>style.visibility</p:attrName>
                                        </p:attrNameLst>
                                      </p:cBhvr>
                                      <p:to>
                                        <p:strVal val="visible"/>
                                      </p:to>
                                    </p:set>
                                    <p:anim calcmode="lin" valueType="num">
                                      <p:cBhvr>
                                        <p:cTn id="128" dur="500" fill="hold"/>
                                        <p:tgtEl>
                                          <p:spTgt spid="499737"/>
                                        </p:tgtEl>
                                        <p:attrNameLst>
                                          <p:attrName>ppt_w</p:attrName>
                                        </p:attrNameLst>
                                      </p:cBhvr>
                                      <p:tavLst>
                                        <p:tav tm="0">
                                          <p:val>
                                            <p:strVal val="#ppt_w*0.05"/>
                                          </p:val>
                                        </p:tav>
                                        <p:tav tm="100000">
                                          <p:val>
                                            <p:strVal val="#ppt_w"/>
                                          </p:val>
                                        </p:tav>
                                      </p:tavLst>
                                    </p:anim>
                                    <p:anim calcmode="lin" valueType="num">
                                      <p:cBhvr>
                                        <p:cTn id="129" dur="500" fill="hold"/>
                                        <p:tgtEl>
                                          <p:spTgt spid="499737"/>
                                        </p:tgtEl>
                                        <p:attrNameLst>
                                          <p:attrName>ppt_h</p:attrName>
                                        </p:attrNameLst>
                                      </p:cBhvr>
                                      <p:tavLst>
                                        <p:tav tm="0">
                                          <p:val>
                                            <p:strVal val="#ppt_h"/>
                                          </p:val>
                                        </p:tav>
                                        <p:tav tm="100000">
                                          <p:val>
                                            <p:strVal val="#ppt_h"/>
                                          </p:val>
                                        </p:tav>
                                      </p:tavLst>
                                    </p:anim>
                                    <p:anim calcmode="lin" valueType="num">
                                      <p:cBhvr>
                                        <p:cTn id="130" dur="500" fill="hold"/>
                                        <p:tgtEl>
                                          <p:spTgt spid="499737"/>
                                        </p:tgtEl>
                                        <p:attrNameLst>
                                          <p:attrName>ppt_x</p:attrName>
                                        </p:attrNameLst>
                                      </p:cBhvr>
                                      <p:tavLst>
                                        <p:tav tm="0">
                                          <p:val>
                                            <p:strVal val="#ppt_x-.2"/>
                                          </p:val>
                                        </p:tav>
                                        <p:tav tm="100000">
                                          <p:val>
                                            <p:strVal val="#ppt_x"/>
                                          </p:val>
                                        </p:tav>
                                      </p:tavLst>
                                    </p:anim>
                                    <p:anim calcmode="lin" valueType="num">
                                      <p:cBhvr>
                                        <p:cTn id="131" dur="500" fill="hold"/>
                                        <p:tgtEl>
                                          <p:spTgt spid="499737"/>
                                        </p:tgtEl>
                                        <p:attrNameLst>
                                          <p:attrName>ppt_y</p:attrName>
                                        </p:attrNameLst>
                                      </p:cBhvr>
                                      <p:tavLst>
                                        <p:tav tm="0">
                                          <p:val>
                                            <p:strVal val="#ppt_y"/>
                                          </p:val>
                                        </p:tav>
                                        <p:tav tm="100000">
                                          <p:val>
                                            <p:strVal val="#ppt_y"/>
                                          </p:val>
                                        </p:tav>
                                      </p:tavLst>
                                    </p:anim>
                                    <p:animEffect transition="in" filter="fade">
                                      <p:cBhvr>
                                        <p:cTn id="132" dur="500"/>
                                        <p:tgtEl>
                                          <p:spTgt spid="499737"/>
                                        </p:tgtEl>
                                      </p:cBhvr>
                                    </p:animEffect>
                                  </p:childTnLst>
                                </p:cTn>
                              </p:par>
                              <p:par>
                                <p:cTn id="133" presetID="54" presetClass="entr" presetSubtype="0" accel="100000" fill="hold" nodeType="withEffect">
                                  <p:stCondLst>
                                    <p:cond delay="0"/>
                                  </p:stCondLst>
                                  <p:childTnLst>
                                    <p:set>
                                      <p:cBhvr>
                                        <p:cTn id="134" dur="1" fill="hold">
                                          <p:stCondLst>
                                            <p:cond delay="0"/>
                                          </p:stCondLst>
                                        </p:cTn>
                                        <p:tgtEl>
                                          <p:spTgt spid="499738"/>
                                        </p:tgtEl>
                                        <p:attrNameLst>
                                          <p:attrName>style.visibility</p:attrName>
                                        </p:attrNameLst>
                                      </p:cBhvr>
                                      <p:to>
                                        <p:strVal val="visible"/>
                                      </p:to>
                                    </p:set>
                                    <p:anim calcmode="lin" valueType="num">
                                      <p:cBhvr>
                                        <p:cTn id="135" dur="500" fill="hold"/>
                                        <p:tgtEl>
                                          <p:spTgt spid="499738"/>
                                        </p:tgtEl>
                                        <p:attrNameLst>
                                          <p:attrName>ppt_w</p:attrName>
                                        </p:attrNameLst>
                                      </p:cBhvr>
                                      <p:tavLst>
                                        <p:tav tm="0">
                                          <p:val>
                                            <p:strVal val="#ppt_w*0.05"/>
                                          </p:val>
                                        </p:tav>
                                        <p:tav tm="100000">
                                          <p:val>
                                            <p:strVal val="#ppt_w"/>
                                          </p:val>
                                        </p:tav>
                                      </p:tavLst>
                                    </p:anim>
                                    <p:anim calcmode="lin" valueType="num">
                                      <p:cBhvr>
                                        <p:cTn id="136" dur="500" fill="hold"/>
                                        <p:tgtEl>
                                          <p:spTgt spid="499738"/>
                                        </p:tgtEl>
                                        <p:attrNameLst>
                                          <p:attrName>ppt_h</p:attrName>
                                        </p:attrNameLst>
                                      </p:cBhvr>
                                      <p:tavLst>
                                        <p:tav tm="0">
                                          <p:val>
                                            <p:strVal val="#ppt_h"/>
                                          </p:val>
                                        </p:tav>
                                        <p:tav tm="100000">
                                          <p:val>
                                            <p:strVal val="#ppt_h"/>
                                          </p:val>
                                        </p:tav>
                                      </p:tavLst>
                                    </p:anim>
                                    <p:anim calcmode="lin" valueType="num">
                                      <p:cBhvr>
                                        <p:cTn id="137" dur="500" fill="hold"/>
                                        <p:tgtEl>
                                          <p:spTgt spid="499738"/>
                                        </p:tgtEl>
                                        <p:attrNameLst>
                                          <p:attrName>ppt_x</p:attrName>
                                        </p:attrNameLst>
                                      </p:cBhvr>
                                      <p:tavLst>
                                        <p:tav tm="0">
                                          <p:val>
                                            <p:strVal val="#ppt_x-.2"/>
                                          </p:val>
                                        </p:tav>
                                        <p:tav tm="100000">
                                          <p:val>
                                            <p:strVal val="#ppt_x"/>
                                          </p:val>
                                        </p:tav>
                                      </p:tavLst>
                                    </p:anim>
                                    <p:anim calcmode="lin" valueType="num">
                                      <p:cBhvr>
                                        <p:cTn id="138" dur="500" fill="hold"/>
                                        <p:tgtEl>
                                          <p:spTgt spid="499738"/>
                                        </p:tgtEl>
                                        <p:attrNameLst>
                                          <p:attrName>ppt_y</p:attrName>
                                        </p:attrNameLst>
                                      </p:cBhvr>
                                      <p:tavLst>
                                        <p:tav tm="0">
                                          <p:val>
                                            <p:strVal val="#ppt_y"/>
                                          </p:val>
                                        </p:tav>
                                        <p:tav tm="100000">
                                          <p:val>
                                            <p:strVal val="#ppt_y"/>
                                          </p:val>
                                        </p:tav>
                                      </p:tavLst>
                                    </p:anim>
                                    <p:animEffect transition="in" filter="fade">
                                      <p:cBhvr>
                                        <p:cTn id="139" dur="500"/>
                                        <p:tgtEl>
                                          <p:spTgt spid="499738"/>
                                        </p:tgtEl>
                                      </p:cBhvr>
                                    </p:animEffect>
                                  </p:childTnLst>
                                </p:cTn>
                              </p:par>
                              <p:par>
                                <p:cTn id="140" presetID="54" presetClass="entr" presetSubtype="0" accel="100000" fill="hold" nodeType="withEffect">
                                  <p:stCondLst>
                                    <p:cond delay="0"/>
                                  </p:stCondLst>
                                  <p:childTnLst>
                                    <p:set>
                                      <p:cBhvr>
                                        <p:cTn id="141" dur="1" fill="hold">
                                          <p:stCondLst>
                                            <p:cond delay="0"/>
                                          </p:stCondLst>
                                        </p:cTn>
                                        <p:tgtEl>
                                          <p:spTgt spid="499739"/>
                                        </p:tgtEl>
                                        <p:attrNameLst>
                                          <p:attrName>style.visibility</p:attrName>
                                        </p:attrNameLst>
                                      </p:cBhvr>
                                      <p:to>
                                        <p:strVal val="visible"/>
                                      </p:to>
                                    </p:set>
                                    <p:anim calcmode="lin" valueType="num">
                                      <p:cBhvr>
                                        <p:cTn id="142" dur="500" fill="hold"/>
                                        <p:tgtEl>
                                          <p:spTgt spid="499739"/>
                                        </p:tgtEl>
                                        <p:attrNameLst>
                                          <p:attrName>ppt_w</p:attrName>
                                        </p:attrNameLst>
                                      </p:cBhvr>
                                      <p:tavLst>
                                        <p:tav tm="0">
                                          <p:val>
                                            <p:strVal val="#ppt_w*0.05"/>
                                          </p:val>
                                        </p:tav>
                                        <p:tav tm="100000">
                                          <p:val>
                                            <p:strVal val="#ppt_w"/>
                                          </p:val>
                                        </p:tav>
                                      </p:tavLst>
                                    </p:anim>
                                    <p:anim calcmode="lin" valueType="num">
                                      <p:cBhvr>
                                        <p:cTn id="143" dur="500" fill="hold"/>
                                        <p:tgtEl>
                                          <p:spTgt spid="499739"/>
                                        </p:tgtEl>
                                        <p:attrNameLst>
                                          <p:attrName>ppt_h</p:attrName>
                                        </p:attrNameLst>
                                      </p:cBhvr>
                                      <p:tavLst>
                                        <p:tav tm="0">
                                          <p:val>
                                            <p:strVal val="#ppt_h"/>
                                          </p:val>
                                        </p:tav>
                                        <p:tav tm="100000">
                                          <p:val>
                                            <p:strVal val="#ppt_h"/>
                                          </p:val>
                                        </p:tav>
                                      </p:tavLst>
                                    </p:anim>
                                    <p:anim calcmode="lin" valueType="num">
                                      <p:cBhvr>
                                        <p:cTn id="144" dur="500" fill="hold"/>
                                        <p:tgtEl>
                                          <p:spTgt spid="499739"/>
                                        </p:tgtEl>
                                        <p:attrNameLst>
                                          <p:attrName>ppt_x</p:attrName>
                                        </p:attrNameLst>
                                      </p:cBhvr>
                                      <p:tavLst>
                                        <p:tav tm="0">
                                          <p:val>
                                            <p:strVal val="#ppt_x-.2"/>
                                          </p:val>
                                        </p:tav>
                                        <p:tav tm="100000">
                                          <p:val>
                                            <p:strVal val="#ppt_x"/>
                                          </p:val>
                                        </p:tav>
                                      </p:tavLst>
                                    </p:anim>
                                    <p:anim calcmode="lin" valueType="num">
                                      <p:cBhvr>
                                        <p:cTn id="145" dur="500" fill="hold"/>
                                        <p:tgtEl>
                                          <p:spTgt spid="499739"/>
                                        </p:tgtEl>
                                        <p:attrNameLst>
                                          <p:attrName>ppt_y</p:attrName>
                                        </p:attrNameLst>
                                      </p:cBhvr>
                                      <p:tavLst>
                                        <p:tav tm="0">
                                          <p:val>
                                            <p:strVal val="#ppt_y"/>
                                          </p:val>
                                        </p:tav>
                                        <p:tav tm="100000">
                                          <p:val>
                                            <p:strVal val="#ppt_y"/>
                                          </p:val>
                                        </p:tav>
                                      </p:tavLst>
                                    </p:anim>
                                    <p:animEffect transition="in" filter="fade">
                                      <p:cBhvr>
                                        <p:cTn id="146" dur="500"/>
                                        <p:tgtEl>
                                          <p:spTgt spid="499739"/>
                                        </p:tgtEl>
                                      </p:cBhvr>
                                    </p:animEffect>
                                  </p:childTnLst>
                                </p:cTn>
                              </p:par>
                              <p:par>
                                <p:cTn id="147" presetID="54" presetClass="entr" presetSubtype="0" accel="100000" fill="hold" nodeType="withEffect">
                                  <p:stCondLst>
                                    <p:cond delay="0"/>
                                  </p:stCondLst>
                                  <p:childTnLst>
                                    <p:set>
                                      <p:cBhvr>
                                        <p:cTn id="148" dur="1" fill="hold">
                                          <p:stCondLst>
                                            <p:cond delay="0"/>
                                          </p:stCondLst>
                                        </p:cTn>
                                        <p:tgtEl>
                                          <p:spTgt spid="499740"/>
                                        </p:tgtEl>
                                        <p:attrNameLst>
                                          <p:attrName>style.visibility</p:attrName>
                                        </p:attrNameLst>
                                      </p:cBhvr>
                                      <p:to>
                                        <p:strVal val="visible"/>
                                      </p:to>
                                    </p:set>
                                    <p:anim calcmode="lin" valueType="num">
                                      <p:cBhvr>
                                        <p:cTn id="149" dur="500" fill="hold"/>
                                        <p:tgtEl>
                                          <p:spTgt spid="499740"/>
                                        </p:tgtEl>
                                        <p:attrNameLst>
                                          <p:attrName>ppt_w</p:attrName>
                                        </p:attrNameLst>
                                      </p:cBhvr>
                                      <p:tavLst>
                                        <p:tav tm="0">
                                          <p:val>
                                            <p:strVal val="#ppt_w*0.05"/>
                                          </p:val>
                                        </p:tav>
                                        <p:tav tm="100000">
                                          <p:val>
                                            <p:strVal val="#ppt_w"/>
                                          </p:val>
                                        </p:tav>
                                      </p:tavLst>
                                    </p:anim>
                                    <p:anim calcmode="lin" valueType="num">
                                      <p:cBhvr>
                                        <p:cTn id="150" dur="500" fill="hold"/>
                                        <p:tgtEl>
                                          <p:spTgt spid="499740"/>
                                        </p:tgtEl>
                                        <p:attrNameLst>
                                          <p:attrName>ppt_h</p:attrName>
                                        </p:attrNameLst>
                                      </p:cBhvr>
                                      <p:tavLst>
                                        <p:tav tm="0">
                                          <p:val>
                                            <p:strVal val="#ppt_h"/>
                                          </p:val>
                                        </p:tav>
                                        <p:tav tm="100000">
                                          <p:val>
                                            <p:strVal val="#ppt_h"/>
                                          </p:val>
                                        </p:tav>
                                      </p:tavLst>
                                    </p:anim>
                                    <p:anim calcmode="lin" valueType="num">
                                      <p:cBhvr>
                                        <p:cTn id="151" dur="500" fill="hold"/>
                                        <p:tgtEl>
                                          <p:spTgt spid="499740"/>
                                        </p:tgtEl>
                                        <p:attrNameLst>
                                          <p:attrName>ppt_x</p:attrName>
                                        </p:attrNameLst>
                                      </p:cBhvr>
                                      <p:tavLst>
                                        <p:tav tm="0">
                                          <p:val>
                                            <p:strVal val="#ppt_x-.2"/>
                                          </p:val>
                                        </p:tav>
                                        <p:tav tm="100000">
                                          <p:val>
                                            <p:strVal val="#ppt_x"/>
                                          </p:val>
                                        </p:tav>
                                      </p:tavLst>
                                    </p:anim>
                                    <p:anim calcmode="lin" valueType="num">
                                      <p:cBhvr>
                                        <p:cTn id="152" dur="500" fill="hold"/>
                                        <p:tgtEl>
                                          <p:spTgt spid="499740"/>
                                        </p:tgtEl>
                                        <p:attrNameLst>
                                          <p:attrName>ppt_y</p:attrName>
                                        </p:attrNameLst>
                                      </p:cBhvr>
                                      <p:tavLst>
                                        <p:tav tm="0">
                                          <p:val>
                                            <p:strVal val="#ppt_y"/>
                                          </p:val>
                                        </p:tav>
                                        <p:tav tm="100000">
                                          <p:val>
                                            <p:strVal val="#ppt_y"/>
                                          </p:val>
                                        </p:tav>
                                      </p:tavLst>
                                    </p:anim>
                                    <p:animEffect transition="in" filter="fade">
                                      <p:cBhvr>
                                        <p:cTn id="153" dur="500"/>
                                        <p:tgtEl>
                                          <p:spTgt spid="499740"/>
                                        </p:tgtEl>
                                      </p:cBhvr>
                                    </p:animEffect>
                                  </p:childTnLst>
                                </p:cTn>
                              </p:par>
                              <p:par>
                                <p:cTn id="154" presetID="54" presetClass="entr" presetSubtype="0" accel="100000" fill="hold" nodeType="withEffect">
                                  <p:stCondLst>
                                    <p:cond delay="0"/>
                                  </p:stCondLst>
                                  <p:childTnLst>
                                    <p:set>
                                      <p:cBhvr>
                                        <p:cTn id="155" dur="1" fill="hold">
                                          <p:stCondLst>
                                            <p:cond delay="0"/>
                                          </p:stCondLst>
                                        </p:cTn>
                                        <p:tgtEl>
                                          <p:spTgt spid="499741"/>
                                        </p:tgtEl>
                                        <p:attrNameLst>
                                          <p:attrName>style.visibility</p:attrName>
                                        </p:attrNameLst>
                                      </p:cBhvr>
                                      <p:to>
                                        <p:strVal val="visible"/>
                                      </p:to>
                                    </p:set>
                                    <p:anim calcmode="lin" valueType="num">
                                      <p:cBhvr>
                                        <p:cTn id="156" dur="500" fill="hold"/>
                                        <p:tgtEl>
                                          <p:spTgt spid="499741"/>
                                        </p:tgtEl>
                                        <p:attrNameLst>
                                          <p:attrName>ppt_w</p:attrName>
                                        </p:attrNameLst>
                                      </p:cBhvr>
                                      <p:tavLst>
                                        <p:tav tm="0">
                                          <p:val>
                                            <p:strVal val="#ppt_w*0.05"/>
                                          </p:val>
                                        </p:tav>
                                        <p:tav tm="100000">
                                          <p:val>
                                            <p:strVal val="#ppt_w"/>
                                          </p:val>
                                        </p:tav>
                                      </p:tavLst>
                                    </p:anim>
                                    <p:anim calcmode="lin" valueType="num">
                                      <p:cBhvr>
                                        <p:cTn id="157" dur="500" fill="hold"/>
                                        <p:tgtEl>
                                          <p:spTgt spid="499741"/>
                                        </p:tgtEl>
                                        <p:attrNameLst>
                                          <p:attrName>ppt_h</p:attrName>
                                        </p:attrNameLst>
                                      </p:cBhvr>
                                      <p:tavLst>
                                        <p:tav tm="0">
                                          <p:val>
                                            <p:strVal val="#ppt_h"/>
                                          </p:val>
                                        </p:tav>
                                        <p:tav tm="100000">
                                          <p:val>
                                            <p:strVal val="#ppt_h"/>
                                          </p:val>
                                        </p:tav>
                                      </p:tavLst>
                                    </p:anim>
                                    <p:anim calcmode="lin" valueType="num">
                                      <p:cBhvr>
                                        <p:cTn id="158" dur="500" fill="hold"/>
                                        <p:tgtEl>
                                          <p:spTgt spid="499741"/>
                                        </p:tgtEl>
                                        <p:attrNameLst>
                                          <p:attrName>ppt_x</p:attrName>
                                        </p:attrNameLst>
                                      </p:cBhvr>
                                      <p:tavLst>
                                        <p:tav tm="0">
                                          <p:val>
                                            <p:strVal val="#ppt_x-.2"/>
                                          </p:val>
                                        </p:tav>
                                        <p:tav tm="100000">
                                          <p:val>
                                            <p:strVal val="#ppt_x"/>
                                          </p:val>
                                        </p:tav>
                                      </p:tavLst>
                                    </p:anim>
                                    <p:anim calcmode="lin" valueType="num">
                                      <p:cBhvr>
                                        <p:cTn id="159" dur="500" fill="hold"/>
                                        <p:tgtEl>
                                          <p:spTgt spid="499741"/>
                                        </p:tgtEl>
                                        <p:attrNameLst>
                                          <p:attrName>ppt_y</p:attrName>
                                        </p:attrNameLst>
                                      </p:cBhvr>
                                      <p:tavLst>
                                        <p:tav tm="0">
                                          <p:val>
                                            <p:strVal val="#ppt_y"/>
                                          </p:val>
                                        </p:tav>
                                        <p:tav tm="100000">
                                          <p:val>
                                            <p:strVal val="#ppt_y"/>
                                          </p:val>
                                        </p:tav>
                                      </p:tavLst>
                                    </p:anim>
                                    <p:animEffect transition="in" filter="fade">
                                      <p:cBhvr>
                                        <p:cTn id="160" dur="500"/>
                                        <p:tgtEl>
                                          <p:spTgt spid="499741"/>
                                        </p:tgtEl>
                                      </p:cBhvr>
                                    </p:animEffect>
                                  </p:childTnLst>
                                </p:cTn>
                              </p:par>
                              <p:par>
                                <p:cTn id="161" presetID="54" presetClass="entr" presetSubtype="0" accel="100000" fill="hold" nodeType="withEffect">
                                  <p:stCondLst>
                                    <p:cond delay="0"/>
                                  </p:stCondLst>
                                  <p:childTnLst>
                                    <p:set>
                                      <p:cBhvr>
                                        <p:cTn id="162" dur="1" fill="hold">
                                          <p:stCondLst>
                                            <p:cond delay="0"/>
                                          </p:stCondLst>
                                        </p:cTn>
                                        <p:tgtEl>
                                          <p:spTgt spid="499742"/>
                                        </p:tgtEl>
                                        <p:attrNameLst>
                                          <p:attrName>style.visibility</p:attrName>
                                        </p:attrNameLst>
                                      </p:cBhvr>
                                      <p:to>
                                        <p:strVal val="visible"/>
                                      </p:to>
                                    </p:set>
                                    <p:anim calcmode="lin" valueType="num">
                                      <p:cBhvr>
                                        <p:cTn id="163" dur="500" fill="hold"/>
                                        <p:tgtEl>
                                          <p:spTgt spid="499742"/>
                                        </p:tgtEl>
                                        <p:attrNameLst>
                                          <p:attrName>ppt_w</p:attrName>
                                        </p:attrNameLst>
                                      </p:cBhvr>
                                      <p:tavLst>
                                        <p:tav tm="0">
                                          <p:val>
                                            <p:strVal val="#ppt_w*0.05"/>
                                          </p:val>
                                        </p:tav>
                                        <p:tav tm="100000">
                                          <p:val>
                                            <p:strVal val="#ppt_w"/>
                                          </p:val>
                                        </p:tav>
                                      </p:tavLst>
                                    </p:anim>
                                    <p:anim calcmode="lin" valueType="num">
                                      <p:cBhvr>
                                        <p:cTn id="164" dur="500" fill="hold"/>
                                        <p:tgtEl>
                                          <p:spTgt spid="499742"/>
                                        </p:tgtEl>
                                        <p:attrNameLst>
                                          <p:attrName>ppt_h</p:attrName>
                                        </p:attrNameLst>
                                      </p:cBhvr>
                                      <p:tavLst>
                                        <p:tav tm="0">
                                          <p:val>
                                            <p:strVal val="#ppt_h"/>
                                          </p:val>
                                        </p:tav>
                                        <p:tav tm="100000">
                                          <p:val>
                                            <p:strVal val="#ppt_h"/>
                                          </p:val>
                                        </p:tav>
                                      </p:tavLst>
                                    </p:anim>
                                    <p:anim calcmode="lin" valueType="num">
                                      <p:cBhvr>
                                        <p:cTn id="165" dur="500" fill="hold"/>
                                        <p:tgtEl>
                                          <p:spTgt spid="499742"/>
                                        </p:tgtEl>
                                        <p:attrNameLst>
                                          <p:attrName>ppt_x</p:attrName>
                                        </p:attrNameLst>
                                      </p:cBhvr>
                                      <p:tavLst>
                                        <p:tav tm="0">
                                          <p:val>
                                            <p:strVal val="#ppt_x-.2"/>
                                          </p:val>
                                        </p:tav>
                                        <p:tav tm="100000">
                                          <p:val>
                                            <p:strVal val="#ppt_x"/>
                                          </p:val>
                                        </p:tav>
                                      </p:tavLst>
                                    </p:anim>
                                    <p:anim calcmode="lin" valueType="num">
                                      <p:cBhvr>
                                        <p:cTn id="166" dur="500" fill="hold"/>
                                        <p:tgtEl>
                                          <p:spTgt spid="499742"/>
                                        </p:tgtEl>
                                        <p:attrNameLst>
                                          <p:attrName>ppt_y</p:attrName>
                                        </p:attrNameLst>
                                      </p:cBhvr>
                                      <p:tavLst>
                                        <p:tav tm="0">
                                          <p:val>
                                            <p:strVal val="#ppt_y"/>
                                          </p:val>
                                        </p:tav>
                                        <p:tav tm="100000">
                                          <p:val>
                                            <p:strVal val="#ppt_y"/>
                                          </p:val>
                                        </p:tav>
                                      </p:tavLst>
                                    </p:anim>
                                    <p:animEffect transition="in" filter="fade">
                                      <p:cBhvr>
                                        <p:cTn id="167" dur="500"/>
                                        <p:tgtEl>
                                          <p:spTgt spid="499742"/>
                                        </p:tgtEl>
                                      </p:cBhvr>
                                    </p:animEffect>
                                  </p:childTnLst>
                                </p:cTn>
                              </p:par>
                              <p:par>
                                <p:cTn id="168" presetID="54" presetClass="entr" presetSubtype="0" accel="100000" fill="hold" nodeType="withEffect">
                                  <p:stCondLst>
                                    <p:cond delay="0"/>
                                  </p:stCondLst>
                                  <p:childTnLst>
                                    <p:set>
                                      <p:cBhvr>
                                        <p:cTn id="169" dur="1" fill="hold">
                                          <p:stCondLst>
                                            <p:cond delay="0"/>
                                          </p:stCondLst>
                                        </p:cTn>
                                        <p:tgtEl>
                                          <p:spTgt spid="499743"/>
                                        </p:tgtEl>
                                        <p:attrNameLst>
                                          <p:attrName>style.visibility</p:attrName>
                                        </p:attrNameLst>
                                      </p:cBhvr>
                                      <p:to>
                                        <p:strVal val="visible"/>
                                      </p:to>
                                    </p:set>
                                    <p:anim calcmode="lin" valueType="num">
                                      <p:cBhvr>
                                        <p:cTn id="170" dur="500" fill="hold"/>
                                        <p:tgtEl>
                                          <p:spTgt spid="499743"/>
                                        </p:tgtEl>
                                        <p:attrNameLst>
                                          <p:attrName>ppt_w</p:attrName>
                                        </p:attrNameLst>
                                      </p:cBhvr>
                                      <p:tavLst>
                                        <p:tav tm="0">
                                          <p:val>
                                            <p:strVal val="#ppt_w*0.05"/>
                                          </p:val>
                                        </p:tav>
                                        <p:tav tm="100000">
                                          <p:val>
                                            <p:strVal val="#ppt_w"/>
                                          </p:val>
                                        </p:tav>
                                      </p:tavLst>
                                    </p:anim>
                                    <p:anim calcmode="lin" valueType="num">
                                      <p:cBhvr>
                                        <p:cTn id="171" dur="500" fill="hold"/>
                                        <p:tgtEl>
                                          <p:spTgt spid="499743"/>
                                        </p:tgtEl>
                                        <p:attrNameLst>
                                          <p:attrName>ppt_h</p:attrName>
                                        </p:attrNameLst>
                                      </p:cBhvr>
                                      <p:tavLst>
                                        <p:tav tm="0">
                                          <p:val>
                                            <p:strVal val="#ppt_h"/>
                                          </p:val>
                                        </p:tav>
                                        <p:tav tm="100000">
                                          <p:val>
                                            <p:strVal val="#ppt_h"/>
                                          </p:val>
                                        </p:tav>
                                      </p:tavLst>
                                    </p:anim>
                                    <p:anim calcmode="lin" valueType="num">
                                      <p:cBhvr>
                                        <p:cTn id="172" dur="500" fill="hold"/>
                                        <p:tgtEl>
                                          <p:spTgt spid="499743"/>
                                        </p:tgtEl>
                                        <p:attrNameLst>
                                          <p:attrName>ppt_x</p:attrName>
                                        </p:attrNameLst>
                                      </p:cBhvr>
                                      <p:tavLst>
                                        <p:tav tm="0">
                                          <p:val>
                                            <p:strVal val="#ppt_x-.2"/>
                                          </p:val>
                                        </p:tav>
                                        <p:tav tm="100000">
                                          <p:val>
                                            <p:strVal val="#ppt_x"/>
                                          </p:val>
                                        </p:tav>
                                      </p:tavLst>
                                    </p:anim>
                                    <p:anim calcmode="lin" valueType="num">
                                      <p:cBhvr>
                                        <p:cTn id="173" dur="500" fill="hold"/>
                                        <p:tgtEl>
                                          <p:spTgt spid="499743"/>
                                        </p:tgtEl>
                                        <p:attrNameLst>
                                          <p:attrName>ppt_y</p:attrName>
                                        </p:attrNameLst>
                                      </p:cBhvr>
                                      <p:tavLst>
                                        <p:tav tm="0">
                                          <p:val>
                                            <p:strVal val="#ppt_y"/>
                                          </p:val>
                                        </p:tav>
                                        <p:tav tm="100000">
                                          <p:val>
                                            <p:strVal val="#ppt_y"/>
                                          </p:val>
                                        </p:tav>
                                      </p:tavLst>
                                    </p:anim>
                                    <p:animEffect transition="in" filter="fade">
                                      <p:cBhvr>
                                        <p:cTn id="174" dur="500"/>
                                        <p:tgtEl>
                                          <p:spTgt spid="499743"/>
                                        </p:tgtEl>
                                      </p:cBhvr>
                                    </p:animEffect>
                                  </p:childTnLst>
                                </p:cTn>
                              </p:par>
                              <p:par>
                                <p:cTn id="175" presetID="54" presetClass="entr" presetSubtype="0" accel="100000" fill="hold" nodeType="withEffect">
                                  <p:stCondLst>
                                    <p:cond delay="0"/>
                                  </p:stCondLst>
                                  <p:childTnLst>
                                    <p:set>
                                      <p:cBhvr>
                                        <p:cTn id="176" dur="1" fill="hold">
                                          <p:stCondLst>
                                            <p:cond delay="0"/>
                                          </p:stCondLst>
                                        </p:cTn>
                                        <p:tgtEl>
                                          <p:spTgt spid="499744"/>
                                        </p:tgtEl>
                                        <p:attrNameLst>
                                          <p:attrName>style.visibility</p:attrName>
                                        </p:attrNameLst>
                                      </p:cBhvr>
                                      <p:to>
                                        <p:strVal val="visible"/>
                                      </p:to>
                                    </p:set>
                                    <p:anim calcmode="lin" valueType="num">
                                      <p:cBhvr>
                                        <p:cTn id="177" dur="500" fill="hold"/>
                                        <p:tgtEl>
                                          <p:spTgt spid="499744"/>
                                        </p:tgtEl>
                                        <p:attrNameLst>
                                          <p:attrName>ppt_w</p:attrName>
                                        </p:attrNameLst>
                                      </p:cBhvr>
                                      <p:tavLst>
                                        <p:tav tm="0">
                                          <p:val>
                                            <p:strVal val="#ppt_w*0.05"/>
                                          </p:val>
                                        </p:tav>
                                        <p:tav tm="100000">
                                          <p:val>
                                            <p:strVal val="#ppt_w"/>
                                          </p:val>
                                        </p:tav>
                                      </p:tavLst>
                                    </p:anim>
                                    <p:anim calcmode="lin" valueType="num">
                                      <p:cBhvr>
                                        <p:cTn id="178" dur="500" fill="hold"/>
                                        <p:tgtEl>
                                          <p:spTgt spid="499744"/>
                                        </p:tgtEl>
                                        <p:attrNameLst>
                                          <p:attrName>ppt_h</p:attrName>
                                        </p:attrNameLst>
                                      </p:cBhvr>
                                      <p:tavLst>
                                        <p:tav tm="0">
                                          <p:val>
                                            <p:strVal val="#ppt_h"/>
                                          </p:val>
                                        </p:tav>
                                        <p:tav tm="100000">
                                          <p:val>
                                            <p:strVal val="#ppt_h"/>
                                          </p:val>
                                        </p:tav>
                                      </p:tavLst>
                                    </p:anim>
                                    <p:anim calcmode="lin" valueType="num">
                                      <p:cBhvr>
                                        <p:cTn id="179" dur="500" fill="hold"/>
                                        <p:tgtEl>
                                          <p:spTgt spid="499744"/>
                                        </p:tgtEl>
                                        <p:attrNameLst>
                                          <p:attrName>ppt_x</p:attrName>
                                        </p:attrNameLst>
                                      </p:cBhvr>
                                      <p:tavLst>
                                        <p:tav tm="0">
                                          <p:val>
                                            <p:strVal val="#ppt_x-.2"/>
                                          </p:val>
                                        </p:tav>
                                        <p:tav tm="100000">
                                          <p:val>
                                            <p:strVal val="#ppt_x"/>
                                          </p:val>
                                        </p:tav>
                                      </p:tavLst>
                                    </p:anim>
                                    <p:anim calcmode="lin" valueType="num">
                                      <p:cBhvr>
                                        <p:cTn id="180" dur="500" fill="hold"/>
                                        <p:tgtEl>
                                          <p:spTgt spid="499744"/>
                                        </p:tgtEl>
                                        <p:attrNameLst>
                                          <p:attrName>ppt_y</p:attrName>
                                        </p:attrNameLst>
                                      </p:cBhvr>
                                      <p:tavLst>
                                        <p:tav tm="0">
                                          <p:val>
                                            <p:strVal val="#ppt_y"/>
                                          </p:val>
                                        </p:tav>
                                        <p:tav tm="100000">
                                          <p:val>
                                            <p:strVal val="#ppt_y"/>
                                          </p:val>
                                        </p:tav>
                                      </p:tavLst>
                                    </p:anim>
                                    <p:animEffect transition="in" filter="fade">
                                      <p:cBhvr>
                                        <p:cTn id="181" dur="500"/>
                                        <p:tgtEl>
                                          <p:spTgt spid="499744"/>
                                        </p:tgtEl>
                                      </p:cBhvr>
                                    </p:animEffect>
                                  </p:childTnLst>
                                </p:cTn>
                              </p:par>
                              <p:par>
                                <p:cTn id="182" presetID="54" presetClass="entr" presetSubtype="0" accel="100000" fill="hold" nodeType="withEffect">
                                  <p:stCondLst>
                                    <p:cond delay="0"/>
                                  </p:stCondLst>
                                  <p:childTnLst>
                                    <p:set>
                                      <p:cBhvr>
                                        <p:cTn id="183" dur="1" fill="hold">
                                          <p:stCondLst>
                                            <p:cond delay="0"/>
                                          </p:stCondLst>
                                        </p:cTn>
                                        <p:tgtEl>
                                          <p:spTgt spid="499745"/>
                                        </p:tgtEl>
                                        <p:attrNameLst>
                                          <p:attrName>style.visibility</p:attrName>
                                        </p:attrNameLst>
                                      </p:cBhvr>
                                      <p:to>
                                        <p:strVal val="visible"/>
                                      </p:to>
                                    </p:set>
                                    <p:anim calcmode="lin" valueType="num">
                                      <p:cBhvr>
                                        <p:cTn id="184" dur="500" fill="hold"/>
                                        <p:tgtEl>
                                          <p:spTgt spid="499745"/>
                                        </p:tgtEl>
                                        <p:attrNameLst>
                                          <p:attrName>ppt_w</p:attrName>
                                        </p:attrNameLst>
                                      </p:cBhvr>
                                      <p:tavLst>
                                        <p:tav tm="0">
                                          <p:val>
                                            <p:strVal val="#ppt_w*0.05"/>
                                          </p:val>
                                        </p:tav>
                                        <p:tav tm="100000">
                                          <p:val>
                                            <p:strVal val="#ppt_w"/>
                                          </p:val>
                                        </p:tav>
                                      </p:tavLst>
                                    </p:anim>
                                    <p:anim calcmode="lin" valueType="num">
                                      <p:cBhvr>
                                        <p:cTn id="185" dur="500" fill="hold"/>
                                        <p:tgtEl>
                                          <p:spTgt spid="499745"/>
                                        </p:tgtEl>
                                        <p:attrNameLst>
                                          <p:attrName>ppt_h</p:attrName>
                                        </p:attrNameLst>
                                      </p:cBhvr>
                                      <p:tavLst>
                                        <p:tav tm="0">
                                          <p:val>
                                            <p:strVal val="#ppt_h"/>
                                          </p:val>
                                        </p:tav>
                                        <p:tav tm="100000">
                                          <p:val>
                                            <p:strVal val="#ppt_h"/>
                                          </p:val>
                                        </p:tav>
                                      </p:tavLst>
                                    </p:anim>
                                    <p:anim calcmode="lin" valueType="num">
                                      <p:cBhvr>
                                        <p:cTn id="186" dur="500" fill="hold"/>
                                        <p:tgtEl>
                                          <p:spTgt spid="499745"/>
                                        </p:tgtEl>
                                        <p:attrNameLst>
                                          <p:attrName>ppt_x</p:attrName>
                                        </p:attrNameLst>
                                      </p:cBhvr>
                                      <p:tavLst>
                                        <p:tav tm="0">
                                          <p:val>
                                            <p:strVal val="#ppt_x-.2"/>
                                          </p:val>
                                        </p:tav>
                                        <p:tav tm="100000">
                                          <p:val>
                                            <p:strVal val="#ppt_x"/>
                                          </p:val>
                                        </p:tav>
                                      </p:tavLst>
                                    </p:anim>
                                    <p:anim calcmode="lin" valueType="num">
                                      <p:cBhvr>
                                        <p:cTn id="187" dur="500" fill="hold"/>
                                        <p:tgtEl>
                                          <p:spTgt spid="499745"/>
                                        </p:tgtEl>
                                        <p:attrNameLst>
                                          <p:attrName>ppt_y</p:attrName>
                                        </p:attrNameLst>
                                      </p:cBhvr>
                                      <p:tavLst>
                                        <p:tav tm="0">
                                          <p:val>
                                            <p:strVal val="#ppt_y"/>
                                          </p:val>
                                        </p:tav>
                                        <p:tav tm="100000">
                                          <p:val>
                                            <p:strVal val="#ppt_y"/>
                                          </p:val>
                                        </p:tav>
                                      </p:tavLst>
                                    </p:anim>
                                    <p:animEffect transition="in" filter="fade">
                                      <p:cBhvr>
                                        <p:cTn id="188" dur="500"/>
                                        <p:tgtEl>
                                          <p:spTgt spid="499745"/>
                                        </p:tgtEl>
                                      </p:cBhvr>
                                    </p:animEffect>
                                  </p:childTnLst>
                                </p:cTn>
                              </p:par>
                              <p:par>
                                <p:cTn id="189" presetID="54" presetClass="entr" presetSubtype="0" accel="100000" fill="hold" nodeType="withEffect">
                                  <p:stCondLst>
                                    <p:cond delay="0"/>
                                  </p:stCondLst>
                                  <p:childTnLst>
                                    <p:set>
                                      <p:cBhvr>
                                        <p:cTn id="190" dur="1" fill="hold">
                                          <p:stCondLst>
                                            <p:cond delay="0"/>
                                          </p:stCondLst>
                                        </p:cTn>
                                        <p:tgtEl>
                                          <p:spTgt spid="499746"/>
                                        </p:tgtEl>
                                        <p:attrNameLst>
                                          <p:attrName>style.visibility</p:attrName>
                                        </p:attrNameLst>
                                      </p:cBhvr>
                                      <p:to>
                                        <p:strVal val="visible"/>
                                      </p:to>
                                    </p:set>
                                    <p:anim calcmode="lin" valueType="num">
                                      <p:cBhvr>
                                        <p:cTn id="191" dur="500" fill="hold"/>
                                        <p:tgtEl>
                                          <p:spTgt spid="499746"/>
                                        </p:tgtEl>
                                        <p:attrNameLst>
                                          <p:attrName>ppt_w</p:attrName>
                                        </p:attrNameLst>
                                      </p:cBhvr>
                                      <p:tavLst>
                                        <p:tav tm="0">
                                          <p:val>
                                            <p:strVal val="#ppt_w*0.05"/>
                                          </p:val>
                                        </p:tav>
                                        <p:tav tm="100000">
                                          <p:val>
                                            <p:strVal val="#ppt_w"/>
                                          </p:val>
                                        </p:tav>
                                      </p:tavLst>
                                    </p:anim>
                                    <p:anim calcmode="lin" valueType="num">
                                      <p:cBhvr>
                                        <p:cTn id="192" dur="500" fill="hold"/>
                                        <p:tgtEl>
                                          <p:spTgt spid="499746"/>
                                        </p:tgtEl>
                                        <p:attrNameLst>
                                          <p:attrName>ppt_h</p:attrName>
                                        </p:attrNameLst>
                                      </p:cBhvr>
                                      <p:tavLst>
                                        <p:tav tm="0">
                                          <p:val>
                                            <p:strVal val="#ppt_h"/>
                                          </p:val>
                                        </p:tav>
                                        <p:tav tm="100000">
                                          <p:val>
                                            <p:strVal val="#ppt_h"/>
                                          </p:val>
                                        </p:tav>
                                      </p:tavLst>
                                    </p:anim>
                                    <p:anim calcmode="lin" valueType="num">
                                      <p:cBhvr>
                                        <p:cTn id="193" dur="500" fill="hold"/>
                                        <p:tgtEl>
                                          <p:spTgt spid="499746"/>
                                        </p:tgtEl>
                                        <p:attrNameLst>
                                          <p:attrName>ppt_x</p:attrName>
                                        </p:attrNameLst>
                                      </p:cBhvr>
                                      <p:tavLst>
                                        <p:tav tm="0">
                                          <p:val>
                                            <p:strVal val="#ppt_x-.2"/>
                                          </p:val>
                                        </p:tav>
                                        <p:tav tm="100000">
                                          <p:val>
                                            <p:strVal val="#ppt_x"/>
                                          </p:val>
                                        </p:tav>
                                      </p:tavLst>
                                    </p:anim>
                                    <p:anim calcmode="lin" valueType="num">
                                      <p:cBhvr>
                                        <p:cTn id="194" dur="500" fill="hold"/>
                                        <p:tgtEl>
                                          <p:spTgt spid="499746"/>
                                        </p:tgtEl>
                                        <p:attrNameLst>
                                          <p:attrName>ppt_y</p:attrName>
                                        </p:attrNameLst>
                                      </p:cBhvr>
                                      <p:tavLst>
                                        <p:tav tm="0">
                                          <p:val>
                                            <p:strVal val="#ppt_y"/>
                                          </p:val>
                                        </p:tav>
                                        <p:tav tm="100000">
                                          <p:val>
                                            <p:strVal val="#ppt_y"/>
                                          </p:val>
                                        </p:tav>
                                      </p:tavLst>
                                    </p:anim>
                                    <p:animEffect transition="in" filter="fade">
                                      <p:cBhvr>
                                        <p:cTn id="195" dur="500"/>
                                        <p:tgtEl>
                                          <p:spTgt spid="499746"/>
                                        </p:tgtEl>
                                      </p:cBhvr>
                                    </p:animEffect>
                                  </p:childTnLst>
                                </p:cTn>
                              </p:par>
                              <p:par>
                                <p:cTn id="196" presetID="54" presetClass="entr" presetSubtype="0" accel="100000" fill="hold" nodeType="withEffect">
                                  <p:stCondLst>
                                    <p:cond delay="0"/>
                                  </p:stCondLst>
                                  <p:childTnLst>
                                    <p:set>
                                      <p:cBhvr>
                                        <p:cTn id="197" dur="1" fill="hold">
                                          <p:stCondLst>
                                            <p:cond delay="0"/>
                                          </p:stCondLst>
                                        </p:cTn>
                                        <p:tgtEl>
                                          <p:spTgt spid="499747"/>
                                        </p:tgtEl>
                                        <p:attrNameLst>
                                          <p:attrName>style.visibility</p:attrName>
                                        </p:attrNameLst>
                                      </p:cBhvr>
                                      <p:to>
                                        <p:strVal val="visible"/>
                                      </p:to>
                                    </p:set>
                                    <p:anim calcmode="lin" valueType="num">
                                      <p:cBhvr>
                                        <p:cTn id="198" dur="500" fill="hold"/>
                                        <p:tgtEl>
                                          <p:spTgt spid="499747"/>
                                        </p:tgtEl>
                                        <p:attrNameLst>
                                          <p:attrName>ppt_w</p:attrName>
                                        </p:attrNameLst>
                                      </p:cBhvr>
                                      <p:tavLst>
                                        <p:tav tm="0">
                                          <p:val>
                                            <p:strVal val="#ppt_w*0.05"/>
                                          </p:val>
                                        </p:tav>
                                        <p:tav tm="100000">
                                          <p:val>
                                            <p:strVal val="#ppt_w"/>
                                          </p:val>
                                        </p:tav>
                                      </p:tavLst>
                                    </p:anim>
                                    <p:anim calcmode="lin" valueType="num">
                                      <p:cBhvr>
                                        <p:cTn id="199" dur="500" fill="hold"/>
                                        <p:tgtEl>
                                          <p:spTgt spid="499747"/>
                                        </p:tgtEl>
                                        <p:attrNameLst>
                                          <p:attrName>ppt_h</p:attrName>
                                        </p:attrNameLst>
                                      </p:cBhvr>
                                      <p:tavLst>
                                        <p:tav tm="0">
                                          <p:val>
                                            <p:strVal val="#ppt_h"/>
                                          </p:val>
                                        </p:tav>
                                        <p:tav tm="100000">
                                          <p:val>
                                            <p:strVal val="#ppt_h"/>
                                          </p:val>
                                        </p:tav>
                                      </p:tavLst>
                                    </p:anim>
                                    <p:anim calcmode="lin" valueType="num">
                                      <p:cBhvr>
                                        <p:cTn id="200" dur="500" fill="hold"/>
                                        <p:tgtEl>
                                          <p:spTgt spid="499747"/>
                                        </p:tgtEl>
                                        <p:attrNameLst>
                                          <p:attrName>ppt_x</p:attrName>
                                        </p:attrNameLst>
                                      </p:cBhvr>
                                      <p:tavLst>
                                        <p:tav tm="0">
                                          <p:val>
                                            <p:strVal val="#ppt_x-.2"/>
                                          </p:val>
                                        </p:tav>
                                        <p:tav tm="100000">
                                          <p:val>
                                            <p:strVal val="#ppt_x"/>
                                          </p:val>
                                        </p:tav>
                                      </p:tavLst>
                                    </p:anim>
                                    <p:anim calcmode="lin" valueType="num">
                                      <p:cBhvr>
                                        <p:cTn id="201" dur="500" fill="hold"/>
                                        <p:tgtEl>
                                          <p:spTgt spid="499747"/>
                                        </p:tgtEl>
                                        <p:attrNameLst>
                                          <p:attrName>ppt_y</p:attrName>
                                        </p:attrNameLst>
                                      </p:cBhvr>
                                      <p:tavLst>
                                        <p:tav tm="0">
                                          <p:val>
                                            <p:strVal val="#ppt_y"/>
                                          </p:val>
                                        </p:tav>
                                        <p:tav tm="100000">
                                          <p:val>
                                            <p:strVal val="#ppt_y"/>
                                          </p:val>
                                        </p:tav>
                                      </p:tavLst>
                                    </p:anim>
                                    <p:animEffect transition="in" filter="fade">
                                      <p:cBhvr>
                                        <p:cTn id="202" dur="500"/>
                                        <p:tgtEl>
                                          <p:spTgt spid="499747"/>
                                        </p:tgtEl>
                                      </p:cBhvr>
                                    </p:animEffect>
                                  </p:childTnLst>
                                </p:cTn>
                              </p:par>
                              <p:par>
                                <p:cTn id="203" presetID="54" presetClass="entr" presetSubtype="0" accel="100000" fill="hold" nodeType="withEffect">
                                  <p:stCondLst>
                                    <p:cond delay="0"/>
                                  </p:stCondLst>
                                  <p:childTnLst>
                                    <p:set>
                                      <p:cBhvr>
                                        <p:cTn id="204" dur="1" fill="hold">
                                          <p:stCondLst>
                                            <p:cond delay="0"/>
                                          </p:stCondLst>
                                        </p:cTn>
                                        <p:tgtEl>
                                          <p:spTgt spid="499748"/>
                                        </p:tgtEl>
                                        <p:attrNameLst>
                                          <p:attrName>style.visibility</p:attrName>
                                        </p:attrNameLst>
                                      </p:cBhvr>
                                      <p:to>
                                        <p:strVal val="visible"/>
                                      </p:to>
                                    </p:set>
                                    <p:anim calcmode="lin" valueType="num">
                                      <p:cBhvr>
                                        <p:cTn id="205" dur="500" fill="hold"/>
                                        <p:tgtEl>
                                          <p:spTgt spid="499748"/>
                                        </p:tgtEl>
                                        <p:attrNameLst>
                                          <p:attrName>ppt_w</p:attrName>
                                        </p:attrNameLst>
                                      </p:cBhvr>
                                      <p:tavLst>
                                        <p:tav tm="0">
                                          <p:val>
                                            <p:strVal val="#ppt_w*0.05"/>
                                          </p:val>
                                        </p:tav>
                                        <p:tav tm="100000">
                                          <p:val>
                                            <p:strVal val="#ppt_w"/>
                                          </p:val>
                                        </p:tav>
                                      </p:tavLst>
                                    </p:anim>
                                    <p:anim calcmode="lin" valueType="num">
                                      <p:cBhvr>
                                        <p:cTn id="206" dur="500" fill="hold"/>
                                        <p:tgtEl>
                                          <p:spTgt spid="499748"/>
                                        </p:tgtEl>
                                        <p:attrNameLst>
                                          <p:attrName>ppt_h</p:attrName>
                                        </p:attrNameLst>
                                      </p:cBhvr>
                                      <p:tavLst>
                                        <p:tav tm="0">
                                          <p:val>
                                            <p:strVal val="#ppt_h"/>
                                          </p:val>
                                        </p:tav>
                                        <p:tav tm="100000">
                                          <p:val>
                                            <p:strVal val="#ppt_h"/>
                                          </p:val>
                                        </p:tav>
                                      </p:tavLst>
                                    </p:anim>
                                    <p:anim calcmode="lin" valueType="num">
                                      <p:cBhvr>
                                        <p:cTn id="207" dur="500" fill="hold"/>
                                        <p:tgtEl>
                                          <p:spTgt spid="499748"/>
                                        </p:tgtEl>
                                        <p:attrNameLst>
                                          <p:attrName>ppt_x</p:attrName>
                                        </p:attrNameLst>
                                      </p:cBhvr>
                                      <p:tavLst>
                                        <p:tav tm="0">
                                          <p:val>
                                            <p:strVal val="#ppt_x-.2"/>
                                          </p:val>
                                        </p:tav>
                                        <p:tav tm="100000">
                                          <p:val>
                                            <p:strVal val="#ppt_x"/>
                                          </p:val>
                                        </p:tav>
                                      </p:tavLst>
                                    </p:anim>
                                    <p:anim calcmode="lin" valueType="num">
                                      <p:cBhvr>
                                        <p:cTn id="208" dur="500" fill="hold"/>
                                        <p:tgtEl>
                                          <p:spTgt spid="499748"/>
                                        </p:tgtEl>
                                        <p:attrNameLst>
                                          <p:attrName>ppt_y</p:attrName>
                                        </p:attrNameLst>
                                      </p:cBhvr>
                                      <p:tavLst>
                                        <p:tav tm="0">
                                          <p:val>
                                            <p:strVal val="#ppt_y"/>
                                          </p:val>
                                        </p:tav>
                                        <p:tav tm="100000">
                                          <p:val>
                                            <p:strVal val="#ppt_y"/>
                                          </p:val>
                                        </p:tav>
                                      </p:tavLst>
                                    </p:anim>
                                    <p:animEffect transition="in" filter="fade">
                                      <p:cBhvr>
                                        <p:cTn id="209" dur="500"/>
                                        <p:tgtEl>
                                          <p:spTgt spid="499748"/>
                                        </p:tgtEl>
                                      </p:cBhvr>
                                    </p:animEffect>
                                  </p:childTnLst>
                                </p:cTn>
                              </p:par>
                              <p:par>
                                <p:cTn id="210" presetID="54" presetClass="entr" presetSubtype="0" accel="100000" fill="hold" nodeType="withEffect">
                                  <p:stCondLst>
                                    <p:cond delay="0"/>
                                  </p:stCondLst>
                                  <p:childTnLst>
                                    <p:set>
                                      <p:cBhvr>
                                        <p:cTn id="211" dur="1" fill="hold">
                                          <p:stCondLst>
                                            <p:cond delay="0"/>
                                          </p:stCondLst>
                                        </p:cTn>
                                        <p:tgtEl>
                                          <p:spTgt spid="499749"/>
                                        </p:tgtEl>
                                        <p:attrNameLst>
                                          <p:attrName>style.visibility</p:attrName>
                                        </p:attrNameLst>
                                      </p:cBhvr>
                                      <p:to>
                                        <p:strVal val="visible"/>
                                      </p:to>
                                    </p:set>
                                    <p:anim calcmode="lin" valueType="num">
                                      <p:cBhvr>
                                        <p:cTn id="212" dur="500" fill="hold"/>
                                        <p:tgtEl>
                                          <p:spTgt spid="499749"/>
                                        </p:tgtEl>
                                        <p:attrNameLst>
                                          <p:attrName>ppt_w</p:attrName>
                                        </p:attrNameLst>
                                      </p:cBhvr>
                                      <p:tavLst>
                                        <p:tav tm="0">
                                          <p:val>
                                            <p:strVal val="#ppt_w*0.05"/>
                                          </p:val>
                                        </p:tav>
                                        <p:tav tm="100000">
                                          <p:val>
                                            <p:strVal val="#ppt_w"/>
                                          </p:val>
                                        </p:tav>
                                      </p:tavLst>
                                    </p:anim>
                                    <p:anim calcmode="lin" valueType="num">
                                      <p:cBhvr>
                                        <p:cTn id="213" dur="500" fill="hold"/>
                                        <p:tgtEl>
                                          <p:spTgt spid="499749"/>
                                        </p:tgtEl>
                                        <p:attrNameLst>
                                          <p:attrName>ppt_h</p:attrName>
                                        </p:attrNameLst>
                                      </p:cBhvr>
                                      <p:tavLst>
                                        <p:tav tm="0">
                                          <p:val>
                                            <p:strVal val="#ppt_h"/>
                                          </p:val>
                                        </p:tav>
                                        <p:tav tm="100000">
                                          <p:val>
                                            <p:strVal val="#ppt_h"/>
                                          </p:val>
                                        </p:tav>
                                      </p:tavLst>
                                    </p:anim>
                                    <p:anim calcmode="lin" valueType="num">
                                      <p:cBhvr>
                                        <p:cTn id="214" dur="500" fill="hold"/>
                                        <p:tgtEl>
                                          <p:spTgt spid="499749"/>
                                        </p:tgtEl>
                                        <p:attrNameLst>
                                          <p:attrName>ppt_x</p:attrName>
                                        </p:attrNameLst>
                                      </p:cBhvr>
                                      <p:tavLst>
                                        <p:tav tm="0">
                                          <p:val>
                                            <p:strVal val="#ppt_x-.2"/>
                                          </p:val>
                                        </p:tav>
                                        <p:tav tm="100000">
                                          <p:val>
                                            <p:strVal val="#ppt_x"/>
                                          </p:val>
                                        </p:tav>
                                      </p:tavLst>
                                    </p:anim>
                                    <p:anim calcmode="lin" valueType="num">
                                      <p:cBhvr>
                                        <p:cTn id="215" dur="500" fill="hold"/>
                                        <p:tgtEl>
                                          <p:spTgt spid="499749"/>
                                        </p:tgtEl>
                                        <p:attrNameLst>
                                          <p:attrName>ppt_y</p:attrName>
                                        </p:attrNameLst>
                                      </p:cBhvr>
                                      <p:tavLst>
                                        <p:tav tm="0">
                                          <p:val>
                                            <p:strVal val="#ppt_y"/>
                                          </p:val>
                                        </p:tav>
                                        <p:tav tm="100000">
                                          <p:val>
                                            <p:strVal val="#ppt_y"/>
                                          </p:val>
                                        </p:tav>
                                      </p:tavLst>
                                    </p:anim>
                                    <p:animEffect transition="in" filter="fade">
                                      <p:cBhvr>
                                        <p:cTn id="216" dur="500"/>
                                        <p:tgtEl>
                                          <p:spTgt spid="499749"/>
                                        </p:tgtEl>
                                      </p:cBhvr>
                                    </p:animEffect>
                                  </p:childTnLst>
                                </p:cTn>
                              </p:par>
                              <p:par>
                                <p:cTn id="217" presetID="54" presetClass="entr" presetSubtype="0" accel="100000" fill="hold" nodeType="withEffect">
                                  <p:stCondLst>
                                    <p:cond delay="0"/>
                                  </p:stCondLst>
                                  <p:childTnLst>
                                    <p:set>
                                      <p:cBhvr>
                                        <p:cTn id="218" dur="1" fill="hold">
                                          <p:stCondLst>
                                            <p:cond delay="0"/>
                                          </p:stCondLst>
                                        </p:cTn>
                                        <p:tgtEl>
                                          <p:spTgt spid="499750"/>
                                        </p:tgtEl>
                                        <p:attrNameLst>
                                          <p:attrName>style.visibility</p:attrName>
                                        </p:attrNameLst>
                                      </p:cBhvr>
                                      <p:to>
                                        <p:strVal val="visible"/>
                                      </p:to>
                                    </p:set>
                                    <p:anim calcmode="lin" valueType="num">
                                      <p:cBhvr>
                                        <p:cTn id="219" dur="500" fill="hold"/>
                                        <p:tgtEl>
                                          <p:spTgt spid="499750"/>
                                        </p:tgtEl>
                                        <p:attrNameLst>
                                          <p:attrName>ppt_w</p:attrName>
                                        </p:attrNameLst>
                                      </p:cBhvr>
                                      <p:tavLst>
                                        <p:tav tm="0">
                                          <p:val>
                                            <p:strVal val="#ppt_w*0.05"/>
                                          </p:val>
                                        </p:tav>
                                        <p:tav tm="100000">
                                          <p:val>
                                            <p:strVal val="#ppt_w"/>
                                          </p:val>
                                        </p:tav>
                                      </p:tavLst>
                                    </p:anim>
                                    <p:anim calcmode="lin" valueType="num">
                                      <p:cBhvr>
                                        <p:cTn id="220" dur="500" fill="hold"/>
                                        <p:tgtEl>
                                          <p:spTgt spid="499750"/>
                                        </p:tgtEl>
                                        <p:attrNameLst>
                                          <p:attrName>ppt_h</p:attrName>
                                        </p:attrNameLst>
                                      </p:cBhvr>
                                      <p:tavLst>
                                        <p:tav tm="0">
                                          <p:val>
                                            <p:strVal val="#ppt_h"/>
                                          </p:val>
                                        </p:tav>
                                        <p:tav tm="100000">
                                          <p:val>
                                            <p:strVal val="#ppt_h"/>
                                          </p:val>
                                        </p:tav>
                                      </p:tavLst>
                                    </p:anim>
                                    <p:anim calcmode="lin" valueType="num">
                                      <p:cBhvr>
                                        <p:cTn id="221" dur="500" fill="hold"/>
                                        <p:tgtEl>
                                          <p:spTgt spid="499750"/>
                                        </p:tgtEl>
                                        <p:attrNameLst>
                                          <p:attrName>ppt_x</p:attrName>
                                        </p:attrNameLst>
                                      </p:cBhvr>
                                      <p:tavLst>
                                        <p:tav tm="0">
                                          <p:val>
                                            <p:strVal val="#ppt_x-.2"/>
                                          </p:val>
                                        </p:tav>
                                        <p:tav tm="100000">
                                          <p:val>
                                            <p:strVal val="#ppt_x"/>
                                          </p:val>
                                        </p:tav>
                                      </p:tavLst>
                                    </p:anim>
                                    <p:anim calcmode="lin" valueType="num">
                                      <p:cBhvr>
                                        <p:cTn id="222" dur="500" fill="hold"/>
                                        <p:tgtEl>
                                          <p:spTgt spid="499750"/>
                                        </p:tgtEl>
                                        <p:attrNameLst>
                                          <p:attrName>ppt_y</p:attrName>
                                        </p:attrNameLst>
                                      </p:cBhvr>
                                      <p:tavLst>
                                        <p:tav tm="0">
                                          <p:val>
                                            <p:strVal val="#ppt_y"/>
                                          </p:val>
                                        </p:tav>
                                        <p:tav tm="100000">
                                          <p:val>
                                            <p:strVal val="#ppt_y"/>
                                          </p:val>
                                        </p:tav>
                                      </p:tavLst>
                                    </p:anim>
                                    <p:animEffect transition="in" filter="fade">
                                      <p:cBhvr>
                                        <p:cTn id="223" dur="500"/>
                                        <p:tgtEl>
                                          <p:spTgt spid="499750"/>
                                        </p:tgtEl>
                                      </p:cBhvr>
                                    </p:animEffect>
                                  </p:childTnLst>
                                </p:cTn>
                              </p:par>
                              <p:par>
                                <p:cTn id="224" presetID="54" presetClass="entr" presetSubtype="0" accel="100000" fill="hold" nodeType="withEffect">
                                  <p:stCondLst>
                                    <p:cond delay="0"/>
                                  </p:stCondLst>
                                  <p:childTnLst>
                                    <p:set>
                                      <p:cBhvr>
                                        <p:cTn id="225" dur="1" fill="hold">
                                          <p:stCondLst>
                                            <p:cond delay="0"/>
                                          </p:stCondLst>
                                        </p:cTn>
                                        <p:tgtEl>
                                          <p:spTgt spid="499751"/>
                                        </p:tgtEl>
                                        <p:attrNameLst>
                                          <p:attrName>style.visibility</p:attrName>
                                        </p:attrNameLst>
                                      </p:cBhvr>
                                      <p:to>
                                        <p:strVal val="visible"/>
                                      </p:to>
                                    </p:set>
                                    <p:anim calcmode="lin" valueType="num">
                                      <p:cBhvr>
                                        <p:cTn id="226" dur="500" fill="hold"/>
                                        <p:tgtEl>
                                          <p:spTgt spid="499751"/>
                                        </p:tgtEl>
                                        <p:attrNameLst>
                                          <p:attrName>ppt_w</p:attrName>
                                        </p:attrNameLst>
                                      </p:cBhvr>
                                      <p:tavLst>
                                        <p:tav tm="0">
                                          <p:val>
                                            <p:strVal val="#ppt_w*0.05"/>
                                          </p:val>
                                        </p:tav>
                                        <p:tav tm="100000">
                                          <p:val>
                                            <p:strVal val="#ppt_w"/>
                                          </p:val>
                                        </p:tav>
                                      </p:tavLst>
                                    </p:anim>
                                    <p:anim calcmode="lin" valueType="num">
                                      <p:cBhvr>
                                        <p:cTn id="227" dur="500" fill="hold"/>
                                        <p:tgtEl>
                                          <p:spTgt spid="499751"/>
                                        </p:tgtEl>
                                        <p:attrNameLst>
                                          <p:attrName>ppt_h</p:attrName>
                                        </p:attrNameLst>
                                      </p:cBhvr>
                                      <p:tavLst>
                                        <p:tav tm="0">
                                          <p:val>
                                            <p:strVal val="#ppt_h"/>
                                          </p:val>
                                        </p:tav>
                                        <p:tav tm="100000">
                                          <p:val>
                                            <p:strVal val="#ppt_h"/>
                                          </p:val>
                                        </p:tav>
                                      </p:tavLst>
                                    </p:anim>
                                    <p:anim calcmode="lin" valueType="num">
                                      <p:cBhvr>
                                        <p:cTn id="228" dur="500" fill="hold"/>
                                        <p:tgtEl>
                                          <p:spTgt spid="499751"/>
                                        </p:tgtEl>
                                        <p:attrNameLst>
                                          <p:attrName>ppt_x</p:attrName>
                                        </p:attrNameLst>
                                      </p:cBhvr>
                                      <p:tavLst>
                                        <p:tav tm="0">
                                          <p:val>
                                            <p:strVal val="#ppt_x-.2"/>
                                          </p:val>
                                        </p:tav>
                                        <p:tav tm="100000">
                                          <p:val>
                                            <p:strVal val="#ppt_x"/>
                                          </p:val>
                                        </p:tav>
                                      </p:tavLst>
                                    </p:anim>
                                    <p:anim calcmode="lin" valueType="num">
                                      <p:cBhvr>
                                        <p:cTn id="229" dur="500" fill="hold"/>
                                        <p:tgtEl>
                                          <p:spTgt spid="499751"/>
                                        </p:tgtEl>
                                        <p:attrNameLst>
                                          <p:attrName>ppt_y</p:attrName>
                                        </p:attrNameLst>
                                      </p:cBhvr>
                                      <p:tavLst>
                                        <p:tav tm="0">
                                          <p:val>
                                            <p:strVal val="#ppt_y"/>
                                          </p:val>
                                        </p:tav>
                                        <p:tav tm="100000">
                                          <p:val>
                                            <p:strVal val="#ppt_y"/>
                                          </p:val>
                                        </p:tav>
                                      </p:tavLst>
                                    </p:anim>
                                    <p:animEffect transition="in" filter="fade">
                                      <p:cBhvr>
                                        <p:cTn id="230" dur="500"/>
                                        <p:tgtEl>
                                          <p:spTgt spid="499751"/>
                                        </p:tgtEl>
                                      </p:cBhvr>
                                    </p:animEffect>
                                  </p:childTnLst>
                                </p:cTn>
                              </p:par>
                              <p:par>
                                <p:cTn id="231" presetID="54" presetClass="entr" presetSubtype="0" accel="100000" fill="hold" nodeType="withEffect">
                                  <p:stCondLst>
                                    <p:cond delay="0"/>
                                  </p:stCondLst>
                                  <p:childTnLst>
                                    <p:set>
                                      <p:cBhvr>
                                        <p:cTn id="232" dur="1" fill="hold">
                                          <p:stCondLst>
                                            <p:cond delay="0"/>
                                          </p:stCondLst>
                                        </p:cTn>
                                        <p:tgtEl>
                                          <p:spTgt spid="499753"/>
                                        </p:tgtEl>
                                        <p:attrNameLst>
                                          <p:attrName>style.visibility</p:attrName>
                                        </p:attrNameLst>
                                      </p:cBhvr>
                                      <p:to>
                                        <p:strVal val="visible"/>
                                      </p:to>
                                    </p:set>
                                    <p:anim calcmode="lin" valueType="num">
                                      <p:cBhvr>
                                        <p:cTn id="233" dur="500" fill="hold"/>
                                        <p:tgtEl>
                                          <p:spTgt spid="499753"/>
                                        </p:tgtEl>
                                        <p:attrNameLst>
                                          <p:attrName>ppt_w</p:attrName>
                                        </p:attrNameLst>
                                      </p:cBhvr>
                                      <p:tavLst>
                                        <p:tav tm="0">
                                          <p:val>
                                            <p:strVal val="#ppt_w*0.05"/>
                                          </p:val>
                                        </p:tav>
                                        <p:tav tm="100000">
                                          <p:val>
                                            <p:strVal val="#ppt_w"/>
                                          </p:val>
                                        </p:tav>
                                      </p:tavLst>
                                    </p:anim>
                                    <p:anim calcmode="lin" valueType="num">
                                      <p:cBhvr>
                                        <p:cTn id="234" dur="500" fill="hold"/>
                                        <p:tgtEl>
                                          <p:spTgt spid="499753"/>
                                        </p:tgtEl>
                                        <p:attrNameLst>
                                          <p:attrName>ppt_h</p:attrName>
                                        </p:attrNameLst>
                                      </p:cBhvr>
                                      <p:tavLst>
                                        <p:tav tm="0">
                                          <p:val>
                                            <p:strVal val="#ppt_h"/>
                                          </p:val>
                                        </p:tav>
                                        <p:tav tm="100000">
                                          <p:val>
                                            <p:strVal val="#ppt_h"/>
                                          </p:val>
                                        </p:tav>
                                      </p:tavLst>
                                    </p:anim>
                                    <p:anim calcmode="lin" valueType="num">
                                      <p:cBhvr>
                                        <p:cTn id="235" dur="500" fill="hold"/>
                                        <p:tgtEl>
                                          <p:spTgt spid="499753"/>
                                        </p:tgtEl>
                                        <p:attrNameLst>
                                          <p:attrName>ppt_x</p:attrName>
                                        </p:attrNameLst>
                                      </p:cBhvr>
                                      <p:tavLst>
                                        <p:tav tm="0">
                                          <p:val>
                                            <p:strVal val="#ppt_x-.2"/>
                                          </p:val>
                                        </p:tav>
                                        <p:tav tm="100000">
                                          <p:val>
                                            <p:strVal val="#ppt_x"/>
                                          </p:val>
                                        </p:tav>
                                      </p:tavLst>
                                    </p:anim>
                                    <p:anim calcmode="lin" valueType="num">
                                      <p:cBhvr>
                                        <p:cTn id="236" dur="500" fill="hold"/>
                                        <p:tgtEl>
                                          <p:spTgt spid="499753"/>
                                        </p:tgtEl>
                                        <p:attrNameLst>
                                          <p:attrName>ppt_y</p:attrName>
                                        </p:attrNameLst>
                                      </p:cBhvr>
                                      <p:tavLst>
                                        <p:tav tm="0">
                                          <p:val>
                                            <p:strVal val="#ppt_y"/>
                                          </p:val>
                                        </p:tav>
                                        <p:tav tm="100000">
                                          <p:val>
                                            <p:strVal val="#ppt_y"/>
                                          </p:val>
                                        </p:tav>
                                      </p:tavLst>
                                    </p:anim>
                                    <p:animEffect transition="in" filter="fade">
                                      <p:cBhvr>
                                        <p:cTn id="237" dur="500"/>
                                        <p:tgtEl>
                                          <p:spTgt spid="499753"/>
                                        </p:tgtEl>
                                      </p:cBhvr>
                                    </p:animEffect>
                                  </p:childTnLst>
                                </p:cTn>
                              </p:par>
                              <p:par>
                                <p:cTn id="238" presetID="54" presetClass="entr" presetSubtype="0" accel="100000" fill="hold" nodeType="withEffect">
                                  <p:stCondLst>
                                    <p:cond delay="0"/>
                                  </p:stCondLst>
                                  <p:childTnLst>
                                    <p:set>
                                      <p:cBhvr>
                                        <p:cTn id="239" dur="1" fill="hold">
                                          <p:stCondLst>
                                            <p:cond delay="0"/>
                                          </p:stCondLst>
                                        </p:cTn>
                                        <p:tgtEl>
                                          <p:spTgt spid="499754"/>
                                        </p:tgtEl>
                                        <p:attrNameLst>
                                          <p:attrName>style.visibility</p:attrName>
                                        </p:attrNameLst>
                                      </p:cBhvr>
                                      <p:to>
                                        <p:strVal val="visible"/>
                                      </p:to>
                                    </p:set>
                                    <p:anim calcmode="lin" valueType="num">
                                      <p:cBhvr>
                                        <p:cTn id="240" dur="500" fill="hold"/>
                                        <p:tgtEl>
                                          <p:spTgt spid="499754"/>
                                        </p:tgtEl>
                                        <p:attrNameLst>
                                          <p:attrName>ppt_w</p:attrName>
                                        </p:attrNameLst>
                                      </p:cBhvr>
                                      <p:tavLst>
                                        <p:tav tm="0">
                                          <p:val>
                                            <p:strVal val="#ppt_w*0.05"/>
                                          </p:val>
                                        </p:tav>
                                        <p:tav tm="100000">
                                          <p:val>
                                            <p:strVal val="#ppt_w"/>
                                          </p:val>
                                        </p:tav>
                                      </p:tavLst>
                                    </p:anim>
                                    <p:anim calcmode="lin" valueType="num">
                                      <p:cBhvr>
                                        <p:cTn id="241" dur="500" fill="hold"/>
                                        <p:tgtEl>
                                          <p:spTgt spid="499754"/>
                                        </p:tgtEl>
                                        <p:attrNameLst>
                                          <p:attrName>ppt_h</p:attrName>
                                        </p:attrNameLst>
                                      </p:cBhvr>
                                      <p:tavLst>
                                        <p:tav tm="0">
                                          <p:val>
                                            <p:strVal val="#ppt_h"/>
                                          </p:val>
                                        </p:tav>
                                        <p:tav tm="100000">
                                          <p:val>
                                            <p:strVal val="#ppt_h"/>
                                          </p:val>
                                        </p:tav>
                                      </p:tavLst>
                                    </p:anim>
                                    <p:anim calcmode="lin" valueType="num">
                                      <p:cBhvr>
                                        <p:cTn id="242" dur="500" fill="hold"/>
                                        <p:tgtEl>
                                          <p:spTgt spid="499754"/>
                                        </p:tgtEl>
                                        <p:attrNameLst>
                                          <p:attrName>ppt_x</p:attrName>
                                        </p:attrNameLst>
                                      </p:cBhvr>
                                      <p:tavLst>
                                        <p:tav tm="0">
                                          <p:val>
                                            <p:strVal val="#ppt_x-.2"/>
                                          </p:val>
                                        </p:tav>
                                        <p:tav tm="100000">
                                          <p:val>
                                            <p:strVal val="#ppt_x"/>
                                          </p:val>
                                        </p:tav>
                                      </p:tavLst>
                                    </p:anim>
                                    <p:anim calcmode="lin" valueType="num">
                                      <p:cBhvr>
                                        <p:cTn id="243" dur="500" fill="hold"/>
                                        <p:tgtEl>
                                          <p:spTgt spid="499754"/>
                                        </p:tgtEl>
                                        <p:attrNameLst>
                                          <p:attrName>ppt_y</p:attrName>
                                        </p:attrNameLst>
                                      </p:cBhvr>
                                      <p:tavLst>
                                        <p:tav tm="0">
                                          <p:val>
                                            <p:strVal val="#ppt_y"/>
                                          </p:val>
                                        </p:tav>
                                        <p:tav tm="100000">
                                          <p:val>
                                            <p:strVal val="#ppt_y"/>
                                          </p:val>
                                        </p:tav>
                                      </p:tavLst>
                                    </p:anim>
                                    <p:animEffect transition="in" filter="fade">
                                      <p:cBhvr>
                                        <p:cTn id="244" dur="500"/>
                                        <p:tgtEl>
                                          <p:spTgt spid="499754"/>
                                        </p:tgtEl>
                                      </p:cBhvr>
                                    </p:animEffect>
                                  </p:childTnLst>
                                </p:cTn>
                              </p:par>
                              <p:par>
                                <p:cTn id="245" presetID="54" presetClass="entr" presetSubtype="0" accel="100000" fill="hold" nodeType="withEffect">
                                  <p:stCondLst>
                                    <p:cond delay="0"/>
                                  </p:stCondLst>
                                  <p:childTnLst>
                                    <p:set>
                                      <p:cBhvr>
                                        <p:cTn id="246" dur="1" fill="hold">
                                          <p:stCondLst>
                                            <p:cond delay="0"/>
                                          </p:stCondLst>
                                        </p:cTn>
                                        <p:tgtEl>
                                          <p:spTgt spid="499755"/>
                                        </p:tgtEl>
                                        <p:attrNameLst>
                                          <p:attrName>style.visibility</p:attrName>
                                        </p:attrNameLst>
                                      </p:cBhvr>
                                      <p:to>
                                        <p:strVal val="visible"/>
                                      </p:to>
                                    </p:set>
                                    <p:anim calcmode="lin" valueType="num">
                                      <p:cBhvr>
                                        <p:cTn id="247" dur="500" fill="hold"/>
                                        <p:tgtEl>
                                          <p:spTgt spid="499755"/>
                                        </p:tgtEl>
                                        <p:attrNameLst>
                                          <p:attrName>ppt_w</p:attrName>
                                        </p:attrNameLst>
                                      </p:cBhvr>
                                      <p:tavLst>
                                        <p:tav tm="0">
                                          <p:val>
                                            <p:strVal val="#ppt_w*0.05"/>
                                          </p:val>
                                        </p:tav>
                                        <p:tav tm="100000">
                                          <p:val>
                                            <p:strVal val="#ppt_w"/>
                                          </p:val>
                                        </p:tav>
                                      </p:tavLst>
                                    </p:anim>
                                    <p:anim calcmode="lin" valueType="num">
                                      <p:cBhvr>
                                        <p:cTn id="248" dur="500" fill="hold"/>
                                        <p:tgtEl>
                                          <p:spTgt spid="499755"/>
                                        </p:tgtEl>
                                        <p:attrNameLst>
                                          <p:attrName>ppt_h</p:attrName>
                                        </p:attrNameLst>
                                      </p:cBhvr>
                                      <p:tavLst>
                                        <p:tav tm="0">
                                          <p:val>
                                            <p:strVal val="#ppt_h"/>
                                          </p:val>
                                        </p:tav>
                                        <p:tav tm="100000">
                                          <p:val>
                                            <p:strVal val="#ppt_h"/>
                                          </p:val>
                                        </p:tav>
                                      </p:tavLst>
                                    </p:anim>
                                    <p:anim calcmode="lin" valueType="num">
                                      <p:cBhvr>
                                        <p:cTn id="249" dur="500" fill="hold"/>
                                        <p:tgtEl>
                                          <p:spTgt spid="499755"/>
                                        </p:tgtEl>
                                        <p:attrNameLst>
                                          <p:attrName>ppt_x</p:attrName>
                                        </p:attrNameLst>
                                      </p:cBhvr>
                                      <p:tavLst>
                                        <p:tav tm="0">
                                          <p:val>
                                            <p:strVal val="#ppt_x-.2"/>
                                          </p:val>
                                        </p:tav>
                                        <p:tav tm="100000">
                                          <p:val>
                                            <p:strVal val="#ppt_x"/>
                                          </p:val>
                                        </p:tav>
                                      </p:tavLst>
                                    </p:anim>
                                    <p:anim calcmode="lin" valueType="num">
                                      <p:cBhvr>
                                        <p:cTn id="250" dur="500" fill="hold"/>
                                        <p:tgtEl>
                                          <p:spTgt spid="499755"/>
                                        </p:tgtEl>
                                        <p:attrNameLst>
                                          <p:attrName>ppt_y</p:attrName>
                                        </p:attrNameLst>
                                      </p:cBhvr>
                                      <p:tavLst>
                                        <p:tav tm="0">
                                          <p:val>
                                            <p:strVal val="#ppt_y"/>
                                          </p:val>
                                        </p:tav>
                                        <p:tav tm="100000">
                                          <p:val>
                                            <p:strVal val="#ppt_y"/>
                                          </p:val>
                                        </p:tav>
                                      </p:tavLst>
                                    </p:anim>
                                    <p:animEffect transition="in" filter="fade">
                                      <p:cBhvr>
                                        <p:cTn id="251" dur="500"/>
                                        <p:tgtEl>
                                          <p:spTgt spid="499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7" grpId="0"/>
      <p:bldP spid="499722" grpId="0" animBg="1"/>
      <p:bldP spid="499723" grpId="0" animBg="1"/>
      <p:bldP spid="499724" grpId="0" animBg="1"/>
      <p:bldP spid="499725" grpId="0" animBg="1"/>
      <p:bldP spid="499726" grpId="0" animBg="1"/>
      <p:bldP spid="499727" grpId="0" animBg="1"/>
      <p:bldP spid="499728" grpId="0" animBg="1"/>
      <p:bldP spid="499729" grpId="0" animBg="1"/>
      <p:bldP spid="499733" grpId="0"/>
      <p:bldP spid="499734" grpId="0"/>
      <p:bldP spid="499735" grpId="0"/>
      <p:bldP spid="499736" grpId="0"/>
      <p:bldP spid="499737" grpId="0"/>
      <p:bldP spid="499738" grpId="0"/>
      <p:bldP spid="499739" grpId="0"/>
      <p:bldP spid="499740" grpId="0"/>
      <p:bldP spid="499741" grpId="0"/>
      <p:bldP spid="499742" grpId="0"/>
      <p:bldP spid="499743" grpId="0"/>
      <p:bldP spid="499744" grpId="0"/>
      <p:bldP spid="499753" grpId="0"/>
      <p:bldP spid="499754" grpId="0"/>
      <p:bldP spid="49975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a:extLst>
              <a:ext uri="{FF2B5EF4-FFF2-40B4-BE49-F238E27FC236}">
                <a16:creationId xmlns:a16="http://schemas.microsoft.com/office/drawing/2014/main" id="{D723ECE7-C44D-E2A3-273C-5D5063BCC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2" y="1"/>
            <a:ext cx="5940029" cy="60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765" name="Text Box 5">
            <a:extLst>
              <a:ext uri="{FF2B5EF4-FFF2-40B4-BE49-F238E27FC236}">
                <a16:creationId xmlns:a16="http://schemas.microsoft.com/office/drawing/2014/main" id="{787C62F3-A3FB-23C0-5439-CB3880B50C78}"/>
              </a:ext>
            </a:extLst>
          </p:cNvPr>
          <p:cNvSpPr txBox="1">
            <a:spLocks noChangeArrowheads="1"/>
          </p:cNvSpPr>
          <p:nvPr/>
        </p:nvSpPr>
        <p:spPr bwMode="auto">
          <a:xfrm>
            <a:off x="1601391" y="681037"/>
            <a:ext cx="6101953" cy="113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s-ES" altLang="es-ES" sz="1350" b="1">
                <a:solidFill>
                  <a:schemeClr val="accent2"/>
                </a:solidFill>
              </a:rPr>
              <a:t>Respuesta.-  </a:t>
            </a:r>
            <a:r>
              <a:rPr lang="es-ES" altLang="es-ES" sz="1350" i="1">
                <a:solidFill>
                  <a:schemeClr val="accent2"/>
                </a:solidFill>
              </a:rPr>
              <a:t>En total se forman </a:t>
            </a:r>
            <a:r>
              <a:rPr lang="es-ES" altLang="es-ES" sz="1350" b="1" i="1">
                <a:solidFill>
                  <a:srgbClr val="CC3300"/>
                </a:solidFill>
              </a:rPr>
              <a:t>4 moléculas de acetil-CoA</a:t>
            </a:r>
            <a:r>
              <a:rPr lang="es-ES" altLang="es-ES" sz="1350" i="1">
                <a:solidFill>
                  <a:schemeClr val="accent2"/>
                </a:solidFill>
              </a:rPr>
              <a:t>, ya que cada dos átomos de C desprendidos en cada β-oxidación lo hacen en forma de acetil-CoA y el último resto de 2 átomos de C es otro acetil-CoA. </a:t>
            </a:r>
            <a:r>
              <a:rPr lang="es-ES" altLang="es-ES" sz="1350" b="1" i="1">
                <a:solidFill>
                  <a:schemeClr val="accent2"/>
                </a:solidFill>
              </a:rPr>
              <a:t>Todas las moléculas de acetil-CoA se incorporan a las reacciones del </a:t>
            </a:r>
            <a:r>
              <a:rPr lang="es-ES" altLang="es-ES" sz="1350" b="1" i="1">
                <a:solidFill>
                  <a:srgbClr val="CC3300"/>
                </a:solidFill>
              </a:rPr>
              <a:t>ciclo de Krebs</a:t>
            </a:r>
            <a:r>
              <a:rPr lang="es-ES" altLang="es-ES" sz="1350" b="1" i="1">
                <a:solidFill>
                  <a:schemeClr val="accent2"/>
                </a:solidFill>
              </a:rPr>
              <a:t>, donde se descomponen totalmente.</a:t>
            </a:r>
            <a:endParaRPr lang="es-ES_tradnl" altLang="es-ES" sz="1350" b="1" i="1">
              <a:solidFill>
                <a:schemeClr val="accent2"/>
              </a:solidFill>
            </a:endParaRPr>
          </a:p>
        </p:txBody>
      </p:sp>
      <p:graphicFrame>
        <p:nvGraphicFramePr>
          <p:cNvPr id="501766" name="Object 6">
            <a:extLst>
              <a:ext uri="{FF2B5EF4-FFF2-40B4-BE49-F238E27FC236}">
                <a16:creationId xmlns:a16="http://schemas.microsoft.com/office/drawing/2014/main" id="{2DD6CA27-5A42-B7CF-10D8-7060E1854E97}"/>
              </a:ext>
            </a:extLst>
          </p:cNvPr>
          <p:cNvGraphicFramePr>
            <a:graphicFrameLocks noChangeAspect="1"/>
          </p:cNvGraphicFramePr>
          <p:nvPr>
            <p:ph/>
          </p:nvPr>
        </p:nvGraphicFramePr>
        <p:xfrm>
          <a:off x="1547813" y="1847850"/>
          <a:ext cx="6172200" cy="3295650"/>
        </p:xfrm>
        <a:graphic>
          <a:graphicData uri="http://schemas.openxmlformats.org/presentationml/2006/ole">
            <mc:AlternateContent xmlns:mc="http://schemas.openxmlformats.org/markup-compatibility/2006">
              <mc:Choice xmlns:v="urn:schemas-microsoft-com:vml" Requires="v">
                <p:oleObj r:id="rId4" imgW="10221752" imgH="5458587" progId="">
                  <p:embed/>
                </p:oleObj>
              </mc:Choice>
              <mc:Fallback>
                <p:oleObj r:id="rId4" imgW="10221752" imgH="5458587" progId="">
                  <p:embed/>
                  <p:pic>
                    <p:nvPicPr>
                      <p:cNvPr id="501766" name="Object 6">
                        <a:extLst>
                          <a:ext uri="{FF2B5EF4-FFF2-40B4-BE49-F238E27FC236}">
                            <a16:creationId xmlns:a16="http://schemas.microsoft.com/office/drawing/2014/main" id="{2DD6CA27-5A42-B7CF-10D8-7060E1854E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1847850"/>
                        <a:ext cx="6172200"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4757" name="AutoShape 8">
            <a:extLst>
              <a:ext uri="{FF2B5EF4-FFF2-40B4-BE49-F238E27FC236}">
                <a16:creationId xmlns:a16="http://schemas.microsoft.com/office/drawing/2014/main" id="{89CBFCD8-3A55-F47D-DCBA-BA3C2FD394B6}"/>
              </a:ext>
            </a:extLst>
          </p:cNvPr>
          <p:cNvSpPr>
            <a:spLocks noChangeArrowheads="1"/>
          </p:cNvSpPr>
          <p:nvPr/>
        </p:nvSpPr>
        <p:spPr bwMode="auto">
          <a:xfrm>
            <a:off x="1439466" y="3219450"/>
            <a:ext cx="323850" cy="216694"/>
          </a:xfrm>
          <a:prstGeom prst="rightArrow">
            <a:avLst>
              <a:gd name="adj1" fmla="val 50000"/>
              <a:gd name="adj2" fmla="val 37363"/>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501766"/>
                                        </p:tgtEl>
                                        <p:attrNameLst>
                                          <p:attrName>style.visibility</p:attrName>
                                        </p:attrNameLst>
                                      </p:cBhvr>
                                      <p:to>
                                        <p:strVal val="visible"/>
                                      </p:to>
                                    </p:set>
                                    <p:anim calcmode="lin" valueType="num">
                                      <p:cBhvr>
                                        <p:cTn id="7" dur="500" fill="hold"/>
                                        <p:tgtEl>
                                          <p:spTgt spid="501766"/>
                                        </p:tgtEl>
                                        <p:attrNameLst>
                                          <p:attrName>ppt_w</p:attrName>
                                        </p:attrNameLst>
                                      </p:cBhvr>
                                      <p:tavLst>
                                        <p:tav tm="0">
                                          <p:val>
                                            <p:strVal val="#ppt_w*0.05"/>
                                          </p:val>
                                        </p:tav>
                                        <p:tav tm="100000">
                                          <p:val>
                                            <p:strVal val="#ppt_w"/>
                                          </p:val>
                                        </p:tav>
                                      </p:tavLst>
                                    </p:anim>
                                    <p:anim calcmode="lin" valueType="num">
                                      <p:cBhvr>
                                        <p:cTn id="8" dur="500" fill="hold"/>
                                        <p:tgtEl>
                                          <p:spTgt spid="501766"/>
                                        </p:tgtEl>
                                        <p:attrNameLst>
                                          <p:attrName>ppt_h</p:attrName>
                                        </p:attrNameLst>
                                      </p:cBhvr>
                                      <p:tavLst>
                                        <p:tav tm="0">
                                          <p:val>
                                            <p:strVal val="#ppt_h"/>
                                          </p:val>
                                        </p:tav>
                                        <p:tav tm="100000">
                                          <p:val>
                                            <p:strVal val="#ppt_h"/>
                                          </p:val>
                                        </p:tav>
                                      </p:tavLst>
                                    </p:anim>
                                    <p:anim calcmode="lin" valueType="num">
                                      <p:cBhvr>
                                        <p:cTn id="9" dur="500" fill="hold"/>
                                        <p:tgtEl>
                                          <p:spTgt spid="501766"/>
                                        </p:tgtEl>
                                        <p:attrNameLst>
                                          <p:attrName>ppt_x</p:attrName>
                                        </p:attrNameLst>
                                      </p:cBhvr>
                                      <p:tavLst>
                                        <p:tav tm="0">
                                          <p:val>
                                            <p:strVal val="#ppt_x-.2"/>
                                          </p:val>
                                        </p:tav>
                                        <p:tav tm="100000">
                                          <p:val>
                                            <p:strVal val="#ppt_x"/>
                                          </p:val>
                                        </p:tav>
                                      </p:tavLst>
                                    </p:anim>
                                    <p:anim calcmode="lin" valueType="num">
                                      <p:cBhvr>
                                        <p:cTn id="10" dur="500" fill="hold"/>
                                        <p:tgtEl>
                                          <p:spTgt spid="501766"/>
                                        </p:tgtEl>
                                        <p:attrNameLst>
                                          <p:attrName>ppt_y</p:attrName>
                                        </p:attrNameLst>
                                      </p:cBhvr>
                                      <p:tavLst>
                                        <p:tav tm="0">
                                          <p:val>
                                            <p:strVal val="#ppt_y"/>
                                          </p:val>
                                        </p:tav>
                                        <p:tav tm="100000">
                                          <p:val>
                                            <p:strVal val="#ppt_y"/>
                                          </p:val>
                                        </p:tav>
                                      </p:tavLst>
                                    </p:anim>
                                    <p:animEffect transition="in" filter="fade">
                                      <p:cBhvr>
                                        <p:cTn id="11" dur="500"/>
                                        <p:tgtEl>
                                          <p:spTgt spid="501766"/>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501765"/>
                                        </p:tgtEl>
                                        <p:attrNameLst>
                                          <p:attrName>style.visibility</p:attrName>
                                        </p:attrNameLst>
                                      </p:cBhvr>
                                      <p:to>
                                        <p:strVal val="visible"/>
                                      </p:to>
                                    </p:set>
                                    <p:anim calcmode="lin" valueType="num">
                                      <p:cBhvr>
                                        <p:cTn id="14" dur="500" fill="hold"/>
                                        <p:tgtEl>
                                          <p:spTgt spid="501765"/>
                                        </p:tgtEl>
                                        <p:attrNameLst>
                                          <p:attrName>ppt_w</p:attrName>
                                        </p:attrNameLst>
                                      </p:cBhvr>
                                      <p:tavLst>
                                        <p:tav tm="0">
                                          <p:val>
                                            <p:strVal val="#ppt_w*0.05"/>
                                          </p:val>
                                        </p:tav>
                                        <p:tav tm="100000">
                                          <p:val>
                                            <p:strVal val="#ppt_w"/>
                                          </p:val>
                                        </p:tav>
                                      </p:tavLst>
                                    </p:anim>
                                    <p:anim calcmode="lin" valueType="num">
                                      <p:cBhvr>
                                        <p:cTn id="15" dur="500" fill="hold"/>
                                        <p:tgtEl>
                                          <p:spTgt spid="501765"/>
                                        </p:tgtEl>
                                        <p:attrNameLst>
                                          <p:attrName>ppt_h</p:attrName>
                                        </p:attrNameLst>
                                      </p:cBhvr>
                                      <p:tavLst>
                                        <p:tav tm="0">
                                          <p:val>
                                            <p:strVal val="#ppt_h"/>
                                          </p:val>
                                        </p:tav>
                                        <p:tav tm="100000">
                                          <p:val>
                                            <p:strVal val="#ppt_h"/>
                                          </p:val>
                                        </p:tav>
                                      </p:tavLst>
                                    </p:anim>
                                    <p:anim calcmode="lin" valueType="num">
                                      <p:cBhvr>
                                        <p:cTn id="16" dur="500" fill="hold"/>
                                        <p:tgtEl>
                                          <p:spTgt spid="501765"/>
                                        </p:tgtEl>
                                        <p:attrNameLst>
                                          <p:attrName>ppt_x</p:attrName>
                                        </p:attrNameLst>
                                      </p:cBhvr>
                                      <p:tavLst>
                                        <p:tav tm="0">
                                          <p:val>
                                            <p:strVal val="#ppt_x-.2"/>
                                          </p:val>
                                        </p:tav>
                                        <p:tav tm="100000">
                                          <p:val>
                                            <p:strVal val="#ppt_x"/>
                                          </p:val>
                                        </p:tav>
                                      </p:tavLst>
                                    </p:anim>
                                    <p:anim calcmode="lin" valueType="num">
                                      <p:cBhvr>
                                        <p:cTn id="17" dur="500" fill="hold"/>
                                        <p:tgtEl>
                                          <p:spTgt spid="501765"/>
                                        </p:tgtEl>
                                        <p:attrNameLst>
                                          <p:attrName>ppt_y</p:attrName>
                                        </p:attrNameLst>
                                      </p:cBhvr>
                                      <p:tavLst>
                                        <p:tav tm="0">
                                          <p:val>
                                            <p:strVal val="#ppt_y"/>
                                          </p:val>
                                        </p:tav>
                                        <p:tav tm="100000">
                                          <p:val>
                                            <p:strVal val="#ppt_y"/>
                                          </p:val>
                                        </p:tav>
                                      </p:tavLst>
                                    </p:anim>
                                    <p:animEffect transition="in" filter="fade">
                                      <p:cBhvr>
                                        <p:cTn id="18" dur="500"/>
                                        <p:tgtEl>
                                          <p:spTgt spid="501765"/>
                                        </p:tgtEl>
                                      </p:cBhvr>
                                    </p:animEffect>
                                  </p:childTnLst>
                                </p:cTn>
                              </p:par>
                              <p:par>
                                <p:cTn id="19" presetID="54" presetClass="entr" presetSubtype="0" accel="100000" fill="hold" nodeType="withEffect">
                                  <p:stCondLst>
                                    <p:cond delay="0"/>
                                  </p:stCondLst>
                                  <p:childTnLst>
                                    <p:set>
                                      <p:cBhvr>
                                        <p:cTn id="20" dur="1" fill="hold">
                                          <p:stCondLst>
                                            <p:cond delay="0"/>
                                          </p:stCondLst>
                                        </p:cTn>
                                        <p:tgtEl>
                                          <p:spTgt spid="74757"/>
                                        </p:tgtEl>
                                        <p:attrNameLst>
                                          <p:attrName>style.visibility</p:attrName>
                                        </p:attrNameLst>
                                      </p:cBhvr>
                                      <p:to>
                                        <p:strVal val="visible"/>
                                      </p:to>
                                    </p:set>
                                    <p:anim calcmode="lin" valueType="num">
                                      <p:cBhvr>
                                        <p:cTn id="21" dur="500" fill="hold"/>
                                        <p:tgtEl>
                                          <p:spTgt spid="74757"/>
                                        </p:tgtEl>
                                        <p:attrNameLst>
                                          <p:attrName>ppt_w</p:attrName>
                                        </p:attrNameLst>
                                      </p:cBhvr>
                                      <p:tavLst>
                                        <p:tav tm="0">
                                          <p:val>
                                            <p:strVal val="#ppt_w*0.05"/>
                                          </p:val>
                                        </p:tav>
                                        <p:tav tm="100000">
                                          <p:val>
                                            <p:strVal val="#ppt_w"/>
                                          </p:val>
                                        </p:tav>
                                      </p:tavLst>
                                    </p:anim>
                                    <p:anim calcmode="lin" valueType="num">
                                      <p:cBhvr>
                                        <p:cTn id="22" dur="500" fill="hold"/>
                                        <p:tgtEl>
                                          <p:spTgt spid="74757"/>
                                        </p:tgtEl>
                                        <p:attrNameLst>
                                          <p:attrName>ppt_h</p:attrName>
                                        </p:attrNameLst>
                                      </p:cBhvr>
                                      <p:tavLst>
                                        <p:tav tm="0">
                                          <p:val>
                                            <p:strVal val="#ppt_h"/>
                                          </p:val>
                                        </p:tav>
                                        <p:tav tm="100000">
                                          <p:val>
                                            <p:strVal val="#ppt_h"/>
                                          </p:val>
                                        </p:tav>
                                      </p:tavLst>
                                    </p:anim>
                                    <p:anim calcmode="lin" valueType="num">
                                      <p:cBhvr>
                                        <p:cTn id="23" dur="500" fill="hold"/>
                                        <p:tgtEl>
                                          <p:spTgt spid="74757"/>
                                        </p:tgtEl>
                                        <p:attrNameLst>
                                          <p:attrName>ppt_x</p:attrName>
                                        </p:attrNameLst>
                                      </p:cBhvr>
                                      <p:tavLst>
                                        <p:tav tm="0">
                                          <p:val>
                                            <p:strVal val="#ppt_x-.2"/>
                                          </p:val>
                                        </p:tav>
                                        <p:tav tm="100000">
                                          <p:val>
                                            <p:strVal val="#ppt_x"/>
                                          </p:val>
                                        </p:tav>
                                      </p:tavLst>
                                    </p:anim>
                                    <p:anim calcmode="lin" valueType="num">
                                      <p:cBhvr>
                                        <p:cTn id="24" dur="500" fill="hold"/>
                                        <p:tgtEl>
                                          <p:spTgt spid="74757"/>
                                        </p:tgtEl>
                                        <p:attrNameLst>
                                          <p:attrName>ppt_y</p:attrName>
                                        </p:attrNameLst>
                                      </p:cBhvr>
                                      <p:tavLst>
                                        <p:tav tm="0">
                                          <p:val>
                                            <p:strVal val="#ppt_y"/>
                                          </p:val>
                                        </p:tav>
                                        <p:tav tm="100000">
                                          <p:val>
                                            <p:strVal val="#ppt_y"/>
                                          </p:val>
                                        </p:tav>
                                      </p:tavLst>
                                    </p:anim>
                                    <p:animEffect transition="in" filter="fade">
                                      <p:cBhvr>
                                        <p:cTn id="25" dur="500"/>
                                        <p:tgtEl>
                                          <p:spTgt spid="74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5" grpId="0"/>
      <p:bldP spid="7475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58" name="Object 5">
            <a:extLst>
              <a:ext uri="{FF2B5EF4-FFF2-40B4-BE49-F238E27FC236}">
                <a16:creationId xmlns:a16="http://schemas.microsoft.com/office/drawing/2014/main" id="{2F4AE12C-5975-DE6F-3580-FD40CF377BFF}"/>
              </a:ext>
            </a:extLst>
          </p:cNvPr>
          <p:cNvGraphicFramePr>
            <a:graphicFrameLocks noChangeAspect="1"/>
          </p:cNvGraphicFramePr>
          <p:nvPr>
            <p:ph/>
          </p:nvPr>
        </p:nvGraphicFramePr>
        <p:xfrm>
          <a:off x="2574131" y="0"/>
          <a:ext cx="3973116" cy="5143500"/>
        </p:xfrm>
        <a:graphic>
          <a:graphicData uri="http://schemas.openxmlformats.org/presentationml/2006/ole">
            <mc:AlternateContent xmlns:mc="http://schemas.openxmlformats.org/markup-compatibility/2006">
              <mc:Choice xmlns:v="urn:schemas-microsoft-com:vml" Requires="v">
                <p:oleObj r:id="rId3" imgW="6335009" imgH="8202170" progId="">
                  <p:embed/>
                </p:oleObj>
              </mc:Choice>
              <mc:Fallback>
                <p:oleObj r:id="rId3" imgW="6335009" imgH="8202170" progId="">
                  <p:embed/>
                  <p:pic>
                    <p:nvPicPr>
                      <p:cNvPr id="70658" name="Object 5">
                        <a:extLst>
                          <a:ext uri="{FF2B5EF4-FFF2-40B4-BE49-F238E27FC236}">
                            <a16:creationId xmlns:a16="http://schemas.microsoft.com/office/drawing/2014/main" id="{2F4AE12C-5975-DE6F-3580-FD40CF377B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4131" y="0"/>
                        <a:ext cx="3973116"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0659" name="Rectangle 7">
            <a:extLst>
              <a:ext uri="{FF2B5EF4-FFF2-40B4-BE49-F238E27FC236}">
                <a16:creationId xmlns:a16="http://schemas.microsoft.com/office/drawing/2014/main" id="{2BD111F0-F8D4-9060-6653-243242320B09}"/>
              </a:ext>
            </a:extLst>
          </p:cNvPr>
          <p:cNvSpPr>
            <a:spLocks noChangeArrowheads="1"/>
          </p:cNvSpPr>
          <p:nvPr/>
        </p:nvSpPr>
        <p:spPr bwMode="auto">
          <a:xfrm>
            <a:off x="3221832" y="1"/>
            <a:ext cx="432197" cy="2500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70660" name="AutoShape 8">
            <a:extLst>
              <a:ext uri="{FF2B5EF4-FFF2-40B4-BE49-F238E27FC236}">
                <a16:creationId xmlns:a16="http://schemas.microsoft.com/office/drawing/2014/main" id="{1F58913E-97E4-12C5-A2A9-5E87149B9C97}"/>
              </a:ext>
            </a:extLst>
          </p:cNvPr>
          <p:cNvSpPr>
            <a:spLocks noChangeArrowheads="1"/>
          </p:cNvSpPr>
          <p:nvPr/>
        </p:nvSpPr>
        <p:spPr bwMode="auto">
          <a:xfrm>
            <a:off x="3437335" y="844154"/>
            <a:ext cx="323850" cy="216694"/>
          </a:xfrm>
          <a:prstGeom prst="rightArrow">
            <a:avLst>
              <a:gd name="adj1" fmla="val 50000"/>
              <a:gd name="adj2" fmla="val 37363"/>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a:extLst>
              <a:ext uri="{FF2B5EF4-FFF2-40B4-BE49-F238E27FC236}">
                <a16:creationId xmlns:a16="http://schemas.microsoft.com/office/drawing/2014/main" id="{E25460DA-36FD-07A4-8051-C2202B040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235" y="141685"/>
            <a:ext cx="6155531" cy="473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3813" name="Text Box 5">
            <a:extLst>
              <a:ext uri="{FF2B5EF4-FFF2-40B4-BE49-F238E27FC236}">
                <a16:creationId xmlns:a16="http://schemas.microsoft.com/office/drawing/2014/main" id="{2AFD6C3D-C1F3-0108-96E1-DEB13E635DBE}"/>
              </a:ext>
            </a:extLst>
          </p:cNvPr>
          <p:cNvSpPr txBox="1">
            <a:spLocks noChangeArrowheads="1"/>
          </p:cNvSpPr>
          <p:nvPr/>
        </p:nvSpPr>
        <p:spPr bwMode="auto">
          <a:xfrm>
            <a:off x="1547813" y="681038"/>
            <a:ext cx="5993606"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s-ES" altLang="es-ES" sz="1350" b="1">
                <a:solidFill>
                  <a:schemeClr val="accent2"/>
                </a:solidFill>
              </a:rPr>
              <a:t>Respuesta.-</a:t>
            </a:r>
            <a:r>
              <a:rPr lang="es-ES" altLang="es-ES" sz="1350">
                <a:solidFill>
                  <a:schemeClr val="accent2"/>
                </a:solidFill>
              </a:rPr>
              <a:t>  </a:t>
            </a:r>
            <a:r>
              <a:rPr lang="es-ES" altLang="es-ES" sz="1350" i="1">
                <a:solidFill>
                  <a:schemeClr val="accent2"/>
                </a:solidFill>
              </a:rPr>
              <a:t>En cada β-oxidación se libera una coenzima reducida FADH</a:t>
            </a:r>
            <a:r>
              <a:rPr lang="es-ES" altLang="es-ES" sz="1350" i="1" baseline="-25000">
                <a:solidFill>
                  <a:schemeClr val="accent2"/>
                </a:solidFill>
              </a:rPr>
              <a:t>2</a:t>
            </a:r>
            <a:r>
              <a:rPr lang="es-ES" altLang="es-ES" sz="1350" i="1">
                <a:solidFill>
                  <a:schemeClr val="accent2"/>
                </a:solidFill>
              </a:rPr>
              <a:t> y una NADH + H</a:t>
            </a:r>
            <a:r>
              <a:rPr lang="es-ES" altLang="es-ES" sz="1350" i="1" baseline="30000">
                <a:solidFill>
                  <a:schemeClr val="accent2"/>
                </a:solidFill>
              </a:rPr>
              <a:t>+</a:t>
            </a:r>
            <a:r>
              <a:rPr lang="es-ES" altLang="es-ES" sz="1350" i="1">
                <a:solidFill>
                  <a:schemeClr val="accent2"/>
                </a:solidFill>
              </a:rPr>
              <a:t>. Por tanto, en total </a:t>
            </a:r>
            <a:r>
              <a:rPr lang="es-ES" altLang="es-ES" sz="1350" b="1" i="1">
                <a:solidFill>
                  <a:srgbClr val="CC3300"/>
                </a:solidFill>
              </a:rPr>
              <a:t>se liberan 3 FADH</a:t>
            </a:r>
            <a:r>
              <a:rPr lang="es-ES" altLang="es-ES" sz="1350" b="1" i="1" baseline="-25000">
                <a:solidFill>
                  <a:srgbClr val="CC3300"/>
                </a:solidFill>
              </a:rPr>
              <a:t>2</a:t>
            </a:r>
            <a:r>
              <a:rPr lang="es-ES" altLang="es-ES" sz="1350" b="1" i="1">
                <a:solidFill>
                  <a:srgbClr val="CC3300"/>
                </a:solidFill>
              </a:rPr>
              <a:t>  y 3 NADH + H</a:t>
            </a:r>
            <a:r>
              <a:rPr lang="es-ES" altLang="es-ES" sz="1350" b="1" i="1" baseline="30000">
                <a:solidFill>
                  <a:srgbClr val="CC3300"/>
                </a:solidFill>
              </a:rPr>
              <a:t>+</a:t>
            </a:r>
            <a:r>
              <a:rPr lang="es-ES" altLang="es-ES" sz="1350" b="1" i="1">
                <a:solidFill>
                  <a:srgbClr val="CC3300"/>
                </a:solidFill>
              </a:rPr>
              <a:t>.</a:t>
            </a:r>
            <a:endParaRPr lang="es-ES_tradnl" altLang="es-ES" sz="1350" b="1" i="1">
              <a:solidFill>
                <a:srgbClr val="CC3300"/>
              </a:solidFill>
            </a:endParaRPr>
          </a:p>
        </p:txBody>
      </p:sp>
      <p:graphicFrame>
        <p:nvGraphicFramePr>
          <p:cNvPr id="503816" name="Object 8">
            <a:extLst>
              <a:ext uri="{FF2B5EF4-FFF2-40B4-BE49-F238E27FC236}">
                <a16:creationId xmlns:a16="http://schemas.microsoft.com/office/drawing/2014/main" id="{1288D728-1175-8264-03F3-9D5FBA42D5BF}"/>
              </a:ext>
            </a:extLst>
          </p:cNvPr>
          <p:cNvGraphicFramePr>
            <a:graphicFrameLocks noChangeAspect="1"/>
          </p:cNvGraphicFramePr>
          <p:nvPr>
            <p:ph/>
          </p:nvPr>
        </p:nvGraphicFramePr>
        <p:xfrm>
          <a:off x="1494235" y="1847850"/>
          <a:ext cx="6172200" cy="3295650"/>
        </p:xfrm>
        <a:graphic>
          <a:graphicData uri="http://schemas.openxmlformats.org/presentationml/2006/ole">
            <mc:AlternateContent xmlns:mc="http://schemas.openxmlformats.org/markup-compatibility/2006">
              <mc:Choice xmlns:v="urn:schemas-microsoft-com:vml" Requires="v">
                <p:oleObj r:id="rId4" imgW="10221752" imgH="5458587" progId="">
                  <p:embed/>
                </p:oleObj>
              </mc:Choice>
              <mc:Fallback>
                <p:oleObj r:id="rId4" imgW="10221752" imgH="5458587" progId="">
                  <p:embed/>
                  <p:pic>
                    <p:nvPicPr>
                      <p:cNvPr id="503816" name="Object 8">
                        <a:extLst>
                          <a:ext uri="{FF2B5EF4-FFF2-40B4-BE49-F238E27FC236}">
                            <a16:creationId xmlns:a16="http://schemas.microsoft.com/office/drawing/2014/main" id="{1288D728-1175-8264-03F3-9D5FBA42D5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4235" y="1847850"/>
                        <a:ext cx="6172200"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806" name="Rectangle 6">
            <a:extLst>
              <a:ext uri="{FF2B5EF4-FFF2-40B4-BE49-F238E27FC236}">
                <a16:creationId xmlns:a16="http://schemas.microsoft.com/office/drawing/2014/main" id="{C5F89A26-DA36-5DCE-7A63-A99CE4645ACF}"/>
              </a:ext>
            </a:extLst>
          </p:cNvPr>
          <p:cNvSpPr>
            <a:spLocks noChangeArrowheads="1"/>
          </p:cNvSpPr>
          <p:nvPr/>
        </p:nvSpPr>
        <p:spPr bwMode="auto">
          <a:xfrm>
            <a:off x="1547813" y="1168003"/>
            <a:ext cx="521649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s-ES" altLang="es-ES" sz="1350" i="1">
                <a:solidFill>
                  <a:schemeClr val="accent2"/>
                </a:solidFill>
                <a:latin typeface="Calibri" panose="020F0502020204030204" pitchFamily="34" charset="0"/>
              </a:rPr>
              <a:t>La reacción parcial del proceso de β-oxidación, puede representarse así:</a:t>
            </a:r>
          </a:p>
        </p:txBody>
      </p:sp>
      <p:pic>
        <p:nvPicPr>
          <p:cNvPr id="76807" name="Picture 7">
            <a:extLst>
              <a:ext uri="{FF2B5EF4-FFF2-40B4-BE49-F238E27FC236}">
                <a16:creationId xmlns:a16="http://schemas.microsoft.com/office/drawing/2014/main" id="{2179A8ED-D1DB-78F0-787C-2D528E694C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1391" y="1491854"/>
            <a:ext cx="5835253"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503816"/>
                                        </p:tgtEl>
                                        <p:attrNameLst>
                                          <p:attrName>style.visibility</p:attrName>
                                        </p:attrNameLst>
                                      </p:cBhvr>
                                      <p:to>
                                        <p:strVal val="visible"/>
                                      </p:to>
                                    </p:set>
                                    <p:anim calcmode="lin" valueType="num">
                                      <p:cBhvr>
                                        <p:cTn id="7" dur="500" fill="hold"/>
                                        <p:tgtEl>
                                          <p:spTgt spid="503816"/>
                                        </p:tgtEl>
                                        <p:attrNameLst>
                                          <p:attrName>ppt_w</p:attrName>
                                        </p:attrNameLst>
                                      </p:cBhvr>
                                      <p:tavLst>
                                        <p:tav tm="0">
                                          <p:val>
                                            <p:strVal val="#ppt_w*0.05"/>
                                          </p:val>
                                        </p:tav>
                                        <p:tav tm="100000">
                                          <p:val>
                                            <p:strVal val="#ppt_w"/>
                                          </p:val>
                                        </p:tav>
                                      </p:tavLst>
                                    </p:anim>
                                    <p:anim calcmode="lin" valueType="num">
                                      <p:cBhvr>
                                        <p:cTn id="8" dur="500" fill="hold"/>
                                        <p:tgtEl>
                                          <p:spTgt spid="503816"/>
                                        </p:tgtEl>
                                        <p:attrNameLst>
                                          <p:attrName>ppt_h</p:attrName>
                                        </p:attrNameLst>
                                      </p:cBhvr>
                                      <p:tavLst>
                                        <p:tav tm="0">
                                          <p:val>
                                            <p:strVal val="#ppt_h"/>
                                          </p:val>
                                        </p:tav>
                                        <p:tav tm="100000">
                                          <p:val>
                                            <p:strVal val="#ppt_h"/>
                                          </p:val>
                                        </p:tav>
                                      </p:tavLst>
                                    </p:anim>
                                    <p:anim calcmode="lin" valueType="num">
                                      <p:cBhvr>
                                        <p:cTn id="9" dur="500" fill="hold"/>
                                        <p:tgtEl>
                                          <p:spTgt spid="503816"/>
                                        </p:tgtEl>
                                        <p:attrNameLst>
                                          <p:attrName>ppt_x</p:attrName>
                                        </p:attrNameLst>
                                      </p:cBhvr>
                                      <p:tavLst>
                                        <p:tav tm="0">
                                          <p:val>
                                            <p:strVal val="#ppt_x-.2"/>
                                          </p:val>
                                        </p:tav>
                                        <p:tav tm="100000">
                                          <p:val>
                                            <p:strVal val="#ppt_x"/>
                                          </p:val>
                                        </p:tav>
                                      </p:tavLst>
                                    </p:anim>
                                    <p:anim calcmode="lin" valueType="num">
                                      <p:cBhvr>
                                        <p:cTn id="10" dur="500" fill="hold"/>
                                        <p:tgtEl>
                                          <p:spTgt spid="503816"/>
                                        </p:tgtEl>
                                        <p:attrNameLst>
                                          <p:attrName>ppt_y</p:attrName>
                                        </p:attrNameLst>
                                      </p:cBhvr>
                                      <p:tavLst>
                                        <p:tav tm="0">
                                          <p:val>
                                            <p:strVal val="#ppt_y"/>
                                          </p:val>
                                        </p:tav>
                                        <p:tav tm="100000">
                                          <p:val>
                                            <p:strVal val="#ppt_y"/>
                                          </p:val>
                                        </p:tav>
                                      </p:tavLst>
                                    </p:anim>
                                    <p:animEffect transition="in" filter="fade">
                                      <p:cBhvr>
                                        <p:cTn id="11" dur="500"/>
                                        <p:tgtEl>
                                          <p:spTgt spid="503816"/>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503813"/>
                                        </p:tgtEl>
                                        <p:attrNameLst>
                                          <p:attrName>style.visibility</p:attrName>
                                        </p:attrNameLst>
                                      </p:cBhvr>
                                      <p:to>
                                        <p:strVal val="visible"/>
                                      </p:to>
                                    </p:set>
                                    <p:anim calcmode="lin" valueType="num">
                                      <p:cBhvr>
                                        <p:cTn id="14" dur="500" fill="hold"/>
                                        <p:tgtEl>
                                          <p:spTgt spid="503813"/>
                                        </p:tgtEl>
                                        <p:attrNameLst>
                                          <p:attrName>ppt_w</p:attrName>
                                        </p:attrNameLst>
                                      </p:cBhvr>
                                      <p:tavLst>
                                        <p:tav tm="0">
                                          <p:val>
                                            <p:strVal val="#ppt_w*0.05"/>
                                          </p:val>
                                        </p:tav>
                                        <p:tav tm="100000">
                                          <p:val>
                                            <p:strVal val="#ppt_w"/>
                                          </p:val>
                                        </p:tav>
                                      </p:tavLst>
                                    </p:anim>
                                    <p:anim calcmode="lin" valueType="num">
                                      <p:cBhvr>
                                        <p:cTn id="15" dur="500" fill="hold"/>
                                        <p:tgtEl>
                                          <p:spTgt spid="503813"/>
                                        </p:tgtEl>
                                        <p:attrNameLst>
                                          <p:attrName>ppt_h</p:attrName>
                                        </p:attrNameLst>
                                      </p:cBhvr>
                                      <p:tavLst>
                                        <p:tav tm="0">
                                          <p:val>
                                            <p:strVal val="#ppt_h"/>
                                          </p:val>
                                        </p:tav>
                                        <p:tav tm="100000">
                                          <p:val>
                                            <p:strVal val="#ppt_h"/>
                                          </p:val>
                                        </p:tav>
                                      </p:tavLst>
                                    </p:anim>
                                    <p:anim calcmode="lin" valueType="num">
                                      <p:cBhvr>
                                        <p:cTn id="16" dur="500" fill="hold"/>
                                        <p:tgtEl>
                                          <p:spTgt spid="503813"/>
                                        </p:tgtEl>
                                        <p:attrNameLst>
                                          <p:attrName>ppt_x</p:attrName>
                                        </p:attrNameLst>
                                      </p:cBhvr>
                                      <p:tavLst>
                                        <p:tav tm="0">
                                          <p:val>
                                            <p:strVal val="#ppt_x-.2"/>
                                          </p:val>
                                        </p:tav>
                                        <p:tav tm="100000">
                                          <p:val>
                                            <p:strVal val="#ppt_x"/>
                                          </p:val>
                                        </p:tav>
                                      </p:tavLst>
                                    </p:anim>
                                    <p:anim calcmode="lin" valueType="num">
                                      <p:cBhvr>
                                        <p:cTn id="17" dur="500" fill="hold"/>
                                        <p:tgtEl>
                                          <p:spTgt spid="503813"/>
                                        </p:tgtEl>
                                        <p:attrNameLst>
                                          <p:attrName>ppt_y</p:attrName>
                                        </p:attrNameLst>
                                      </p:cBhvr>
                                      <p:tavLst>
                                        <p:tav tm="0">
                                          <p:val>
                                            <p:strVal val="#ppt_y"/>
                                          </p:val>
                                        </p:tav>
                                        <p:tav tm="100000">
                                          <p:val>
                                            <p:strVal val="#ppt_y"/>
                                          </p:val>
                                        </p:tav>
                                      </p:tavLst>
                                    </p:anim>
                                    <p:animEffect transition="in" filter="fade">
                                      <p:cBhvr>
                                        <p:cTn id="18" dur="500"/>
                                        <p:tgtEl>
                                          <p:spTgt spid="50381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76806"/>
                                        </p:tgtEl>
                                        <p:attrNameLst>
                                          <p:attrName>style.visibility</p:attrName>
                                        </p:attrNameLst>
                                      </p:cBhvr>
                                      <p:to>
                                        <p:strVal val="visible"/>
                                      </p:to>
                                    </p:set>
                                    <p:anim calcmode="lin" valueType="num">
                                      <p:cBhvr>
                                        <p:cTn id="23" dur="500" fill="hold"/>
                                        <p:tgtEl>
                                          <p:spTgt spid="76806"/>
                                        </p:tgtEl>
                                        <p:attrNameLst>
                                          <p:attrName>ppt_w</p:attrName>
                                        </p:attrNameLst>
                                      </p:cBhvr>
                                      <p:tavLst>
                                        <p:tav tm="0">
                                          <p:val>
                                            <p:strVal val="#ppt_w*0.05"/>
                                          </p:val>
                                        </p:tav>
                                        <p:tav tm="100000">
                                          <p:val>
                                            <p:strVal val="#ppt_w"/>
                                          </p:val>
                                        </p:tav>
                                      </p:tavLst>
                                    </p:anim>
                                    <p:anim calcmode="lin" valueType="num">
                                      <p:cBhvr>
                                        <p:cTn id="24" dur="500" fill="hold"/>
                                        <p:tgtEl>
                                          <p:spTgt spid="76806"/>
                                        </p:tgtEl>
                                        <p:attrNameLst>
                                          <p:attrName>ppt_h</p:attrName>
                                        </p:attrNameLst>
                                      </p:cBhvr>
                                      <p:tavLst>
                                        <p:tav tm="0">
                                          <p:val>
                                            <p:strVal val="#ppt_h"/>
                                          </p:val>
                                        </p:tav>
                                        <p:tav tm="100000">
                                          <p:val>
                                            <p:strVal val="#ppt_h"/>
                                          </p:val>
                                        </p:tav>
                                      </p:tavLst>
                                    </p:anim>
                                    <p:anim calcmode="lin" valueType="num">
                                      <p:cBhvr>
                                        <p:cTn id="25" dur="500" fill="hold"/>
                                        <p:tgtEl>
                                          <p:spTgt spid="76806"/>
                                        </p:tgtEl>
                                        <p:attrNameLst>
                                          <p:attrName>ppt_x</p:attrName>
                                        </p:attrNameLst>
                                      </p:cBhvr>
                                      <p:tavLst>
                                        <p:tav tm="0">
                                          <p:val>
                                            <p:strVal val="#ppt_x-.2"/>
                                          </p:val>
                                        </p:tav>
                                        <p:tav tm="100000">
                                          <p:val>
                                            <p:strVal val="#ppt_x"/>
                                          </p:val>
                                        </p:tav>
                                      </p:tavLst>
                                    </p:anim>
                                    <p:anim calcmode="lin" valueType="num">
                                      <p:cBhvr>
                                        <p:cTn id="26" dur="500" fill="hold"/>
                                        <p:tgtEl>
                                          <p:spTgt spid="76806"/>
                                        </p:tgtEl>
                                        <p:attrNameLst>
                                          <p:attrName>ppt_y</p:attrName>
                                        </p:attrNameLst>
                                      </p:cBhvr>
                                      <p:tavLst>
                                        <p:tav tm="0">
                                          <p:val>
                                            <p:strVal val="#ppt_y"/>
                                          </p:val>
                                        </p:tav>
                                        <p:tav tm="100000">
                                          <p:val>
                                            <p:strVal val="#ppt_y"/>
                                          </p:val>
                                        </p:tav>
                                      </p:tavLst>
                                    </p:anim>
                                    <p:animEffect transition="in" filter="fade">
                                      <p:cBhvr>
                                        <p:cTn id="27" dur="500"/>
                                        <p:tgtEl>
                                          <p:spTgt spid="76806"/>
                                        </p:tgtEl>
                                      </p:cBhvr>
                                    </p:animEffect>
                                  </p:childTnLst>
                                </p:cTn>
                              </p:par>
                              <p:par>
                                <p:cTn id="28" presetID="54" presetClass="entr" presetSubtype="0" accel="100000" fill="hold" nodeType="withEffect">
                                  <p:stCondLst>
                                    <p:cond delay="0"/>
                                  </p:stCondLst>
                                  <p:childTnLst>
                                    <p:set>
                                      <p:cBhvr>
                                        <p:cTn id="29" dur="1" fill="hold">
                                          <p:stCondLst>
                                            <p:cond delay="0"/>
                                          </p:stCondLst>
                                        </p:cTn>
                                        <p:tgtEl>
                                          <p:spTgt spid="76807"/>
                                        </p:tgtEl>
                                        <p:attrNameLst>
                                          <p:attrName>style.visibility</p:attrName>
                                        </p:attrNameLst>
                                      </p:cBhvr>
                                      <p:to>
                                        <p:strVal val="visible"/>
                                      </p:to>
                                    </p:set>
                                    <p:anim calcmode="lin" valueType="num">
                                      <p:cBhvr>
                                        <p:cTn id="30" dur="500" fill="hold"/>
                                        <p:tgtEl>
                                          <p:spTgt spid="76807"/>
                                        </p:tgtEl>
                                        <p:attrNameLst>
                                          <p:attrName>ppt_w</p:attrName>
                                        </p:attrNameLst>
                                      </p:cBhvr>
                                      <p:tavLst>
                                        <p:tav tm="0">
                                          <p:val>
                                            <p:strVal val="#ppt_w*0.05"/>
                                          </p:val>
                                        </p:tav>
                                        <p:tav tm="100000">
                                          <p:val>
                                            <p:strVal val="#ppt_w"/>
                                          </p:val>
                                        </p:tav>
                                      </p:tavLst>
                                    </p:anim>
                                    <p:anim calcmode="lin" valueType="num">
                                      <p:cBhvr>
                                        <p:cTn id="31" dur="500" fill="hold"/>
                                        <p:tgtEl>
                                          <p:spTgt spid="76807"/>
                                        </p:tgtEl>
                                        <p:attrNameLst>
                                          <p:attrName>ppt_h</p:attrName>
                                        </p:attrNameLst>
                                      </p:cBhvr>
                                      <p:tavLst>
                                        <p:tav tm="0">
                                          <p:val>
                                            <p:strVal val="#ppt_h"/>
                                          </p:val>
                                        </p:tav>
                                        <p:tav tm="100000">
                                          <p:val>
                                            <p:strVal val="#ppt_h"/>
                                          </p:val>
                                        </p:tav>
                                      </p:tavLst>
                                    </p:anim>
                                    <p:anim calcmode="lin" valueType="num">
                                      <p:cBhvr>
                                        <p:cTn id="32" dur="500" fill="hold"/>
                                        <p:tgtEl>
                                          <p:spTgt spid="76807"/>
                                        </p:tgtEl>
                                        <p:attrNameLst>
                                          <p:attrName>ppt_x</p:attrName>
                                        </p:attrNameLst>
                                      </p:cBhvr>
                                      <p:tavLst>
                                        <p:tav tm="0">
                                          <p:val>
                                            <p:strVal val="#ppt_x-.2"/>
                                          </p:val>
                                        </p:tav>
                                        <p:tav tm="100000">
                                          <p:val>
                                            <p:strVal val="#ppt_x"/>
                                          </p:val>
                                        </p:tav>
                                      </p:tavLst>
                                    </p:anim>
                                    <p:anim calcmode="lin" valueType="num">
                                      <p:cBhvr>
                                        <p:cTn id="33" dur="500" fill="hold"/>
                                        <p:tgtEl>
                                          <p:spTgt spid="76807"/>
                                        </p:tgtEl>
                                        <p:attrNameLst>
                                          <p:attrName>ppt_y</p:attrName>
                                        </p:attrNameLst>
                                      </p:cBhvr>
                                      <p:tavLst>
                                        <p:tav tm="0">
                                          <p:val>
                                            <p:strVal val="#ppt_y"/>
                                          </p:val>
                                        </p:tav>
                                        <p:tav tm="100000">
                                          <p:val>
                                            <p:strVal val="#ppt_y"/>
                                          </p:val>
                                        </p:tav>
                                      </p:tavLst>
                                    </p:anim>
                                    <p:animEffect transition="in" filter="fade">
                                      <p:cBhvr>
                                        <p:cTn id="34" dur="500"/>
                                        <p:tgtEl>
                                          <p:spTgt spid="76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3" grpId="0"/>
      <p:bldP spid="7680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extLst>
              <a:ext uri="{FF2B5EF4-FFF2-40B4-BE49-F238E27FC236}">
                <a16:creationId xmlns:a16="http://schemas.microsoft.com/office/drawing/2014/main" id="{D723D622-A09C-12AB-45A9-BB7911D37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541" y="0"/>
            <a:ext cx="3456384" cy="283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6451" name="Text Box 3">
            <a:extLst>
              <a:ext uri="{FF2B5EF4-FFF2-40B4-BE49-F238E27FC236}">
                <a16:creationId xmlns:a16="http://schemas.microsoft.com/office/drawing/2014/main" id="{816E0A5B-3258-97C6-CE0D-B1ABA00F3454}"/>
              </a:ext>
            </a:extLst>
          </p:cNvPr>
          <p:cNvSpPr txBox="1">
            <a:spLocks noChangeArrowheads="1"/>
          </p:cNvSpPr>
          <p:nvPr/>
        </p:nvSpPr>
        <p:spPr bwMode="auto">
          <a:xfrm>
            <a:off x="1143000" y="303610"/>
            <a:ext cx="3752850" cy="2885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s-ES" altLang="es-ES" sz="1050" b="1">
                <a:solidFill>
                  <a:schemeClr val="accent2"/>
                </a:solidFill>
              </a:rPr>
              <a:t>Respuesta.-</a:t>
            </a:r>
            <a:r>
              <a:rPr lang="es-ES" altLang="es-ES" sz="1050">
                <a:solidFill>
                  <a:schemeClr val="accent2"/>
                </a:solidFill>
              </a:rPr>
              <a:t> </a:t>
            </a:r>
          </a:p>
          <a:p>
            <a:pPr algn="just" eaLnBrk="1" hangingPunct="1">
              <a:spcBef>
                <a:spcPct val="0"/>
              </a:spcBef>
              <a:buFontTx/>
              <a:buNone/>
            </a:pPr>
            <a:r>
              <a:rPr lang="es-ES" altLang="es-ES" sz="1050" b="1" i="1" u="sng">
                <a:solidFill>
                  <a:srgbClr val="CC3300"/>
                </a:solidFill>
              </a:rPr>
              <a:t>En la β-oxidación</a:t>
            </a:r>
            <a:r>
              <a:rPr lang="es-ES" altLang="es-ES" sz="1050" b="1" i="1">
                <a:solidFill>
                  <a:srgbClr val="CC3300"/>
                </a:solidFill>
              </a:rPr>
              <a:t>:</a:t>
            </a:r>
          </a:p>
          <a:p>
            <a:pPr algn="just" eaLnBrk="1" hangingPunct="1">
              <a:spcBef>
                <a:spcPct val="0"/>
              </a:spcBef>
              <a:buFontTx/>
              <a:buChar char="-"/>
            </a:pPr>
            <a:r>
              <a:rPr lang="es-ES" altLang="es-ES" sz="1050" i="1">
                <a:solidFill>
                  <a:schemeClr val="accent2"/>
                </a:solidFill>
              </a:rPr>
              <a:t> Se obtienen 3 FADH</a:t>
            </a:r>
            <a:r>
              <a:rPr lang="es-ES" altLang="es-ES" sz="1050" i="1" baseline="-25000">
                <a:solidFill>
                  <a:schemeClr val="accent2"/>
                </a:solidFill>
              </a:rPr>
              <a:t>2 </a:t>
            </a:r>
            <a:r>
              <a:rPr lang="es-ES" altLang="es-ES" sz="1050" i="1">
                <a:solidFill>
                  <a:schemeClr val="accent2"/>
                </a:solidFill>
              </a:rPr>
              <a:t>, que en la cadena respiratoria  rinden </a:t>
            </a:r>
            <a:r>
              <a:rPr lang="es-ES" altLang="es-ES" sz="1050" b="1" i="1">
                <a:solidFill>
                  <a:schemeClr val="accent2"/>
                </a:solidFill>
              </a:rPr>
              <a:t>6 ATP</a:t>
            </a:r>
            <a:r>
              <a:rPr lang="es-ES" altLang="es-ES" sz="1350" i="1">
                <a:solidFill>
                  <a:schemeClr val="accent2"/>
                </a:solidFill>
              </a:rPr>
              <a:t>.</a:t>
            </a:r>
            <a:r>
              <a:rPr lang="es-ES" altLang="es-ES" sz="1350"/>
              <a:t> </a:t>
            </a:r>
          </a:p>
          <a:p>
            <a:pPr algn="just" eaLnBrk="1" hangingPunct="1">
              <a:spcBef>
                <a:spcPct val="0"/>
              </a:spcBef>
              <a:buFontTx/>
              <a:buChar char="-"/>
            </a:pPr>
            <a:r>
              <a:rPr lang="es-ES" altLang="es-ES" sz="1050" i="1">
                <a:solidFill>
                  <a:schemeClr val="accent2"/>
                </a:solidFill>
              </a:rPr>
              <a:t> Se obtienen 3 NADH + H</a:t>
            </a:r>
            <a:r>
              <a:rPr lang="es-ES" altLang="es-ES" sz="1050" i="1" baseline="30000">
                <a:solidFill>
                  <a:schemeClr val="accent2"/>
                </a:solidFill>
              </a:rPr>
              <a:t>+ </a:t>
            </a:r>
            <a:r>
              <a:rPr lang="es-ES" altLang="es-ES" sz="1050" i="1">
                <a:solidFill>
                  <a:schemeClr val="accent2"/>
                </a:solidFill>
              </a:rPr>
              <a:t>, que en la cadena respiratoria rinden </a:t>
            </a:r>
            <a:r>
              <a:rPr lang="es-ES" altLang="es-ES" sz="1050" b="1" i="1">
                <a:solidFill>
                  <a:schemeClr val="accent2"/>
                </a:solidFill>
              </a:rPr>
              <a:t>9 ATP</a:t>
            </a:r>
            <a:r>
              <a:rPr lang="es-ES" altLang="es-ES" sz="1050" i="1">
                <a:solidFill>
                  <a:schemeClr val="accent2"/>
                </a:solidFill>
              </a:rPr>
              <a:t>.</a:t>
            </a:r>
          </a:p>
          <a:p>
            <a:pPr algn="just" eaLnBrk="1" hangingPunct="1">
              <a:spcBef>
                <a:spcPct val="0"/>
              </a:spcBef>
              <a:buFontTx/>
              <a:buNone/>
            </a:pPr>
            <a:r>
              <a:rPr lang="es-ES" altLang="es-ES" sz="1050" i="1">
                <a:solidFill>
                  <a:schemeClr val="accent2"/>
                </a:solidFill>
              </a:rPr>
              <a:t>El rendimiento energético por las coenzimas de la β-oxidación es de </a:t>
            </a:r>
            <a:r>
              <a:rPr lang="es-ES" altLang="es-ES" sz="1050" b="1" i="1">
                <a:solidFill>
                  <a:srgbClr val="CC3300"/>
                </a:solidFill>
              </a:rPr>
              <a:t>15 ATP   </a:t>
            </a:r>
            <a:endParaRPr lang="es-ES" altLang="es-ES" sz="1050" i="1">
              <a:solidFill>
                <a:schemeClr val="accent2"/>
              </a:solidFill>
            </a:endParaRPr>
          </a:p>
          <a:p>
            <a:pPr algn="just" eaLnBrk="1" hangingPunct="1">
              <a:spcBef>
                <a:spcPct val="0"/>
              </a:spcBef>
              <a:buFontTx/>
              <a:buNone/>
            </a:pPr>
            <a:endParaRPr lang="es-ES" altLang="es-ES" sz="1050" b="1" i="1">
              <a:solidFill>
                <a:srgbClr val="CC3300"/>
              </a:solidFill>
            </a:endParaRPr>
          </a:p>
          <a:p>
            <a:pPr algn="just" eaLnBrk="1" hangingPunct="1">
              <a:spcBef>
                <a:spcPct val="0"/>
              </a:spcBef>
              <a:buFontTx/>
              <a:buNone/>
            </a:pPr>
            <a:r>
              <a:rPr lang="es-ES" altLang="es-ES" sz="1050" b="1" i="1" u="sng">
                <a:solidFill>
                  <a:srgbClr val="CC3300"/>
                </a:solidFill>
              </a:rPr>
              <a:t>En el ciclo de Krebs</a:t>
            </a:r>
            <a:r>
              <a:rPr lang="es-ES" altLang="es-ES" sz="1050" b="1" i="1">
                <a:solidFill>
                  <a:srgbClr val="CC3300"/>
                </a:solidFill>
              </a:rPr>
              <a:t>:</a:t>
            </a:r>
          </a:p>
          <a:p>
            <a:pPr algn="just" eaLnBrk="1" hangingPunct="1">
              <a:spcBef>
                <a:spcPct val="0"/>
              </a:spcBef>
              <a:buFontTx/>
              <a:buChar char="-"/>
            </a:pPr>
            <a:r>
              <a:rPr lang="es-ES" altLang="es-ES" sz="1050" i="1">
                <a:solidFill>
                  <a:schemeClr val="accent2"/>
                </a:solidFill>
              </a:rPr>
              <a:t> Cada acetil-CoA produce:</a:t>
            </a:r>
          </a:p>
          <a:p>
            <a:pPr algn="just" eaLnBrk="1" hangingPunct="1">
              <a:spcBef>
                <a:spcPct val="0"/>
              </a:spcBef>
              <a:buFontTx/>
              <a:buNone/>
            </a:pPr>
            <a:r>
              <a:rPr lang="es-ES" altLang="es-ES" sz="1050" i="1">
                <a:solidFill>
                  <a:schemeClr val="accent2"/>
                </a:solidFill>
              </a:rPr>
              <a:t>	 3 NADH + H</a:t>
            </a:r>
            <a:r>
              <a:rPr lang="es-ES" altLang="es-ES" sz="1050" i="1" baseline="30000">
                <a:solidFill>
                  <a:schemeClr val="accent2"/>
                </a:solidFill>
              </a:rPr>
              <a:t>+</a:t>
            </a:r>
            <a:r>
              <a:rPr lang="es-ES" altLang="es-ES" sz="1050" i="1">
                <a:solidFill>
                  <a:schemeClr val="accent2"/>
                </a:solidFill>
              </a:rPr>
              <a:t> que rendirán 9 ATP</a:t>
            </a:r>
          </a:p>
          <a:p>
            <a:pPr algn="just" eaLnBrk="1" hangingPunct="1">
              <a:spcBef>
                <a:spcPct val="0"/>
              </a:spcBef>
              <a:buFontTx/>
              <a:buNone/>
            </a:pPr>
            <a:r>
              <a:rPr lang="es-ES" altLang="es-ES" sz="1050" i="1">
                <a:solidFill>
                  <a:schemeClr val="accent2"/>
                </a:solidFill>
              </a:rPr>
              <a:t>	1 FADH</a:t>
            </a:r>
            <a:r>
              <a:rPr lang="es-ES" altLang="es-ES" sz="1050" i="1" baseline="-25000">
                <a:solidFill>
                  <a:schemeClr val="accent2"/>
                </a:solidFill>
              </a:rPr>
              <a:t>2 </a:t>
            </a:r>
            <a:r>
              <a:rPr lang="es-ES" altLang="es-ES" sz="1050" i="1">
                <a:solidFill>
                  <a:schemeClr val="accent2"/>
                </a:solidFill>
              </a:rPr>
              <a:t> que rendirán 2 ATP</a:t>
            </a:r>
            <a:endParaRPr lang="es-ES" altLang="es-ES" sz="1050" i="1" baseline="-25000">
              <a:solidFill>
                <a:schemeClr val="accent2"/>
              </a:solidFill>
            </a:endParaRPr>
          </a:p>
          <a:p>
            <a:pPr algn="just" eaLnBrk="1" hangingPunct="1">
              <a:spcBef>
                <a:spcPct val="0"/>
              </a:spcBef>
              <a:buFontTx/>
              <a:buNone/>
            </a:pPr>
            <a:r>
              <a:rPr lang="es-ES" altLang="es-ES" sz="1050" i="1" baseline="-25000">
                <a:solidFill>
                  <a:schemeClr val="accent2"/>
                </a:solidFill>
              </a:rPr>
              <a:t>	</a:t>
            </a:r>
            <a:r>
              <a:rPr lang="es-ES" altLang="es-ES" sz="1050" i="1">
                <a:solidFill>
                  <a:schemeClr val="accent2"/>
                </a:solidFill>
              </a:rPr>
              <a:t>1 GTP ( =  1 ATP)</a:t>
            </a:r>
          </a:p>
          <a:p>
            <a:pPr algn="just" eaLnBrk="1" hangingPunct="1">
              <a:spcBef>
                <a:spcPct val="0"/>
              </a:spcBef>
              <a:buFontTx/>
              <a:buNone/>
            </a:pPr>
            <a:r>
              <a:rPr lang="es-ES" altLang="es-ES" sz="1050" i="1">
                <a:solidFill>
                  <a:schemeClr val="accent2"/>
                </a:solidFill>
              </a:rPr>
              <a:t>Luego los 4 acetil-CoA de las 3 β-oxidaciones rinde 12 x 4 = </a:t>
            </a:r>
            <a:r>
              <a:rPr lang="es-ES" altLang="es-ES" sz="1050" b="1" i="1">
                <a:solidFill>
                  <a:srgbClr val="CC3300"/>
                </a:solidFill>
              </a:rPr>
              <a:t>48 ATP</a:t>
            </a:r>
            <a:r>
              <a:rPr lang="es-ES" altLang="es-ES" sz="1050" i="1">
                <a:solidFill>
                  <a:schemeClr val="accent2"/>
                </a:solidFill>
              </a:rPr>
              <a:t>.</a:t>
            </a:r>
          </a:p>
          <a:p>
            <a:pPr algn="just" eaLnBrk="1" hangingPunct="1">
              <a:spcBef>
                <a:spcPct val="0"/>
              </a:spcBef>
              <a:buFontTx/>
              <a:buNone/>
            </a:pPr>
            <a:r>
              <a:rPr lang="es-ES" altLang="es-ES" sz="1050" i="1">
                <a:solidFill>
                  <a:schemeClr val="accent2"/>
                </a:solidFill>
              </a:rPr>
              <a:t>                 Se obtienen por lo tanto: 15 + 48 = </a:t>
            </a:r>
            <a:r>
              <a:rPr lang="es-ES" altLang="es-ES" sz="1050" b="1" i="1">
                <a:solidFill>
                  <a:srgbClr val="CC3300"/>
                </a:solidFill>
              </a:rPr>
              <a:t>63 ATP</a:t>
            </a:r>
          </a:p>
        </p:txBody>
      </p:sp>
      <p:graphicFrame>
        <p:nvGraphicFramePr>
          <p:cNvPr id="616452" name="Object 4">
            <a:extLst>
              <a:ext uri="{FF2B5EF4-FFF2-40B4-BE49-F238E27FC236}">
                <a16:creationId xmlns:a16="http://schemas.microsoft.com/office/drawing/2014/main" id="{CFD0AC3C-C34A-D768-F64F-686C57BC89FF}"/>
              </a:ext>
            </a:extLst>
          </p:cNvPr>
          <p:cNvGraphicFramePr>
            <a:graphicFrameLocks noChangeAspect="1"/>
          </p:cNvGraphicFramePr>
          <p:nvPr>
            <p:ph sz="half" idx="1"/>
          </p:nvPr>
        </p:nvGraphicFramePr>
        <p:xfrm>
          <a:off x="1143000" y="3225403"/>
          <a:ext cx="3590925" cy="1918097"/>
        </p:xfrm>
        <a:graphic>
          <a:graphicData uri="http://schemas.openxmlformats.org/presentationml/2006/ole">
            <mc:AlternateContent xmlns:mc="http://schemas.openxmlformats.org/markup-compatibility/2006">
              <mc:Choice xmlns:v="urn:schemas-microsoft-com:vml" Requires="v">
                <p:oleObj r:id="rId4" imgW="10221752" imgH="5458587" progId="">
                  <p:embed/>
                </p:oleObj>
              </mc:Choice>
              <mc:Fallback>
                <p:oleObj r:id="rId4" imgW="10221752" imgH="5458587" progId="">
                  <p:embed/>
                  <p:pic>
                    <p:nvPicPr>
                      <p:cNvPr id="616452" name="Object 4">
                        <a:extLst>
                          <a:ext uri="{FF2B5EF4-FFF2-40B4-BE49-F238E27FC236}">
                            <a16:creationId xmlns:a16="http://schemas.microsoft.com/office/drawing/2014/main" id="{CFD0AC3C-C34A-D768-F64F-686C57BC89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225403"/>
                        <a:ext cx="3590925" cy="191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6453" name="Object 5">
            <a:extLst>
              <a:ext uri="{FF2B5EF4-FFF2-40B4-BE49-F238E27FC236}">
                <a16:creationId xmlns:a16="http://schemas.microsoft.com/office/drawing/2014/main" id="{3E58C48F-F4A9-1FD8-40E7-E3C67AFAA0CE}"/>
              </a:ext>
            </a:extLst>
          </p:cNvPr>
          <p:cNvGraphicFramePr>
            <a:graphicFrameLocks noChangeAspect="1"/>
          </p:cNvGraphicFramePr>
          <p:nvPr>
            <p:ph sz="half" idx="2"/>
          </p:nvPr>
        </p:nvGraphicFramePr>
        <p:xfrm>
          <a:off x="4914900" y="822723"/>
          <a:ext cx="3086100" cy="4320778"/>
        </p:xfrm>
        <a:graphic>
          <a:graphicData uri="http://schemas.openxmlformats.org/presentationml/2006/ole">
            <mc:AlternateContent xmlns:mc="http://schemas.openxmlformats.org/markup-compatibility/2006">
              <mc:Choice xmlns:v="urn:schemas-microsoft-com:vml" Requires="v">
                <p:oleObj r:id="rId6" imgW="6335009" imgH="8202170" progId="">
                  <p:embed/>
                </p:oleObj>
              </mc:Choice>
              <mc:Fallback>
                <p:oleObj r:id="rId6" imgW="6335009" imgH="8202170" progId="">
                  <p:embed/>
                  <p:pic>
                    <p:nvPicPr>
                      <p:cNvPr id="616453" name="Object 5">
                        <a:extLst>
                          <a:ext uri="{FF2B5EF4-FFF2-40B4-BE49-F238E27FC236}">
                            <a16:creationId xmlns:a16="http://schemas.microsoft.com/office/drawing/2014/main" id="{3E58C48F-F4A9-1FD8-40E7-E3C67AFAA0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336" r="4189"/>
                      <a:stretch>
                        <a:fillRect/>
                      </a:stretch>
                    </p:blipFill>
                    <p:spPr bwMode="auto">
                      <a:xfrm>
                        <a:off x="4914900" y="822723"/>
                        <a:ext cx="3086100" cy="4320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6454" name="AutoShape 6">
            <a:extLst>
              <a:ext uri="{FF2B5EF4-FFF2-40B4-BE49-F238E27FC236}">
                <a16:creationId xmlns:a16="http://schemas.microsoft.com/office/drawing/2014/main" id="{A2F7DF56-5679-A546-42C3-29470ECC9C42}"/>
              </a:ext>
            </a:extLst>
          </p:cNvPr>
          <p:cNvSpPr>
            <a:spLocks/>
          </p:cNvSpPr>
          <p:nvPr/>
        </p:nvSpPr>
        <p:spPr bwMode="auto">
          <a:xfrm>
            <a:off x="3977878" y="2139554"/>
            <a:ext cx="108347" cy="473869"/>
          </a:xfrm>
          <a:prstGeom prst="rightBrace">
            <a:avLst>
              <a:gd name="adj1" fmla="val 36447"/>
              <a:gd name="adj2" fmla="val 50000"/>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616455" name="Text Box 7">
            <a:extLst>
              <a:ext uri="{FF2B5EF4-FFF2-40B4-BE49-F238E27FC236}">
                <a16:creationId xmlns:a16="http://schemas.microsoft.com/office/drawing/2014/main" id="{51CCEF67-D4C0-8F7F-4AE3-C490617DB4B6}"/>
              </a:ext>
            </a:extLst>
          </p:cNvPr>
          <p:cNvSpPr txBox="1">
            <a:spLocks noChangeArrowheads="1"/>
          </p:cNvSpPr>
          <p:nvPr/>
        </p:nvSpPr>
        <p:spPr bwMode="auto">
          <a:xfrm>
            <a:off x="4031457" y="2301479"/>
            <a:ext cx="59412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1050">
                <a:solidFill>
                  <a:schemeClr val="accent2"/>
                </a:solidFill>
              </a:rPr>
              <a:t>12 ATP</a:t>
            </a:r>
          </a:p>
        </p:txBody>
      </p:sp>
      <p:sp>
        <p:nvSpPr>
          <p:cNvPr id="72712" name="Rectangle 8">
            <a:extLst>
              <a:ext uri="{FF2B5EF4-FFF2-40B4-BE49-F238E27FC236}">
                <a16:creationId xmlns:a16="http://schemas.microsoft.com/office/drawing/2014/main" id="{0AACF7D6-7830-5E17-F028-8E1BDCB1A893}"/>
              </a:ext>
            </a:extLst>
          </p:cNvPr>
          <p:cNvSpPr>
            <a:spLocks noChangeArrowheads="1"/>
          </p:cNvSpPr>
          <p:nvPr/>
        </p:nvSpPr>
        <p:spPr bwMode="auto">
          <a:xfrm>
            <a:off x="5328048" y="789385"/>
            <a:ext cx="378619" cy="2166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77834" name="Text Box 12">
            <a:extLst>
              <a:ext uri="{FF2B5EF4-FFF2-40B4-BE49-F238E27FC236}">
                <a16:creationId xmlns:a16="http://schemas.microsoft.com/office/drawing/2014/main" id="{530E66D6-0CA9-6056-B900-32FBBA6CF30F}"/>
              </a:ext>
            </a:extLst>
          </p:cNvPr>
          <p:cNvSpPr txBox="1">
            <a:spLocks noChangeArrowheads="1"/>
          </p:cNvSpPr>
          <p:nvPr/>
        </p:nvSpPr>
        <p:spPr bwMode="auto">
          <a:xfrm>
            <a:off x="2195512" y="1479947"/>
            <a:ext cx="567929" cy="369332"/>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900" b="1">
                <a:solidFill>
                  <a:srgbClr val="FF0000"/>
                </a:solidFill>
              </a:rPr>
              <a:t>15 ATP</a:t>
            </a:r>
          </a:p>
        </p:txBody>
      </p:sp>
      <p:sp>
        <p:nvSpPr>
          <p:cNvPr id="77836" name="Text Box 12">
            <a:extLst>
              <a:ext uri="{FF2B5EF4-FFF2-40B4-BE49-F238E27FC236}">
                <a16:creationId xmlns:a16="http://schemas.microsoft.com/office/drawing/2014/main" id="{98950C70-7E60-ECA0-E13E-68B0FD928002}"/>
              </a:ext>
            </a:extLst>
          </p:cNvPr>
          <p:cNvSpPr txBox="1">
            <a:spLocks noChangeArrowheads="1"/>
          </p:cNvSpPr>
          <p:nvPr/>
        </p:nvSpPr>
        <p:spPr bwMode="auto">
          <a:xfrm>
            <a:off x="3924300" y="2895600"/>
            <a:ext cx="567929" cy="36933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900" b="1">
                <a:solidFill>
                  <a:schemeClr val="bg1"/>
                </a:solidFill>
              </a:rPr>
              <a:t>63 ATP</a:t>
            </a:r>
          </a:p>
        </p:txBody>
      </p:sp>
      <p:sp>
        <p:nvSpPr>
          <p:cNvPr id="77837" name="Text Box 12">
            <a:extLst>
              <a:ext uri="{FF2B5EF4-FFF2-40B4-BE49-F238E27FC236}">
                <a16:creationId xmlns:a16="http://schemas.microsoft.com/office/drawing/2014/main" id="{BB5621C1-E086-BBAF-2A36-BCB9335D0B0A}"/>
              </a:ext>
            </a:extLst>
          </p:cNvPr>
          <p:cNvSpPr txBox="1">
            <a:spLocks noChangeArrowheads="1"/>
          </p:cNvSpPr>
          <p:nvPr/>
        </p:nvSpPr>
        <p:spPr bwMode="auto">
          <a:xfrm>
            <a:off x="1143000" y="2771775"/>
            <a:ext cx="567929" cy="369332"/>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900" b="1">
                <a:solidFill>
                  <a:srgbClr val="FF0000"/>
                </a:solidFill>
              </a:rPr>
              <a:t>48 ATP</a:t>
            </a:r>
          </a:p>
        </p:txBody>
      </p:sp>
      <p:sp>
        <p:nvSpPr>
          <p:cNvPr id="2" name="AutoShape 8">
            <a:extLst>
              <a:ext uri="{FF2B5EF4-FFF2-40B4-BE49-F238E27FC236}">
                <a16:creationId xmlns:a16="http://schemas.microsoft.com/office/drawing/2014/main" id="{4D1ACEE3-8056-B010-3EEC-2CA66897AA33}"/>
              </a:ext>
            </a:extLst>
          </p:cNvPr>
          <p:cNvSpPr>
            <a:spLocks noChangeArrowheads="1"/>
          </p:cNvSpPr>
          <p:nvPr/>
        </p:nvSpPr>
        <p:spPr bwMode="auto">
          <a:xfrm>
            <a:off x="5381625" y="1491854"/>
            <a:ext cx="323850" cy="216694"/>
          </a:xfrm>
          <a:prstGeom prst="rightArrow">
            <a:avLst>
              <a:gd name="adj1" fmla="val 50000"/>
              <a:gd name="adj2" fmla="val 37363"/>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616452"/>
                                        </p:tgtEl>
                                        <p:attrNameLst>
                                          <p:attrName>style.visibility</p:attrName>
                                        </p:attrNameLst>
                                      </p:cBhvr>
                                      <p:to>
                                        <p:strVal val="visible"/>
                                      </p:to>
                                    </p:set>
                                    <p:anim calcmode="lin" valueType="num">
                                      <p:cBhvr>
                                        <p:cTn id="7" dur="500" fill="hold"/>
                                        <p:tgtEl>
                                          <p:spTgt spid="616452"/>
                                        </p:tgtEl>
                                        <p:attrNameLst>
                                          <p:attrName>ppt_w</p:attrName>
                                        </p:attrNameLst>
                                      </p:cBhvr>
                                      <p:tavLst>
                                        <p:tav tm="0">
                                          <p:val>
                                            <p:strVal val="#ppt_w*0.05"/>
                                          </p:val>
                                        </p:tav>
                                        <p:tav tm="100000">
                                          <p:val>
                                            <p:strVal val="#ppt_w"/>
                                          </p:val>
                                        </p:tav>
                                      </p:tavLst>
                                    </p:anim>
                                    <p:anim calcmode="lin" valueType="num">
                                      <p:cBhvr>
                                        <p:cTn id="8" dur="500" fill="hold"/>
                                        <p:tgtEl>
                                          <p:spTgt spid="616452"/>
                                        </p:tgtEl>
                                        <p:attrNameLst>
                                          <p:attrName>ppt_h</p:attrName>
                                        </p:attrNameLst>
                                      </p:cBhvr>
                                      <p:tavLst>
                                        <p:tav tm="0">
                                          <p:val>
                                            <p:strVal val="#ppt_h"/>
                                          </p:val>
                                        </p:tav>
                                        <p:tav tm="100000">
                                          <p:val>
                                            <p:strVal val="#ppt_h"/>
                                          </p:val>
                                        </p:tav>
                                      </p:tavLst>
                                    </p:anim>
                                    <p:anim calcmode="lin" valueType="num">
                                      <p:cBhvr>
                                        <p:cTn id="9" dur="500" fill="hold"/>
                                        <p:tgtEl>
                                          <p:spTgt spid="616452"/>
                                        </p:tgtEl>
                                        <p:attrNameLst>
                                          <p:attrName>ppt_x</p:attrName>
                                        </p:attrNameLst>
                                      </p:cBhvr>
                                      <p:tavLst>
                                        <p:tav tm="0">
                                          <p:val>
                                            <p:strVal val="#ppt_x-.2"/>
                                          </p:val>
                                        </p:tav>
                                        <p:tav tm="100000">
                                          <p:val>
                                            <p:strVal val="#ppt_x"/>
                                          </p:val>
                                        </p:tav>
                                      </p:tavLst>
                                    </p:anim>
                                    <p:anim calcmode="lin" valueType="num">
                                      <p:cBhvr>
                                        <p:cTn id="10" dur="500" fill="hold"/>
                                        <p:tgtEl>
                                          <p:spTgt spid="616452"/>
                                        </p:tgtEl>
                                        <p:attrNameLst>
                                          <p:attrName>ppt_y</p:attrName>
                                        </p:attrNameLst>
                                      </p:cBhvr>
                                      <p:tavLst>
                                        <p:tav tm="0">
                                          <p:val>
                                            <p:strVal val="#ppt_y"/>
                                          </p:val>
                                        </p:tav>
                                        <p:tav tm="100000">
                                          <p:val>
                                            <p:strVal val="#ppt_y"/>
                                          </p:val>
                                        </p:tav>
                                      </p:tavLst>
                                    </p:anim>
                                    <p:animEffect transition="in" filter="fade">
                                      <p:cBhvr>
                                        <p:cTn id="11" dur="500"/>
                                        <p:tgtEl>
                                          <p:spTgt spid="616452"/>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616453"/>
                                        </p:tgtEl>
                                        <p:attrNameLst>
                                          <p:attrName>style.visibility</p:attrName>
                                        </p:attrNameLst>
                                      </p:cBhvr>
                                      <p:to>
                                        <p:strVal val="visible"/>
                                      </p:to>
                                    </p:set>
                                    <p:anim calcmode="lin" valueType="num">
                                      <p:cBhvr>
                                        <p:cTn id="14" dur="500" fill="hold"/>
                                        <p:tgtEl>
                                          <p:spTgt spid="616453"/>
                                        </p:tgtEl>
                                        <p:attrNameLst>
                                          <p:attrName>ppt_w</p:attrName>
                                        </p:attrNameLst>
                                      </p:cBhvr>
                                      <p:tavLst>
                                        <p:tav tm="0">
                                          <p:val>
                                            <p:strVal val="#ppt_w*0.05"/>
                                          </p:val>
                                        </p:tav>
                                        <p:tav tm="100000">
                                          <p:val>
                                            <p:strVal val="#ppt_w"/>
                                          </p:val>
                                        </p:tav>
                                      </p:tavLst>
                                    </p:anim>
                                    <p:anim calcmode="lin" valueType="num">
                                      <p:cBhvr>
                                        <p:cTn id="15" dur="500" fill="hold"/>
                                        <p:tgtEl>
                                          <p:spTgt spid="616453"/>
                                        </p:tgtEl>
                                        <p:attrNameLst>
                                          <p:attrName>ppt_h</p:attrName>
                                        </p:attrNameLst>
                                      </p:cBhvr>
                                      <p:tavLst>
                                        <p:tav tm="0">
                                          <p:val>
                                            <p:strVal val="#ppt_h"/>
                                          </p:val>
                                        </p:tav>
                                        <p:tav tm="100000">
                                          <p:val>
                                            <p:strVal val="#ppt_h"/>
                                          </p:val>
                                        </p:tav>
                                      </p:tavLst>
                                    </p:anim>
                                    <p:anim calcmode="lin" valueType="num">
                                      <p:cBhvr>
                                        <p:cTn id="16" dur="500" fill="hold"/>
                                        <p:tgtEl>
                                          <p:spTgt spid="616453"/>
                                        </p:tgtEl>
                                        <p:attrNameLst>
                                          <p:attrName>ppt_x</p:attrName>
                                        </p:attrNameLst>
                                      </p:cBhvr>
                                      <p:tavLst>
                                        <p:tav tm="0">
                                          <p:val>
                                            <p:strVal val="#ppt_x-.2"/>
                                          </p:val>
                                        </p:tav>
                                        <p:tav tm="100000">
                                          <p:val>
                                            <p:strVal val="#ppt_x"/>
                                          </p:val>
                                        </p:tav>
                                      </p:tavLst>
                                    </p:anim>
                                    <p:anim calcmode="lin" valueType="num">
                                      <p:cBhvr>
                                        <p:cTn id="17" dur="500" fill="hold"/>
                                        <p:tgtEl>
                                          <p:spTgt spid="616453"/>
                                        </p:tgtEl>
                                        <p:attrNameLst>
                                          <p:attrName>ppt_y</p:attrName>
                                        </p:attrNameLst>
                                      </p:cBhvr>
                                      <p:tavLst>
                                        <p:tav tm="0">
                                          <p:val>
                                            <p:strVal val="#ppt_y"/>
                                          </p:val>
                                        </p:tav>
                                        <p:tav tm="100000">
                                          <p:val>
                                            <p:strVal val="#ppt_y"/>
                                          </p:val>
                                        </p:tav>
                                      </p:tavLst>
                                    </p:anim>
                                    <p:animEffect transition="in" filter="fade">
                                      <p:cBhvr>
                                        <p:cTn id="18" dur="500"/>
                                        <p:tgtEl>
                                          <p:spTgt spid="616453"/>
                                        </p:tgtEl>
                                      </p:cBhvr>
                                    </p:animEffect>
                                  </p:childTnLst>
                                </p:cTn>
                              </p:par>
                              <p:par>
                                <p:cTn id="19" presetID="54" presetClass="entr" presetSubtype="0" accel="100000" fill="hold" nodeType="withEffect">
                                  <p:stCondLst>
                                    <p:cond delay="0"/>
                                  </p:stCondLst>
                                  <p:childTnLst>
                                    <p:set>
                                      <p:cBhvr>
                                        <p:cTn id="20" dur="1" fill="hold">
                                          <p:stCondLst>
                                            <p:cond delay="0"/>
                                          </p:stCondLst>
                                        </p:cTn>
                                        <p:tgtEl>
                                          <p:spTgt spid="616451"/>
                                        </p:tgtEl>
                                        <p:attrNameLst>
                                          <p:attrName>style.visibility</p:attrName>
                                        </p:attrNameLst>
                                      </p:cBhvr>
                                      <p:to>
                                        <p:strVal val="visible"/>
                                      </p:to>
                                    </p:set>
                                    <p:anim calcmode="lin" valueType="num">
                                      <p:cBhvr>
                                        <p:cTn id="21" dur="500" fill="hold"/>
                                        <p:tgtEl>
                                          <p:spTgt spid="616451"/>
                                        </p:tgtEl>
                                        <p:attrNameLst>
                                          <p:attrName>ppt_w</p:attrName>
                                        </p:attrNameLst>
                                      </p:cBhvr>
                                      <p:tavLst>
                                        <p:tav tm="0">
                                          <p:val>
                                            <p:strVal val="#ppt_w*0.05"/>
                                          </p:val>
                                        </p:tav>
                                        <p:tav tm="100000">
                                          <p:val>
                                            <p:strVal val="#ppt_w"/>
                                          </p:val>
                                        </p:tav>
                                      </p:tavLst>
                                    </p:anim>
                                    <p:anim calcmode="lin" valueType="num">
                                      <p:cBhvr>
                                        <p:cTn id="22" dur="500" fill="hold"/>
                                        <p:tgtEl>
                                          <p:spTgt spid="616451"/>
                                        </p:tgtEl>
                                        <p:attrNameLst>
                                          <p:attrName>ppt_h</p:attrName>
                                        </p:attrNameLst>
                                      </p:cBhvr>
                                      <p:tavLst>
                                        <p:tav tm="0">
                                          <p:val>
                                            <p:strVal val="#ppt_h"/>
                                          </p:val>
                                        </p:tav>
                                        <p:tav tm="100000">
                                          <p:val>
                                            <p:strVal val="#ppt_h"/>
                                          </p:val>
                                        </p:tav>
                                      </p:tavLst>
                                    </p:anim>
                                    <p:anim calcmode="lin" valueType="num">
                                      <p:cBhvr>
                                        <p:cTn id="23" dur="500" fill="hold"/>
                                        <p:tgtEl>
                                          <p:spTgt spid="616451"/>
                                        </p:tgtEl>
                                        <p:attrNameLst>
                                          <p:attrName>ppt_x</p:attrName>
                                        </p:attrNameLst>
                                      </p:cBhvr>
                                      <p:tavLst>
                                        <p:tav tm="0">
                                          <p:val>
                                            <p:strVal val="#ppt_x-.2"/>
                                          </p:val>
                                        </p:tav>
                                        <p:tav tm="100000">
                                          <p:val>
                                            <p:strVal val="#ppt_x"/>
                                          </p:val>
                                        </p:tav>
                                      </p:tavLst>
                                    </p:anim>
                                    <p:anim calcmode="lin" valueType="num">
                                      <p:cBhvr>
                                        <p:cTn id="24" dur="500" fill="hold"/>
                                        <p:tgtEl>
                                          <p:spTgt spid="616451"/>
                                        </p:tgtEl>
                                        <p:attrNameLst>
                                          <p:attrName>ppt_y</p:attrName>
                                        </p:attrNameLst>
                                      </p:cBhvr>
                                      <p:tavLst>
                                        <p:tav tm="0">
                                          <p:val>
                                            <p:strVal val="#ppt_y"/>
                                          </p:val>
                                        </p:tav>
                                        <p:tav tm="100000">
                                          <p:val>
                                            <p:strVal val="#ppt_y"/>
                                          </p:val>
                                        </p:tav>
                                      </p:tavLst>
                                    </p:anim>
                                    <p:animEffect transition="in" filter="fade">
                                      <p:cBhvr>
                                        <p:cTn id="25" dur="500"/>
                                        <p:tgtEl>
                                          <p:spTgt spid="616451"/>
                                        </p:tgtEl>
                                      </p:cBhvr>
                                    </p:animEffect>
                                  </p:childTnLst>
                                </p:cTn>
                              </p:par>
                              <p:par>
                                <p:cTn id="26" presetID="54" presetClass="entr" presetSubtype="0" accel="100000" fill="hold" nodeType="withEffect">
                                  <p:stCondLst>
                                    <p:cond delay="0"/>
                                  </p:stCondLst>
                                  <p:childTnLst>
                                    <p:set>
                                      <p:cBhvr>
                                        <p:cTn id="27" dur="1" fill="hold">
                                          <p:stCondLst>
                                            <p:cond delay="0"/>
                                          </p:stCondLst>
                                        </p:cTn>
                                        <p:tgtEl>
                                          <p:spTgt spid="616454"/>
                                        </p:tgtEl>
                                        <p:attrNameLst>
                                          <p:attrName>style.visibility</p:attrName>
                                        </p:attrNameLst>
                                      </p:cBhvr>
                                      <p:to>
                                        <p:strVal val="visible"/>
                                      </p:to>
                                    </p:set>
                                    <p:anim calcmode="lin" valueType="num">
                                      <p:cBhvr>
                                        <p:cTn id="28" dur="500" fill="hold"/>
                                        <p:tgtEl>
                                          <p:spTgt spid="616454"/>
                                        </p:tgtEl>
                                        <p:attrNameLst>
                                          <p:attrName>ppt_w</p:attrName>
                                        </p:attrNameLst>
                                      </p:cBhvr>
                                      <p:tavLst>
                                        <p:tav tm="0">
                                          <p:val>
                                            <p:strVal val="#ppt_w*0.05"/>
                                          </p:val>
                                        </p:tav>
                                        <p:tav tm="100000">
                                          <p:val>
                                            <p:strVal val="#ppt_w"/>
                                          </p:val>
                                        </p:tav>
                                      </p:tavLst>
                                    </p:anim>
                                    <p:anim calcmode="lin" valueType="num">
                                      <p:cBhvr>
                                        <p:cTn id="29" dur="500" fill="hold"/>
                                        <p:tgtEl>
                                          <p:spTgt spid="616454"/>
                                        </p:tgtEl>
                                        <p:attrNameLst>
                                          <p:attrName>ppt_h</p:attrName>
                                        </p:attrNameLst>
                                      </p:cBhvr>
                                      <p:tavLst>
                                        <p:tav tm="0">
                                          <p:val>
                                            <p:strVal val="#ppt_h"/>
                                          </p:val>
                                        </p:tav>
                                        <p:tav tm="100000">
                                          <p:val>
                                            <p:strVal val="#ppt_h"/>
                                          </p:val>
                                        </p:tav>
                                      </p:tavLst>
                                    </p:anim>
                                    <p:anim calcmode="lin" valueType="num">
                                      <p:cBhvr>
                                        <p:cTn id="30" dur="500" fill="hold"/>
                                        <p:tgtEl>
                                          <p:spTgt spid="616454"/>
                                        </p:tgtEl>
                                        <p:attrNameLst>
                                          <p:attrName>ppt_x</p:attrName>
                                        </p:attrNameLst>
                                      </p:cBhvr>
                                      <p:tavLst>
                                        <p:tav tm="0">
                                          <p:val>
                                            <p:strVal val="#ppt_x-.2"/>
                                          </p:val>
                                        </p:tav>
                                        <p:tav tm="100000">
                                          <p:val>
                                            <p:strVal val="#ppt_x"/>
                                          </p:val>
                                        </p:tav>
                                      </p:tavLst>
                                    </p:anim>
                                    <p:anim calcmode="lin" valueType="num">
                                      <p:cBhvr>
                                        <p:cTn id="31" dur="500" fill="hold"/>
                                        <p:tgtEl>
                                          <p:spTgt spid="616454"/>
                                        </p:tgtEl>
                                        <p:attrNameLst>
                                          <p:attrName>ppt_y</p:attrName>
                                        </p:attrNameLst>
                                      </p:cBhvr>
                                      <p:tavLst>
                                        <p:tav tm="0">
                                          <p:val>
                                            <p:strVal val="#ppt_y"/>
                                          </p:val>
                                        </p:tav>
                                        <p:tav tm="100000">
                                          <p:val>
                                            <p:strVal val="#ppt_y"/>
                                          </p:val>
                                        </p:tav>
                                      </p:tavLst>
                                    </p:anim>
                                    <p:animEffect transition="in" filter="fade">
                                      <p:cBhvr>
                                        <p:cTn id="32" dur="500"/>
                                        <p:tgtEl>
                                          <p:spTgt spid="616454"/>
                                        </p:tgtEl>
                                      </p:cBhvr>
                                    </p:animEffect>
                                  </p:childTnLst>
                                </p:cTn>
                              </p:par>
                              <p:par>
                                <p:cTn id="33" presetID="54" presetClass="entr" presetSubtype="0" accel="100000" fill="hold" nodeType="withEffect">
                                  <p:stCondLst>
                                    <p:cond delay="0"/>
                                  </p:stCondLst>
                                  <p:childTnLst>
                                    <p:set>
                                      <p:cBhvr>
                                        <p:cTn id="34" dur="1" fill="hold">
                                          <p:stCondLst>
                                            <p:cond delay="0"/>
                                          </p:stCondLst>
                                        </p:cTn>
                                        <p:tgtEl>
                                          <p:spTgt spid="616455"/>
                                        </p:tgtEl>
                                        <p:attrNameLst>
                                          <p:attrName>style.visibility</p:attrName>
                                        </p:attrNameLst>
                                      </p:cBhvr>
                                      <p:to>
                                        <p:strVal val="visible"/>
                                      </p:to>
                                    </p:set>
                                    <p:anim calcmode="lin" valueType="num">
                                      <p:cBhvr>
                                        <p:cTn id="35" dur="500" fill="hold"/>
                                        <p:tgtEl>
                                          <p:spTgt spid="616455"/>
                                        </p:tgtEl>
                                        <p:attrNameLst>
                                          <p:attrName>ppt_w</p:attrName>
                                        </p:attrNameLst>
                                      </p:cBhvr>
                                      <p:tavLst>
                                        <p:tav tm="0">
                                          <p:val>
                                            <p:strVal val="#ppt_w*0.05"/>
                                          </p:val>
                                        </p:tav>
                                        <p:tav tm="100000">
                                          <p:val>
                                            <p:strVal val="#ppt_w"/>
                                          </p:val>
                                        </p:tav>
                                      </p:tavLst>
                                    </p:anim>
                                    <p:anim calcmode="lin" valueType="num">
                                      <p:cBhvr>
                                        <p:cTn id="36" dur="500" fill="hold"/>
                                        <p:tgtEl>
                                          <p:spTgt spid="616455"/>
                                        </p:tgtEl>
                                        <p:attrNameLst>
                                          <p:attrName>ppt_h</p:attrName>
                                        </p:attrNameLst>
                                      </p:cBhvr>
                                      <p:tavLst>
                                        <p:tav tm="0">
                                          <p:val>
                                            <p:strVal val="#ppt_h"/>
                                          </p:val>
                                        </p:tav>
                                        <p:tav tm="100000">
                                          <p:val>
                                            <p:strVal val="#ppt_h"/>
                                          </p:val>
                                        </p:tav>
                                      </p:tavLst>
                                    </p:anim>
                                    <p:anim calcmode="lin" valueType="num">
                                      <p:cBhvr>
                                        <p:cTn id="37" dur="500" fill="hold"/>
                                        <p:tgtEl>
                                          <p:spTgt spid="616455"/>
                                        </p:tgtEl>
                                        <p:attrNameLst>
                                          <p:attrName>ppt_x</p:attrName>
                                        </p:attrNameLst>
                                      </p:cBhvr>
                                      <p:tavLst>
                                        <p:tav tm="0">
                                          <p:val>
                                            <p:strVal val="#ppt_x-.2"/>
                                          </p:val>
                                        </p:tav>
                                        <p:tav tm="100000">
                                          <p:val>
                                            <p:strVal val="#ppt_x"/>
                                          </p:val>
                                        </p:tav>
                                      </p:tavLst>
                                    </p:anim>
                                    <p:anim calcmode="lin" valueType="num">
                                      <p:cBhvr>
                                        <p:cTn id="38" dur="500" fill="hold"/>
                                        <p:tgtEl>
                                          <p:spTgt spid="616455"/>
                                        </p:tgtEl>
                                        <p:attrNameLst>
                                          <p:attrName>ppt_y</p:attrName>
                                        </p:attrNameLst>
                                      </p:cBhvr>
                                      <p:tavLst>
                                        <p:tav tm="0">
                                          <p:val>
                                            <p:strVal val="#ppt_y"/>
                                          </p:val>
                                        </p:tav>
                                        <p:tav tm="100000">
                                          <p:val>
                                            <p:strVal val="#ppt_y"/>
                                          </p:val>
                                        </p:tav>
                                      </p:tavLst>
                                    </p:anim>
                                    <p:animEffect transition="in" filter="fade">
                                      <p:cBhvr>
                                        <p:cTn id="39" dur="500"/>
                                        <p:tgtEl>
                                          <p:spTgt spid="616455"/>
                                        </p:tgtEl>
                                      </p:cBhvr>
                                    </p:animEffect>
                                  </p:childTnLst>
                                </p:cTn>
                              </p:par>
                              <p:par>
                                <p:cTn id="40" presetID="54" presetClass="entr" presetSubtype="0" accel="100000" fill="hold" nodeType="withEffect">
                                  <p:stCondLst>
                                    <p:cond delay="0"/>
                                  </p:stCondLst>
                                  <p:childTnLst>
                                    <p:set>
                                      <p:cBhvr>
                                        <p:cTn id="41" dur="1" fill="hold">
                                          <p:stCondLst>
                                            <p:cond delay="0"/>
                                          </p:stCondLst>
                                        </p:cTn>
                                        <p:tgtEl>
                                          <p:spTgt spid="77834"/>
                                        </p:tgtEl>
                                        <p:attrNameLst>
                                          <p:attrName>style.visibility</p:attrName>
                                        </p:attrNameLst>
                                      </p:cBhvr>
                                      <p:to>
                                        <p:strVal val="visible"/>
                                      </p:to>
                                    </p:set>
                                    <p:anim calcmode="lin" valueType="num">
                                      <p:cBhvr>
                                        <p:cTn id="42" dur="500" fill="hold"/>
                                        <p:tgtEl>
                                          <p:spTgt spid="77834"/>
                                        </p:tgtEl>
                                        <p:attrNameLst>
                                          <p:attrName>ppt_w</p:attrName>
                                        </p:attrNameLst>
                                      </p:cBhvr>
                                      <p:tavLst>
                                        <p:tav tm="0">
                                          <p:val>
                                            <p:strVal val="#ppt_w*0.05"/>
                                          </p:val>
                                        </p:tav>
                                        <p:tav tm="100000">
                                          <p:val>
                                            <p:strVal val="#ppt_w"/>
                                          </p:val>
                                        </p:tav>
                                      </p:tavLst>
                                    </p:anim>
                                    <p:anim calcmode="lin" valueType="num">
                                      <p:cBhvr>
                                        <p:cTn id="43" dur="500" fill="hold"/>
                                        <p:tgtEl>
                                          <p:spTgt spid="77834"/>
                                        </p:tgtEl>
                                        <p:attrNameLst>
                                          <p:attrName>ppt_h</p:attrName>
                                        </p:attrNameLst>
                                      </p:cBhvr>
                                      <p:tavLst>
                                        <p:tav tm="0">
                                          <p:val>
                                            <p:strVal val="#ppt_h"/>
                                          </p:val>
                                        </p:tav>
                                        <p:tav tm="100000">
                                          <p:val>
                                            <p:strVal val="#ppt_h"/>
                                          </p:val>
                                        </p:tav>
                                      </p:tavLst>
                                    </p:anim>
                                    <p:anim calcmode="lin" valueType="num">
                                      <p:cBhvr>
                                        <p:cTn id="44" dur="500" fill="hold"/>
                                        <p:tgtEl>
                                          <p:spTgt spid="77834"/>
                                        </p:tgtEl>
                                        <p:attrNameLst>
                                          <p:attrName>ppt_x</p:attrName>
                                        </p:attrNameLst>
                                      </p:cBhvr>
                                      <p:tavLst>
                                        <p:tav tm="0">
                                          <p:val>
                                            <p:strVal val="#ppt_x-.2"/>
                                          </p:val>
                                        </p:tav>
                                        <p:tav tm="100000">
                                          <p:val>
                                            <p:strVal val="#ppt_x"/>
                                          </p:val>
                                        </p:tav>
                                      </p:tavLst>
                                    </p:anim>
                                    <p:anim calcmode="lin" valueType="num">
                                      <p:cBhvr>
                                        <p:cTn id="45" dur="500" fill="hold"/>
                                        <p:tgtEl>
                                          <p:spTgt spid="77834"/>
                                        </p:tgtEl>
                                        <p:attrNameLst>
                                          <p:attrName>ppt_y</p:attrName>
                                        </p:attrNameLst>
                                      </p:cBhvr>
                                      <p:tavLst>
                                        <p:tav tm="0">
                                          <p:val>
                                            <p:strVal val="#ppt_y"/>
                                          </p:val>
                                        </p:tav>
                                        <p:tav tm="100000">
                                          <p:val>
                                            <p:strVal val="#ppt_y"/>
                                          </p:val>
                                        </p:tav>
                                      </p:tavLst>
                                    </p:anim>
                                    <p:animEffect transition="in" filter="fade">
                                      <p:cBhvr>
                                        <p:cTn id="46" dur="500"/>
                                        <p:tgtEl>
                                          <p:spTgt spid="77834"/>
                                        </p:tgtEl>
                                      </p:cBhvr>
                                    </p:animEffect>
                                  </p:childTnLst>
                                </p:cTn>
                              </p:par>
                              <p:par>
                                <p:cTn id="47" presetID="54" presetClass="entr" presetSubtype="0" accel="100000" fill="hold" nodeType="withEffect">
                                  <p:stCondLst>
                                    <p:cond delay="0"/>
                                  </p:stCondLst>
                                  <p:childTnLst>
                                    <p:set>
                                      <p:cBhvr>
                                        <p:cTn id="48" dur="1" fill="hold">
                                          <p:stCondLst>
                                            <p:cond delay="0"/>
                                          </p:stCondLst>
                                        </p:cTn>
                                        <p:tgtEl>
                                          <p:spTgt spid="616451"/>
                                        </p:tgtEl>
                                        <p:attrNameLst>
                                          <p:attrName>style.visibility</p:attrName>
                                        </p:attrNameLst>
                                      </p:cBhvr>
                                      <p:to>
                                        <p:strVal val="visible"/>
                                      </p:to>
                                    </p:set>
                                    <p:anim calcmode="lin" valueType="num">
                                      <p:cBhvr>
                                        <p:cTn id="49" dur="500" fill="hold"/>
                                        <p:tgtEl>
                                          <p:spTgt spid="616451"/>
                                        </p:tgtEl>
                                        <p:attrNameLst>
                                          <p:attrName>ppt_w</p:attrName>
                                        </p:attrNameLst>
                                      </p:cBhvr>
                                      <p:tavLst>
                                        <p:tav tm="0">
                                          <p:val>
                                            <p:strVal val="#ppt_w*0.05"/>
                                          </p:val>
                                        </p:tav>
                                        <p:tav tm="100000">
                                          <p:val>
                                            <p:strVal val="#ppt_w"/>
                                          </p:val>
                                        </p:tav>
                                      </p:tavLst>
                                    </p:anim>
                                    <p:anim calcmode="lin" valueType="num">
                                      <p:cBhvr>
                                        <p:cTn id="50" dur="500" fill="hold"/>
                                        <p:tgtEl>
                                          <p:spTgt spid="616451"/>
                                        </p:tgtEl>
                                        <p:attrNameLst>
                                          <p:attrName>ppt_h</p:attrName>
                                        </p:attrNameLst>
                                      </p:cBhvr>
                                      <p:tavLst>
                                        <p:tav tm="0">
                                          <p:val>
                                            <p:strVal val="#ppt_h"/>
                                          </p:val>
                                        </p:tav>
                                        <p:tav tm="100000">
                                          <p:val>
                                            <p:strVal val="#ppt_h"/>
                                          </p:val>
                                        </p:tav>
                                      </p:tavLst>
                                    </p:anim>
                                    <p:anim calcmode="lin" valueType="num">
                                      <p:cBhvr>
                                        <p:cTn id="51" dur="500" fill="hold"/>
                                        <p:tgtEl>
                                          <p:spTgt spid="616451"/>
                                        </p:tgtEl>
                                        <p:attrNameLst>
                                          <p:attrName>ppt_x</p:attrName>
                                        </p:attrNameLst>
                                      </p:cBhvr>
                                      <p:tavLst>
                                        <p:tav tm="0">
                                          <p:val>
                                            <p:strVal val="#ppt_x-.2"/>
                                          </p:val>
                                        </p:tav>
                                        <p:tav tm="100000">
                                          <p:val>
                                            <p:strVal val="#ppt_x"/>
                                          </p:val>
                                        </p:tav>
                                      </p:tavLst>
                                    </p:anim>
                                    <p:anim calcmode="lin" valueType="num">
                                      <p:cBhvr>
                                        <p:cTn id="52" dur="500" fill="hold"/>
                                        <p:tgtEl>
                                          <p:spTgt spid="616451"/>
                                        </p:tgtEl>
                                        <p:attrNameLst>
                                          <p:attrName>ppt_y</p:attrName>
                                        </p:attrNameLst>
                                      </p:cBhvr>
                                      <p:tavLst>
                                        <p:tav tm="0">
                                          <p:val>
                                            <p:strVal val="#ppt_y"/>
                                          </p:val>
                                        </p:tav>
                                        <p:tav tm="100000">
                                          <p:val>
                                            <p:strVal val="#ppt_y"/>
                                          </p:val>
                                        </p:tav>
                                      </p:tavLst>
                                    </p:anim>
                                    <p:animEffect transition="in" filter="fade">
                                      <p:cBhvr>
                                        <p:cTn id="53" dur="500"/>
                                        <p:tgtEl>
                                          <p:spTgt spid="616451"/>
                                        </p:tgtEl>
                                      </p:cBhvr>
                                    </p:animEffect>
                                  </p:childTnLst>
                                </p:cTn>
                              </p:par>
                              <p:par>
                                <p:cTn id="54" presetID="54" presetClass="entr" presetSubtype="0" accel="100000" fill="hold" nodeType="withEffect">
                                  <p:stCondLst>
                                    <p:cond delay="0"/>
                                  </p:stCondLst>
                                  <p:childTnLst>
                                    <p:set>
                                      <p:cBhvr>
                                        <p:cTn id="55" dur="1" fill="hold">
                                          <p:stCondLst>
                                            <p:cond delay="0"/>
                                          </p:stCondLst>
                                        </p:cTn>
                                        <p:tgtEl>
                                          <p:spTgt spid="77836"/>
                                        </p:tgtEl>
                                        <p:attrNameLst>
                                          <p:attrName>style.visibility</p:attrName>
                                        </p:attrNameLst>
                                      </p:cBhvr>
                                      <p:to>
                                        <p:strVal val="visible"/>
                                      </p:to>
                                    </p:set>
                                    <p:anim calcmode="lin" valueType="num">
                                      <p:cBhvr>
                                        <p:cTn id="56" dur="500" fill="hold"/>
                                        <p:tgtEl>
                                          <p:spTgt spid="77836"/>
                                        </p:tgtEl>
                                        <p:attrNameLst>
                                          <p:attrName>ppt_w</p:attrName>
                                        </p:attrNameLst>
                                      </p:cBhvr>
                                      <p:tavLst>
                                        <p:tav tm="0">
                                          <p:val>
                                            <p:strVal val="#ppt_w*0.05"/>
                                          </p:val>
                                        </p:tav>
                                        <p:tav tm="100000">
                                          <p:val>
                                            <p:strVal val="#ppt_w"/>
                                          </p:val>
                                        </p:tav>
                                      </p:tavLst>
                                    </p:anim>
                                    <p:anim calcmode="lin" valueType="num">
                                      <p:cBhvr>
                                        <p:cTn id="57" dur="500" fill="hold"/>
                                        <p:tgtEl>
                                          <p:spTgt spid="77836"/>
                                        </p:tgtEl>
                                        <p:attrNameLst>
                                          <p:attrName>ppt_h</p:attrName>
                                        </p:attrNameLst>
                                      </p:cBhvr>
                                      <p:tavLst>
                                        <p:tav tm="0">
                                          <p:val>
                                            <p:strVal val="#ppt_h"/>
                                          </p:val>
                                        </p:tav>
                                        <p:tav tm="100000">
                                          <p:val>
                                            <p:strVal val="#ppt_h"/>
                                          </p:val>
                                        </p:tav>
                                      </p:tavLst>
                                    </p:anim>
                                    <p:anim calcmode="lin" valueType="num">
                                      <p:cBhvr>
                                        <p:cTn id="58" dur="500" fill="hold"/>
                                        <p:tgtEl>
                                          <p:spTgt spid="77836"/>
                                        </p:tgtEl>
                                        <p:attrNameLst>
                                          <p:attrName>ppt_x</p:attrName>
                                        </p:attrNameLst>
                                      </p:cBhvr>
                                      <p:tavLst>
                                        <p:tav tm="0">
                                          <p:val>
                                            <p:strVal val="#ppt_x-.2"/>
                                          </p:val>
                                        </p:tav>
                                        <p:tav tm="100000">
                                          <p:val>
                                            <p:strVal val="#ppt_x"/>
                                          </p:val>
                                        </p:tav>
                                      </p:tavLst>
                                    </p:anim>
                                    <p:anim calcmode="lin" valueType="num">
                                      <p:cBhvr>
                                        <p:cTn id="59" dur="500" fill="hold"/>
                                        <p:tgtEl>
                                          <p:spTgt spid="77836"/>
                                        </p:tgtEl>
                                        <p:attrNameLst>
                                          <p:attrName>ppt_y</p:attrName>
                                        </p:attrNameLst>
                                      </p:cBhvr>
                                      <p:tavLst>
                                        <p:tav tm="0">
                                          <p:val>
                                            <p:strVal val="#ppt_y"/>
                                          </p:val>
                                        </p:tav>
                                        <p:tav tm="100000">
                                          <p:val>
                                            <p:strVal val="#ppt_y"/>
                                          </p:val>
                                        </p:tav>
                                      </p:tavLst>
                                    </p:anim>
                                    <p:animEffect transition="in" filter="fade">
                                      <p:cBhvr>
                                        <p:cTn id="60" dur="500"/>
                                        <p:tgtEl>
                                          <p:spTgt spid="77836"/>
                                        </p:tgtEl>
                                      </p:cBhvr>
                                    </p:animEffect>
                                  </p:childTnLst>
                                </p:cTn>
                              </p:par>
                              <p:par>
                                <p:cTn id="61" presetID="54" presetClass="entr" presetSubtype="0" accel="100000" fill="hold" nodeType="withEffect">
                                  <p:stCondLst>
                                    <p:cond delay="0"/>
                                  </p:stCondLst>
                                  <p:childTnLst>
                                    <p:set>
                                      <p:cBhvr>
                                        <p:cTn id="62" dur="1" fill="hold">
                                          <p:stCondLst>
                                            <p:cond delay="0"/>
                                          </p:stCondLst>
                                        </p:cTn>
                                        <p:tgtEl>
                                          <p:spTgt spid="77837"/>
                                        </p:tgtEl>
                                        <p:attrNameLst>
                                          <p:attrName>style.visibility</p:attrName>
                                        </p:attrNameLst>
                                      </p:cBhvr>
                                      <p:to>
                                        <p:strVal val="visible"/>
                                      </p:to>
                                    </p:set>
                                    <p:anim calcmode="lin" valueType="num">
                                      <p:cBhvr>
                                        <p:cTn id="63" dur="500" fill="hold"/>
                                        <p:tgtEl>
                                          <p:spTgt spid="77837"/>
                                        </p:tgtEl>
                                        <p:attrNameLst>
                                          <p:attrName>ppt_w</p:attrName>
                                        </p:attrNameLst>
                                      </p:cBhvr>
                                      <p:tavLst>
                                        <p:tav tm="0">
                                          <p:val>
                                            <p:strVal val="#ppt_w*0.05"/>
                                          </p:val>
                                        </p:tav>
                                        <p:tav tm="100000">
                                          <p:val>
                                            <p:strVal val="#ppt_w"/>
                                          </p:val>
                                        </p:tav>
                                      </p:tavLst>
                                    </p:anim>
                                    <p:anim calcmode="lin" valueType="num">
                                      <p:cBhvr>
                                        <p:cTn id="64" dur="500" fill="hold"/>
                                        <p:tgtEl>
                                          <p:spTgt spid="77837"/>
                                        </p:tgtEl>
                                        <p:attrNameLst>
                                          <p:attrName>ppt_h</p:attrName>
                                        </p:attrNameLst>
                                      </p:cBhvr>
                                      <p:tavLst>
                                        <p:tav tm="0">
                                          <p:val>
                                            <p:strVal val="#ppt_h"/>
                                          </p:val>
                                        </p:tav>
                                        <p:tav tm="100000">
                                          <p:val>
                                            <p:strVal val="#ppt_h"/>
                                          </p:val>
                                        </p:tav>
                                      </p:tavLst>
                                    </p:anim>
                                    <p:anim calcmode="lin" valueType="num">
                                      <p:cBhvr>
                                        <p:cTn id="65" dur="500" fill="hold"/>
                                        <p:tgtEl>
                                          <p:spTgt spid="77837"/>
                                        </p:tgtEl>
                                        <p:attrNameLst>
                                          <p:attrName>ppt_x</p:attrName>
                                        </p:attrNameLst>
                                      </p:cBhvr>
                                      <p:tavLst>
                                        <p:tav tm="0">
                                          <p:val>
                                            <p:strVal val="#ppt_x-.2"/>
                                          </p:val>
                                        </p:tav>
                                        <p:tav tm="100000">
                                          <p:val>
                                            <p:strVal val="#ppt_x"/>
                                          </p:val>
                                        </p:tav>
                                      </p:tavLst>
                                    </p:anim>
                                    <p:anim calcmode="lin" valueType="num">
                                      <p:cBhvr>
                                        <p:cTn id="66" dur="500" fill="hold"/>
                                        <p:tgtEl>
                                          <p:spTgt spid="77837"/>
                                        </p:tgtEl>
                                        <p:attrNameLst>
                                          <p:attrName>ppt_y</p:attrName>
                                        </p:attrNameLst>
                                      </p:cBhvr>
                                      <p:tavLst>
                                        <p:tav tm="0">
                                          <p:val>
                                            <p:strVal val="#ppt_y"/>
                                          </p:val>
                                        </p:tav>
                                        <p:tav tm="100000">
                                          <p:val>
                                            <p:strVal val="#ppt_y"/>
                                          </p:val>
                                        </p:tav>
                                      </p:tavLst>
                                    </p:anim>
                                    <p:animEffect transition="in" filter="fade">
                                      <p:cBhvr>
                                        <p:cTn id="67" dur="500"/>
                                        <p:tgtEl>
                                          <p:spTgt spid="77837"/>
                                        </p:tgtEl>
                                      </p:cBhvr>
                                    </p:animEffect>
                                  </p:childTnLst>
                                </p:cTn>
                              </p:par>
                              <p:par>
                                <p:cTn id="68" presetID="54" presetClass="entr" presetSubtype="0" accel="100000" fill="hold" nodeType="withEffect">
                                  <p:stCondLst>
                                    <p:cond delay="0"/>
                                  </p:stCondLst>
                                  <p:childTnLst>
                                    <p:set>
                                      <p:cBhvr>
                                        <p:cTn id="69" dur="1" fill="hold">
                                          <p:stCondLst>
                                            <p:cond delay="0"/>
                                          </p:stCondLst>
                                        </p:cTn>
                                        <p:tgtEl>
                                          <p:spTgt spid="2"/>
                                        </p:tgtEl>
                                        <p:attrNameLst>
                                          <p:attrName>style.visibility</p:attrName>
                                        </p:attrNameLst>
                                      </p:cBhvr>
                                      <p:to>
                                        <p:strVal val="visible"/>
                                      </p:to>
                                    </p:set>
                                    <p:anim calcmode="lin" valueType="num">
                                      <p:cBhvr>
                                        <p:cTn id="70" dur="500" fill="hold"/>
                                        <p:tgtEl>
                                          <p:spTgt spid="2"/>
                                        </p:tgtEl>
                                        <p:attrNameLst>
                                          <p:attrName>ppt_w</p:attrName>
                                        </p:attrNameLst>
                                      </p:cBhvr>
                                      <p:tavLst>
                                        <p:tav tm="0">
                                          <p:val>
                                            <p:strVal val="#ppt_w*0.05"/>
                                          </p:val>
                                        </p:tav>
                                        <p:tav tm="100000">
                                          <p:val>
                                            <p:strVal val="#ppt_w"/>
                                          </p:val>
                                        </p:tav>
                                      </p:tavLst>
                                    </p:anim>
                                    <p:anim calcmode="lin" valueType="num">
                                      <p:cBhvr>
                                        <p:cTn id="71" dur="500" fill="hold"/>
                                        <p:tgtEl>
                                          <p:spTgt spid="2"/>
                                        </p:tgtEl>
                                        <p:attrNameLst>
                                          <p:attrName>ppt_h</p:attrName>
                                        </p:attrNameLst>
                                      </p:cBhvr>
                                      <p:tavLst>
                                        <p:tav tm="0">
                                          <p:val>
                                            <p:strVal val="#ppt_h"/>
                                          </p:val>
                                        </p:tav>
                                        <p:tav tm="100000">
                                          <p:val>
                                            <p:strVal val="#ppt_h"/>
                                          </p:val>
                                        </p:tav>
                                      </p:tavLst>
                                    </p:anim>
                                    <p:anim calcmode="lin" valueType="num">
                                      <p:cBhvr>
                                        <p:cTn id="72" dur="500" fill="hold"/>
                                        <p:tgtEl>
                                          <p:spTgt spid="2"/>
                                        </p:tgtEl>
                                        <p:attrNameLst>
                                          <p:attrName>ppt_x</p:attrName>
                                        </p:attrNameLst>
                                      </p:cBhvr>
                                      <p:tavLst>
                                        <p:tav tm="0">
                                          <p:val>
                                            <p:strVal val="#ppt_x-.2"/>
                                          </p:val>
                                        </p:tav>
                                        <p:tav tm="100000">
                                          <p:val>
                                            <p:strVal val="#ppt_x"/>
                                          </p:val>
                                        </p:tav>
                                      </p:tavLst>
                                    </p:anim>
                                    <p:anim calcmode="lin" valueType="num">
                                      <p:cBhvr>
                                        <p:cTn id="73" dur="500" fill="hold"/>
                                        <p:tgtEl>
                                          <p:spTgt spid="2"/>
                                        </p:tgtEl>
                                        <p:attrNameLst>
                                          <p:attrName>ppt_y</p:attrName>
                                        </p:attrNameLst>
                                      </p:cBhvr>
                                      <p:tavLst>
                                        <p:tav tm="0">
                                          <p:val>
                                            <p:strVal val="#ppt_y"/>
                                          </p:val>
                                        </p:tav>
                                        <p:tav tm="100000">
                                          <p:val>
                                            <p:strVal val="#ppt_y"/>
                                          </p:val>
                                        </p:tav>
                                      </p:tavLst>
                                    </p:anim>
                                    <p:animEffect transition="in" filter="fade">
                                      <p:cBhvr>
                                        <p:cTn id="7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451" grpId="0"/>
      <p:bldP spid="616451" grpId="1"/>
      <p:bldP spid="616454" grpId="0" animBg="1"/>
      <p:bldP spid="616455" grpId="0"/>
      <p:bldP spid="77834" grpId="0" animBg="1"/>
      <p:bldP spid="77836" grpId="0" animBg="1"/>
      <p:bldP spid="77837" grpId="0" animBg="1"/>
      <p:bldP spid="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a:extLst>
              <a:ext uri="{FF2B5EF4-FFF2-40B4-BE49-F238E27FC236}">
                <a16:creationId xmlns:a16="http://schemas.microsoft.com/office/drawing/2014/main" id="{DCA47CA8-6913-EE90-A79A-1BB802768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235" y="0"/>
            <a:ext cx="6155531"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5861" name="Text Box 5">
            <a:extLst>
              <a:ext uri="{FF2B5EF4-FFF2-40B4-BE49-F238E27FC236}">
                <a16:creationId xmlns:a16="http://schemas.microsoft.com/office/drawing/2014/main" id="{72EA5E18-A10A-0C33-FFA6-ED185903F94F}"/>
              </a:ext>
            </a:extLst>
          </p:cNvPr>
          <p:cNvSpPr txBox="1">
            <a:spLocks noChangeArrowheads="1"/>
          </p:cNvSpPr>
          <p:nvPr/>
        </p:nvSpPr>
        <p:spPr bwMode="auto">
          <a:xfrm>
            <a:off x="1547813" y="465535"/>
            <a:ext cx="604837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s-ES" altLang="es-ES" sz="1350" b="1">
                <a:solidFill>
                  <a:schemeClr val="accent2"/>
                </a:solidFill>
              </a:rPr>
              <a:t>Respuesta.-</a:t>
            </a:r>
            <a:r>
              <a:rPr lang="es-ES" altLang="es-ES" sz="1350">
                <a:solidFill>
                  <a:schemeClr val="accent2"/>
                </a:solidFill>
              </a:rPr>
              <a:t> </a:t>
            </a:r>
            <a:r>
              <a:rPr lang="es-ES" altLang="es-ES" sz="1350" i="1">
                <a:solidFill>
                  <a:schemeClr val="accent2"/>
                </a:solidFill>
              </a:rPr>
              <a:t>Si el ácido graso hubiera estado sin activar se tendrían que </a:t>
            </a:r>
            <a:r>
              <a:rPr lang="es-ES" altLang="es-ES" sz="1350" b="1" i="1">
                <a:solidFill>
                  <a:schemeClr val="hlink"/>
                </a:solidFill>
              </a:rPr>
              <a:t>descontar 2 ATP</a:t>
            </a:r>
            <a:r>
              <a:rPr lang="es-ES" altLang="es-ES" sz="1350" i="1">
                <a:solidFill>
                  <a:schemeClr val="accent2"/>
                </a:solidFill>
              </a:rPr>
              <a:t> que se consumen en tal activación, es decir, en la unión de un CoA con el ácido caprílico para pasar a caprilil-CoA. Por tanto, el rendimiento sería de </a:t>
            </a:r>
            <a:r>
              <a:rPr lang="es-ES" altLang="es-ES" sz="1350" b="1" i="1">
                <a:solidFill>
                  <a:srgbClr val="FF0000"/>
                </a:solidFill>
              </a:rPr>
              <a:t>61 ATP</a:t>
            </a:r>
            <a:r>
              <a:rPr lang="es-ES" altLang="es-ES" sz="1350" i="1">
                <a:solidFill>
                  <a:schemeClr val="accent2"/>
                </a:solidFill>
              </a:rPr>
              <a:t>.</a:t>
            </a:r>
            <a:endParaRPr lang="es-ES_tradnl" altLang="es-ES" sz="1350" i="1">
              <a:solidFill>
                <a:schemeClr val="accent2"/>
              </a:solidFill>
            </a:endParaRPr>
          </a:p>
        </p:txBody>
      </p:sp>
      <p:graphicFrame>
        <p:nvGraphicFramePr>
          <p:cNvPr id="505862" name="Object 6">
            <a:extLst>
              <a:ext uri="{FF2B5EF4-FFF2-40B4-BE49-F238E27FC236}">
                <a16:creationId xmlns:a16="http://schemas.microsoft.com/office/drawing/2014/main" id="{0E8B216D-00EA-6BCF-783C-BC752B179BD6}"/>
              </a:ext>
            </a:extLst>
          </p:cNvPr>
          <p:cNvGraphicFramePr>
            <a:graphicFrameLocks noChangeAspect="1"/>
          </p:cNvGraphicFramePr>
          <p:nvPr>
            <p:ph/>
          </p:nvPr>
        </p:nvGraphicFramePr>
        <p:xfrm>
          <a:off x="1980010" y="1545431"/>
          <a:ext cx="5183981" cy="2768204"/>
        </p:xfrm>
        <a:graphic>
          <a:graphicData uri="http://schemas.openxmlformats.org/presentationml/2006/ole">
            <mc:AlternateContent xmlns:mc="http://schemas.openxmlformats.org/markup-compatibility/2006">
              <mc:Choice xmlns:v="urn:schemas-microsoft-com:vml" Requires="v">
                <p:oleObj r:id="rId4" imgW="10221752" imgH="5458587" progId="">
                  <p:embed/>
                </p:oleObj>
              </mc:Choice>
              <mc:Fallback>
                <p:oleObj r:id="rId4" imgW="10221752" imgH="5458587" progId="">
                  <p:embed/>
                  <p:pic>
                    <p:nvPicPr>
                      <p:cNvPr id="505862" name="Object 6">
                        <a:extLst>
                          <a:ext uri="{FF2B5EF4-FFF2-40B4-BE49-F238E27FC236}">
                            <a16:creationId xmlns:a16="http://schemas.microsoft.com/office/drawing/2014/main" id="{0E8B216D-00EA-6BCF-783C-BC752B179B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0010" y="1545431"/>
                        <a:ext cx="5183981" cy="276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5864" name="AutoShape 8">
            <a:extLst>
              <a:ext uri="{FF2B5EF4-FFF2-40B4-BE49-F238E27FC236}">
                <a16:creationId xmlns:a16="http://schemas.microsoft.com/office/drawing/2014/main" id="{9AB51FBD-5570-37D8-7323-17D600970BD1}"/>
              </a:ext>
            </a:extLst>
          </p:cNvPr>
          <p:cNvSpPr>
            <a:spLocks noChangeArrowheads="1"/>
          </p:cNvSpPr>
          <p:nvPr/>
        </p:nvSpPr>
        <p:spPr bwMode="auto">
          <a:xfrm>
            <a:off x="1818085" y="2247900"/>
            <a:ext cx="432197" cy="215504"/>
          </a:xfrm>
          <a:prstGeom prst="rightArrow">
            <a:avLst>
              <a:gd name="adj1" fmla="val 50000"/>
              <a:gd name="adj2" fmla="val 50138"/>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505865" name="Text Box 9">
            <a:extLst>
              <a:ext uri="{FF2B5EF4-FFF2-40B4-BE49-F238E27FC236}">
                <a16:creationId xmlns:a16="http://schemas.microsoft.com/office/drawing/2014/main" id="{93BEAD07-9A9B-E390-4528-5BA52681716C}"/>
              </a:ext>
            </a:extLst>
          </p:cNvPr>
          <p:cNvSpPr txBox="1">
            <a:spLocks noChangeArrowheads="1"/>
          </p:cNvSpPr>
          <p:nvPr/>
        </p:nvSpPr>
        <p:spPr bwMode="auto">
          <a:xfrm>
            <a:off x="1656160" y="4462463"/>
            <a:ext cx="6344840"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050"/>
              <a:t>El ácido graso para activarse necesita la energía de una molécula de ATP que se hidroliza a  AMP + PPi. Sin embargo,  para posteriormente pasar el AMP a ADP se necesita otra molécula de ATP, por lo que el balance final para la activación del ácido graso a acil-CoA es de un gasto de 2 ATP.</a:t>
            </a:r>
            <a:endParaRPr lang="es-ES_tradnl" altLang="es-ES" sz="1050"/>
          </a:p>
        </p:txBody>
      </p:sp>
      <p:sp>
        <p:nvSpPr>
          <p:cNvPr id="505866" name="AutoShape 10">
            <a:extLst>
              <a:ext uri="{FF2B5EF4-FFF2-40B4-BE49-F238E27FC236}">
                <a16:creationId xmlns:a16="http://schemas.microsoft.com/office/drawing/2014/main" id="{A2B2AE12-A3A2-9B76-00CF-6C4BDCA4BAEB}"/>
              </a:ext>
            </a:extLst>
          </p:cNvPr>
          <p:cNvSpPr>
            <a:spLocks noChangeArrowheads="1"/>
          </p:cNvSpPr>
          <p:nvPr/>
        </p:nvSpPr>
        <p:spPr bwMode="auto">
          <a:xfrm>
            <a:off x="1143001" y="4624387"/>
            <a:ext cx="432197" cy="215504"/>
          </a:xfrm>
          <a:prstGeom prst="rightArrow">
            <a:avLst>
              <a:gd name="adj1" fmla="val 50000"/>
              <a:gd name="adj2" fmla="val 50138"/>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505867" name="Rectangle 11">
            <a:extLst>
              <a:ext uri="{FF2B5EF4-FFF2-40B4-BE49-F238E27FC236}">
                <a16:creationId xmlns:a16="http://schemas.microsoft.com/office/drawing/2014/main" id="{092DBDD2-A8B5-ABFC-F82D-0BB1C3B50372}"/>
              </a:ext>
            </a:extLst>
          </p:cNvPr>
          <p:cNvSpPr>
            <a:spLocks noChangeArrowheads="1"/>
          </p:cNvSpPr>
          <p:nvPr/>
        </p:nvSpPr>
        <p:spPr bwMode="auto">
          <a:xfrm>
            <a:off x="6677025" y="4824040"/>
            <a:ext cx="486966" cy="215504"/>
          </a:xfrm>
          <a:prstGeom prst="rect">
            <a:avLst/>
          </a:prstGeom>
          <a:solidFill>
            <a:schemeClr val="accent1">
              <a:alpha val="20000"/>
            </a:schemeClr>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78858" name="Text Box 12">
            <a:extLst>
              <a:ext uri="{FF2B5EF4-FFF2-40B4-BE49-F238E27FC236}">
                <a16:creationId xmlns:a16="http://schemas.microsoft.com/office/drawing/2014/main" id="{7AB84402-7816-8BF0-31F0-82725B35EF66}"/>
              </a:ext>
            </a:extLst>
          </p:cNvPr>
          <p:cNvSpPr txBox="1">
            <a:spLocks noChangeArrowheads="1"/>
          </p:cNvSpPr>
          <p:nvPr/>
        </p:nvSpPr>
        <p:spPr bwMode="auto">
          <a:xfrm>
            <a:off x="3221832" y="1113235"/>
            <a:ext cx="702469" cy="276999"/>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200" b="1">
                <a:solidFill>
                  <a:schemeClr val="bg1"/>
                </a:solidFill>
              </a:rPr>
              <a:t>61 ATP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505862"/>
                                        </p:tgtEl>
                                        <p:attrNameLst>
                                          <p:attrName>style.visibility</p:attrName>
                                        </p:attrNameLst>
                                      </p:cBhvr>
                                      <p:to>
                                        <p:strVal val="visible"/>
                                      </p:to>
                                    </p:set>
                                    <p:anim calcmode="lin" valueType="num">
                                      <p:cBhvr>
                                        <p:cTn id="7" dur="500" fill="hold"/>
                                        <p:tgtEl>
                                          <p:spTgt spid="505862"/>
                                        </p:tgtEl>
                                        <p:attrNameLst>
                                          <p:attrName>ppt_w</p:attrName>
                                        </p:attrNameLst>
                                      </p:cBhvr>
                                      <p:tavLst>
                                        <p:tav tm="0">
                                          <p:val>
                                            <p:strVal val="#ppt_w*0.05"/>
                                          </p:val>
                                        </p:tav>
                                        <p:tav tm="100000">
                                          <p:val>
                                            <p:strVal val="#ppt_w"/>
                                          </p:val>
                                        </p:tav>
                                      </p:tavLst>
                                    </p:anim>
                                    <p:anim calcmode="lin" valueType="num">
                                      <p:cBhvr>
                                        <p:cTn id="8" dur="500" fill="hold"/>
                                        <p:tgtEl>
                                          <p:spTgt spid="505862"/>
                                        </p:tgtEl>
                                        <p:attrNameLst>
                                          <p:attrName>ppt_h</p:attrName>
                                        </p:attrNameLst>
                                      </p:cBhvr>
                                      <p:tavLst>
                                        <p:tav tm="0">
                                          <p:val>
                                            <p:strVal val="#ppt_h"/>
                                          </p:val>
                                        </p:tav>
                                        <p:tav tm="100000">
                                          <p:val>
                                            <p:strVal val="#ppt_h"/>
                                          </p:val>
                                        </p:tav>
                                      </p:tavLst>
                                    </p:anim>
                                    <p:anim calcmode="lin" valueType="num">
                                      <p:cBhvr>
                                        <p:cTn id="9" dur="500" fill="hold"/>
                                        <p:tgtEl>
                                          <p:spTgt spid="505862"/>
                                        </p:tgtEl>
                                        <p:attrNameLst>
                                          <p:attrName>ppt_x</p:attrName>
                                        </p:attrNameLst>
                                      </p:cBhvr>
                                      <p:tavLst>
                                        <p:tav tm="0">
                                          <p:val>
                                            <p:strVal val="#ppt_x-.2"/>
                                          </p:val>
                                        </p:tav>
                                        <p:tav tm="100000">
                                          <p:val>
                                            <p:strVal val="#ppt_x"/>
                                          </p:val>
                                        </p:tav>
                                      </p:tavLst>
                                    </p:anim>
                                    <p:anim calcmode="lin" valueType="num">
                                      <p:cBhvr>
                                        <p:cTn id="10" dur="500" fill="hold"/>
                                        <p:tgtEl>
                                          <p:spTgt spid="505862"/>
                                        </p:tgtEl>
                                        <p:attrNameLst>
                                          <p:attrName>ppt_y</p:attrName>
                                        </p:attrNameLst>
                                      </p:cBhvr>
                                      <p:tavLst>
                                        <p:tav tm="0">
                                          <p:val>
                                            <p:strVal val="#ppt_y"/>
                                          </p:val>
                                        </p:tav>
                                        <p:tav tm="100000">
                                          <p:val>
                                            <p:strVal val="#ppt_y"/>
                                          </p:val>
                                        </p:tav>
                                      </p:tavLst>
                                    </p:anim>
                                    <p:animEffect transition="in" filter="fade">
                                      <p:cBhvr>
                                        <p:cTn id="11" dur="500"/>
                                        <p:tgtEl>
                                          <p:spTgt spid="505862"/>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505861"/>
                                        </p:tgtEl>
                                        <p:attrNameLst>
                                          <p:attrName>style.visibility</p:attrName>
                                        </p:attrNameLst>
                                      </p:cBhvr>
                                      <p:to>
                                        <p:strVal val="visible"/>
                                      </p:to>
                                    </p:set>
                                    <p:anim calcmode="lin" valueType="num">
                                      <p:cBhvr>
                                        <p:cTn id="14" dur="500" fill="hold"/>
                                        <p:tgtEl>
                                          <p:spTgt spid="505861"/>
                                        </p:tgtEl>
                                        <p:attrNameLst>
                                          <p:attrName>ppt_w</p:attrName>
                                        </p:attrNameLst>
                                      </p:cBhvr>
                                      <p:tavLst>
                                        <p:tav tm="0">
                                          <p:val>
                                            <p:strVal val="#ppt_w*0.05"/>
                                          </p:val>
                                        </p:tav>
                                        <p:tav tm="100000">
                                          <p:val>
                                            <p:strVal val="#ppt_w"/>
                                          </p:val>
                                        </p:tav>
                                      </p:tavLst>
                                    </p:anim>
                                    <p:anim calcmode="lin" valueType="num">
                                      <p:cBhvr>
                                        <p:cTn id="15" dur="500" fill="hold"/>
                                        <p:tgtEl>
                                          <p:spTgt spid="505861"/>
                                        </p:tgtEl>
                                        <p:attrNameLst>
                                          <p:attrName>ppt_h</p:attrName>
                                        </p:attrNameLst>
                                      </p:cBhvr>
                                      <p:tavLst>
                                        <p:tav tm="0">
                                          <p:val>
                                            <p:strVal val="#ppt_h"/>
                                          </p:val>
                                        </p:tav>
                                        <p:tav tm="100000">
                                          <p:val>
                                            <p:strVal val="#ppt_h"/>
                                          </p:val>
                                        </p:tav>
                                      </p:tavLst>
                                    </p:anim>
                                    <p:anim calcmode="lin" valueType="num">
                                      <p:cBhvr>
                                        <p:cTn id="16" dur="500" fill="hold"/>
                                        <p:tgtEl>
                                          <p:spTgt spid="505861"/>
                                        </p:tgtEl>
                                        <p:attrNameLst>
                                          <p:attrName>ppt_x</p:attrName>
                                        </p:attrNameLst>
                                      </p:cBhvr>
                                      <p:tavLst>
                                        <p:tav tm="0">
                                          <p:val>
                                            <p:strVal val="#ppt_x-.2"/>
                                          </p:val>
                                        </p:tav>
                                        <p:tav tm="100000">
                                          <p:val>
                                            <p:strVal val="#ppt_x"/>
                                          </p:val>
                                        </p:tav>
                                      </p:tavLst>
                                    </p:anim>
                                    <p:anim calcmode="lin" valueType="num">
                                      <p:cBhvr>
                                        <p:cTn id="17" dur="500" fill="hold"/>
                                        <p:tgtEl>
                                          <p:spTgt spid="505861"/>
                                        </p:tgtEl>
                                        <p:attrNameLst>
                                          <p:attrName>ppt_y</p:attrName>
                                        </p:attrNameLst>
                                      </p:cBhvr>
                                      <p:tavLst>
                                        <p:tav tm="0">
                                          <p:val>
                                            <p:strVal val="#ppt_y"/>
                                          </p:val>
                                        </p:tav>
                                        <p:tav tm="100000">
                                          <p:val>
                                            <p:strVal val="#ppt_y"/>
                                          </p:val>
                                        </p:tav>
                                      </p:tavLst>
                                    </p:anim>
                                    <p:animEffect transition="in" filter="fade">
                                      <p:cBhvr>
                                        <p:cTn id="18" dur="500"/>
                                        <p:tgtEl>
                                          <p:spTgt spid="505861"/>
                                        </p:tgtEl>
                                      </p:cBhvr>
                                    </p:animEffect>
                                  </p:childTnLst>
                                </p:cTn>
                              </p:par>
                              <p:par>
                                <p:cTn id="19" presetID="54" presetClass="entr" presetSubtype="0" accel="100000" fill="hold" nodeType="withEffect">
                                  <p:stCondLst>
                                    <p:cond delay="0"/>
                                  </p:stCondLst>
                                  <p:childTnLst>
                                    <p:set>
                                      <p:cBhvr>
                                        <p:cTn id="20" dur="1" fill="hold">
                                          <p:stCondLst>
                                            <p:cond delay="0"/>
                                          </p:stCondLst>
                                        </p:cTn>
                                        <p:tgtEl>
                                          <p:spTgt spid="505864"/>
                                        </p:tgtEl>
                                        <p:attrNameLst>
                                          <p:attrName>style.visibility</p:attrName>
                                        </p:attrNameLst>
                                      </p:cBhvr>
                                      <p:to>
                                        <p:strVal val="visible"/>
                                      </p:to>
                                    </p:set>
                                    <p:anim calcmode="lin" valueType="num">
                                      <p:cBhvr>
                                        <p:cTn id="21" dur="500" fill="hold"/>
                                        <p:tgtEl>
                                          <p:spTgt spid="505864"/>
                                        </p:tgtEl>
                                        <p:attrNameLst>
                                          <p:attrName>ppt_w</p:attrName>
                                        </p:attrNameLst>
                                      </p:cBhvr>
                                      <p:tavLst>
                                        <p:tav tm="0">
                                          <p:val>
                                            <p:strVal val="#ppt_w*0.05"/>
                                          </p:val>
                                        </p:tav>
                                        <p:tav tm="100000">
                                          <p:val>
                                            <p:strVal val="#ppt_w"/>
                                          </p:val>
                                        </p:tav>
                                      </p:tavLst>
                                    </p:anim>
                                    <p:anim calcmode="lin" valueType="num">
                                      <p:cBhvr>
                                        <p:cTn id="22" dur="500" fill="hold"/>
                                        <p:tgtEl>
                                          <p:spTgt spid="505864"/>
                                        </p:tgtEl>
                                        <p:attrNameLst>
                                          <p:attrName>ppt_h</p:attrName>
                                        </p:attrNameLst>
                                      </p:cBhvr>
                                      <p:tavLst>
                                        <p:tav tm="0">
                                          <p:val>
                                            <p:strVal val="#ppt_h"/>
                                          </p:val>
                                        </p:tav>
                                        <p:tav tm="100000">
                                          <p:val>
                                            <p:strVal val="#ppt_h"/>
                                          </p:val>
                                        </p:tav>
                                      </p:tavLst>
                                    </p:anim>
                                    <p:anim calcmode="lin" valueType="num">
                                      <p:cBhvr>
                                        <p:cTn id="23" dur="500" fill="hold"/>
                                        <p:tgtEl>
                                          <p:spTgt spid="505864"/>
                                        </p:tgtEl>
                                        <p:attrNameLst>
                                          <p:attrName>ppt_x</p:attrName>
                                        </p:attrNameLst>
                                      </p:cBhvr>
                                      <p:tavLst>
                                        <p:tav tm="0">
                                          <p:val>
                                            <p:strVal val="#ppt_x-.2"/>
                                          </p:val>
                                        </p:tav>
                                        <p:tav tm="100000">
                                          <p:val>
                                            <p:strVal val="#ppt_x"/>
                                          </p:val>
                                        </p:tav>
                                      </p:tavLst>
                                    </p:anim>
                                    <p:anim calcmode="lin" valueType="num">
                                      <p:cBhvr>
                                        <p:cTn id="24" dur="500" fill="hold"/>
                                        <p:tgtEl>
                                          <p:spTgt spid="505864"/>
                                        </p:tgtEl>
                                        <p:attrNameLst>
                                          <p:attrName>ppt_y</p:attrName>
                                        </p:attrNameLst>
                                      </p:cBhvr>
                                      <p:tavLst>
                                        <p:tav tm="0">
                                          <p:val>
                                            <p:strVal val="#ppt_y"/>
                                          </p:val>
                                        </p:tav>
                                        <p:tav tm="100000">
                                          <p:val>
                                            <p:strVal val="#ppt_y"/>
                                          </p:val>
                                        </p:tav>
                                      </p:tavLst>
                                    </p:anim>
                                    <p:animEffect transition="in" filter="fade">
                                      <p:cBhvr>
                                        <p:cTn id="25" dur="500"/>
                                        <p:tgtEl>
                                          <p:spTgt spid="505864"/>
                                        </p:tgtEl>
                                      </p:cBhvr>
                                    </p:animEffect>
                                  </p:childTnLst>
                                </p:cTn>
                              </p:par>
                              <p:par>
                                <p:cTn id="26" presetID="54" presetClass="entr" presetSubtype="0" accel="100000" fill="hold" nodeType="withEffect">
                                  <p:stCondLst>
                                    <p:cond delay="0"/>
                                  </p:stCondLst>
                                  <p:childTnLst>
                                    <p:set>
                                      <p:cBhvr>
                                        <p:cTn id="27" dur="1" fill="hold">
                                          <p:stCondLst>
                                            <p:cond delay="0"/>
                                          </p:stCondLst>
                                        </p:cTn>
                                        <p:tgtEl>
                                          <p:spTgt spid="505866"/>
                                        </p:tgtEl>
                                        <p:attrNameLst>
                                          <p:attrName>style.visibility</p:attrName>
                                        </p:attrNameLst>
                                      </p:cBhvr>
                                      <p:to>
                                        <p:strVal val="visible"/>
                                      </p:to>
                                    </p:set>
                                    <p:anim calcmode="lin" valueType="num">
                                      <p:cBhvr>
                                        <p:cTn id="28" dur="500" fill="hold"/>
                                        <p:tgtEl>
                                          <p:spTgt spid="505866"/>
                                        </p:tgtEl>
                                        <p:attrNameLst>
                                          <p:attrName>ppt_w</p:attrName>
                                        </p:attrNameLst>
                                      </p:cBhvr>
                                      <p:tavLst>
                                        <p:tav tm="0">
                                          <p:val>
                                            <p:strVal val="#ppt_w*0.05"/>
                                          </p:val>
                                        </p:tav>
                                        <p:tav tm="100000">
                                          <p:val>
                                            <p:strVal val="#ppt_w"/>
                                          </p:val>
                                        </p:tav>
                                      </p:tavLst>
                                    </p:anim>
                                    <p:anim calcmode="lin" valueType="num">
                                      <p:cBhvr>
                                        <p:cTn id="29" dur="500" fill="hold"/>
                                        <p:tgtEl>
                                          <p:spTgt spid="505866"/>
                                        </p:tgtEl>
                                        <p:attrNameLst>
                                          <p:attrName>ppt_h</p:attrName>
                                        </p:attrNameLst>
                                      </p:cBhvr>
                                      <p:tavLst>
                                        <p:tav tm="0">
                                          <p:val>
                                            <p:strVal val="#ppt_h"/>
                                          </p:val>
                                        </p:tav>
                                        <p:tav tm="100000">
                                          <p:val>
                                            <p:strVal val="#ppt_h"/>
                                          </p:val>
                                        </p:tav>
                                      </p:tavLst>
                                    </p:anim>
                                    <p:anim calcmode="lin" valueType="num">
                                      <p:cBhvr>
                                        <p:cTn id="30" dur="500" fill="hold"/>
                                        <p:tgtEl>
                                          <p:spTgt spid="505866"/>
                                        </p:tgtEl>
                                        <p:attrNameLst>
                                          <p:attrName>ppt_x</p:attrName>
                                        </p:attrNameLst>
                                      </p:cBhvr>
                                      <p:tavLst>
                                        <p:tav tm="0">
                                          <p:val>
                                            <p:strVal val="#ppt_x-.2"/>
                                          </p:val>
                                        </p:tav>
                                        <p:tav tm="100000">
                                          <p:val>
                                            <p:strVal val="#ppt_x"/>
                                          </p:val>
                                        </p:tav>
                                      </p:tavLst>
                                    </p:anim>
                                    <p:anim calcmode="lin" valueType="num">
                                      <p:cBhvr>
                                        <p:cTn id="31" dur="500" fill="hold"/>
                                        <p:tgtEl>
                                          <p:spTgt spid="505866"/>
                                        </p:tgtEl>
                                        <p:attrNameLst>
                                          <p:attrName>ppt_y</p:attrName>
                                        </p:attrNameLst>
                                      </p:cBhvr>
                                      <p:tavLst>
                                        <p:tav tm="0">
                                          <p:val>
                                            <p:strVal val="#ppt_y"/>
                                          </p:val>
                                        </p:tav>
                                        <p:tav tm="100000">
                                          <p:val>
                                            <p:strVal val="#ppt_y"/>
                                          </p:val>
                                        </p:tav>
                                      </p:tavLst>
                                    </p:anim>
                                    <p:animEffect transition="in" filter="fade">
                                      <p:cBhvr>
                                        <p:cTn id="32" dur="500"/>
                                        <p:tgtEl>
                                          <p:spTgt spid="505866"/>
                                        </p:tgtEl>
                                      </p:cBhvr>
                                    </p:animEffect>
                                  </p:childTnLst>
                                </p:cTn>
                              </p:par>
                              <p:par>
                                <p:cTn id="33" presetID="54" presetClass="entr" presetSubtype="0" accel="100000" fill="hold" nodeType="withEffect">
                                  <p:stCondLst>
                                    <p:cond delay="0"/>
                                  </p:stCondLst>
                                  <p:childTnLst>
                                    <p:set>
                                      <p:cBhvr>
                                        <p:cTn id="34" dur="1" fill="hold">
                                          <p:stCondLst>
                                            <p:cond delay="0"/>
                                          </p:stCondLst>
                                        </p:cTn>
                                        <p:tgtEl>
                                          <p:spTgt spid="505865"/>
                                        </p:tgtEl>
                                        <p:attrNameLst>
                                          <p:attrName>style.visibility</p:attrName>
                                        </p:attrNameLst>
                                      </p:cBhvr>
                                      <p:to>
                                        <p:strVal val="visible"/>
                                      </p:to>
                                    </p:set>
                                    <p:anim calcmode="lin" valueType="num">
                                      <p:cBhvr>
                                        <p:cTn id="35" dur="500" fill="hold"/>
                                        <p:tgtEl>
                                          <p:spTgt spid="505865"/>
                                        </p:tgtEl>
                                        <p:attrNameLst>
                                          <p:attrName>ppt_w</p:attrName>
                                        </p:attrNameLst>
                                      </p:cBhvr>
                                      <p:tavLst>
                                        <p:tav tm="0">
                                          <p:val>
                                            <p:strVal val="#ppt_w*0.05"/>
                                          </p:val>
                                        </p:tav>
                                        <p:tav tm="100000">
                                          <p:val>
                                            <p:strVal val="#ppt_w"/>
                                          </p:val>
                                        </p:tav>
                                      </p:tavLst>
                                    </p:anim>
                                    <p:anim calcmode="lin" valueType="num">
                                      <p:cBhvr>
                                        <p:cTn id="36" dur="500" fill="hold"/>
                                        <p:tgtEl>
                                          <p:spTgt spid="505865"/>
                                        </p:tgtEl>
                                        <p:attrNameLst>
                                          <p:attrName>ppt_h</p:attrName>
                                        </p:attrNameLst>
                                      </p:cBhvr>
                                      <p:tavLst>
                                        <p:tav tm="0">
                                          <p:val>
                                            <p:strVal val="#ppt_h"/>
                                          </p:val>
                                        </p:tav>
                                        <p:tav tm="100000">
                                          <p:val>
                                            <p:strVal val="#ppt_h"/>
                                          </p:val>
                                        </p:tav>
                                      </p:tavLst>
                                    </p:anim>
                                    <p:anim calcmode="lin" valueType="num">
                                      <p:cBhvr>
                                        <p:cTn id="37" dur="500" fill="hold"/>
                                        <p:tgtEl>
                                          <p:spTgt spid="505865"/>
                                        </p:tgtEl>
                                        <p:attrNameLst>
                                          <p:attrName>ppt_x</p:attrName>
                                        </p:attrNameLst>
                                      </p:cBhvr>
                                      <p:tavLst>
                                        <p:tav tm="0">
                                          <p:val>
                                            <p:strVal val="#ppt_x-.2"/>
                                          </p:val>
                                        </p:tav>
                                        <p:tav tm="100000">
                                          <p:val>
                                            <p:strVal val="#ppt_x"/>
                                          </p:val>
                                        </p:tav>
                                      </p:tavLst>
                                    </p:anim>
                                    <p:anim calcmode="lin" valueType="num">
                                      <p:cBhvr>
                                        <p:cTn id="38" dur="500" fill="hold"/>
                                        <p:tgtEl>
                                          <p:spTgt spid="505865"/>
                                        </p:tgtEl>
                                        <p:attrNameLst>
                                          <p:attrName>ppt_y</p:attrName>
                                        </p:attrNameLst>
                                      </p:cBhvr>
                                      <p:tavLst>
                                        <p:tav tm="0">
                                          <p:val>
                                            <p:strVal val="#ppt_y"/>
                                          </p:val>
                                        </p:tav>
                                        <p:tav tm="100000">
                                          <p:val>
                                            <p:strVal val="#ppt_y"/>
                                          </p:val>
                                        </p:tav>
                                      </p:tavLst>
                                    </p:anim>
                                    <p:animEffect transition="in" filter="fade">
                                      <p:cBhvr>
                                        <p:cTn id="39" dur="500"/>
                                        <p:tgtEl>
                                          <p:spTgt spid="505865"/>
                                        </p:tgtEl>
                                      </p:cBhvr>
                                    </p:animEffect>
                                  </p:childTnLst>
                                </p:cTn>
                              </p:par>
                              <p:par>
                                <p:cTn id="40" presetID="54" presetClass="entr" presetSubtype="0" accel="100000" fill="hold" nodeType="withEffect">
                                  <p:stCondLst>
                                    <p:cond delay="0"/>
                                  </p:stCondLst>
                                  <p:childTnLst>
                                    <p:set>
                                      <p:cBhvr>
                                        <p:cTn id="41" dur="1" fill="hold">
                                          <p:stCondLst>
                                            <p:cond delay="0"/>
                                          </p:stCondLst>
                                        </p:cTn>
                                        <p:tgtEl>
                                          <p:spTgt spid="505867"/>
                                        </p:tgtEl>
                                        <p:attrNameLst>
                                          <p:attrName>style.visibility</p:attrName>
                                        </p:attrNameLst>
                                      </p:cBhvr>
                                      <p:to>
                                        <p:strVal val="visible"/>
                                      </p:to>
                                    </p:set>
                                    <p:anim calcmode="lin" valueType="num">
                                      <p:cBhvr>
                                        <p:cTn id="42" dur="500" fill="hold"/>
                                        <p:tgtEl>
                                          <p:spTgt spid="505867"/>
                                        </p:tgtEl>
                                        <p:attrNameLst>
                                          <p:attrName>ppt_w</p:attrName>
                                        </p:attrNameLst>
                                      </p:cBhvr>
                                      <p:tavLst>
                                        <p:tav tm="0">
                                          <p:val>
                                            <p:strVal val="#ppt_w*0.05"/>
                                          </p:val>
                                        </p:tav>
                                        <p:tav tm="100000">
                                          <p:val>
                                            <p:strVal val="#ppt_w"/>
                                          </p:val>
                                        </p:tav>
                                      </p:tavLst>
                                    </p:anim>
                                    <p:anim calcmode="lin" valueType="num">
                                      <p:cBhvr>
                                        <p:cTn id="43" dur="500" fill="hold"/>
                                        <p:tgtEl>
                                          <p:spTgt spid="505867"/>
                                        </p:tgtEl>
                                        <p:attrNameLst>
                                          <p:attrName>ppt_h</p:attrName>
                                        </p:attrNameLst>
                                      </p:cBhvr>
                                      <p:tavLst>
                                        <p:tav tm="0">
                                          <p:val>
                                            <p:strVal val="#ppt_h"/>
                                          </p:val>
                                        </p:tav>
                                        <p:tav tm="100000">
                                          <p:val>
                                            <p:strVal val="#ppt_h"/>
                                          </p:val>
                                        </p:tav>
                                      </p:tavLst>
                                    </p:anim>
                                    <p:anim calcmode="lin" valueType="num">
                                      <p:cBhvr>
                                        <p:cTn id="44" dur="500" fill="hold"/>
                                        <p:tgtEl>
                                          <p:spTgt spid="505867"/>
                                        </p:tgtEl>
                                        <p:attrNameLst>
                                          <p:attrName>ppt_x</p:attrName>
                                        </p:attrNameLst>
                                      </p:cBhvr>
                                      <p:tavLst>
                                        <p:tav tm="0">
                                          <p:val>
                                            <p:strVal val="#ppt_x-.2"/>
                                          </p:val>
                                        </p:tav>
                                        <p:tav tm="100000">
                                          <p:val>
                                            <p:strVal val="#ppt_x"/>
                                          </p:val>
                                        </p:tav>
                                      </p:tavLst>
                                    </p:anim>
                                    <p:anim calcmode="lin" valueType="num">
                                      <p:cBhvr>
                                        <p:cTn id="45" dur="500" fill="hold"/>
                                        <p:tgtEl>
                                          <p:spTgt spid="505867"/>
                                        </p:tgtEl>
                                        <p:attrNameLst>
                                          <p:attrName>ppt_y</p:attrName>
                                        </p:attrNameLst>
                                      </p:cBhvr>
                                      <p:tavLst>
                                        <p:tav tm="0">
                                          <p:val>
                                            <p:strVal val="#ppt_y"/>
                                          </p:val>
                                        </p:tav>
                                        <p:tav tm="100000">
                                          <p:val>
                                            <p:strVal val="#ppt_y"/>
                                          </p:val>
                                        </p:tav>
                                      </p:tavLst>
                                    </p:anim>
                                    <p:animEffect transition="in" filter="fade">
                                      <p:cBhvr>
                                        <p:cTn id="46" dur="500"/>
                                        <p:tgtEl>
                                          <p:spTgt spid="505867"/>
                                        </p:tgtEl>
                                      </p:cBhvr>
                                    </p:animEffect>
                                  </p:childTnLst>
                                </p:cTn>
                              </p:par>
                              <p:par>
                                <p:cTn id="47" presetID="54" presetClass="entr" presetSubtype="0" accel="100000" fill="hold" nodeType="withEffect">
                                  <p:stCondLst>
                                    <p:cond delay="0"/>
                                  </p:stCondLst>
                                  <p:childTnLst>
                                    <p:set>
                                      <p:cBhvr>
                                        <p:cTn id="48" dur="1" fill="hold">
                                          <p:stCondLst>
                                            <p:cond delay="0"/>
                                          </p:stCondLst>
                                        </p:cTn>
                                        <p:tgtEl>
                                          <p:spTgt spid="78858"/>
                                        </p:tgtEl>
                                        <p:attrNameLst>
                                          <p:attrName>style.visibility</p:attrName>
                                        </p:attrNameLst>
                                      </p:cBhvr>
                                      <p:to>
                                        <p:strVal val="visible"/>
                                      </p:to>
                                    </p:set>
                                    <p:anim calcmode="lin" valueType="num">
                                      <p:cBhvr>
                                        <p:cTn id="49" dur="500" fill="hold"/>
                                        <p:tgtEl>
                                          <p:spTgt spid="78858"/>
                                        </p:tgtEl>
                                        <p:attrNameLst>
                                          <p:attrName>ppt_w</p:attrName>
                                        </p:attrNameLst>
                                      </p:cBhvr>
                                      <p:tavLst>
                                        <p:tav tm="0">
                                          <p:val>
                                            <p:strVal val="#ppt_w*0.05"/>
                                          </p:val>
                                        </p:tav>
                                        <p:tav tm="100000">
                                          <p:val>
                                            <p:strVal val="#ppt_w"/>
                                          </p:val>
                                        </p:tav>
                                      </p:tavLst>
                                    </p:anim>
                                    <p:anim calcmode="lin" valueType="num">
                                      <p:cBhvr>
                                        <p:cTn id="50" dur="500" fill="hold"/>
                                        <p:tgtEl>
                                          <p:spTgt spid="78858"/>
                                        </p:tgtEl>
                                        <p:attrNameLst>
                                          <p:attrName>ppt_h</p:attrName>
                                        </p:attrNameLst>
                                      </p:cBhvr>
                                      <p:tavLst>
                                        <p:tav tm="0">
                                          <p:val>
                                            <p:strVal val="#ppt_h"/>
                                          </p:val>
                                        </p:tav>
                                        <p:tav tm="100000">
                                          <p:val>
                                            <p:strVal val="#ppt_h"/>
                                          </p:val>
                                        </p:tav>
                                      </p:tavLst>
                                    </p:anim>
                                    <p:anim calcmode="lin" valueType="num">
                                      <p:cBhvr>
                                        <p:cTn id="51" dur="500" fill="hold"/>
                                        <p:tgtEl>
                                          <p:spTgt spid="78858"/>
                                        </p:tgtEl>
                                        <p:attrNameLst>
                                          <p:attrName>ppt_x</p:attrName>
                                        </p:attrNameLst>
                                      </p:cBhvr>
                                      <p:tavLst>
                                        <p:tav tm="0">
                                          <p:val>
                                            <p:strVal val="#ppt_x-.2"/>
                                          </p:val>
                                        </p:tav>
                                        <p:tav tm="100000">
                                          <p:val>
                                            <p:strVal val="#ppt_x"/>
                                          </p:val>
                                        </p:tav>
                                      </p:tavLst>
                                    </p:anim>
                                    <p:anim calcmode="lin" valueType="num">
                                      <p:cBhvr>
                                        <p:cTn id="52" dur="500" fill="hold"/>
                                        <p:tgtEl>
                                          <p:spTgt spid="78858"/>
                                        </p:tgtEl>
                                        <p:attrNameLst>
                                          <p:attrName>ppt_y</p:attrName>
                                        </p:attrNameLst>
                                      </p:cBhvr>
                                      <p:tavLst>
                                        <p:tav tm="0">
                                          <p:val>
                                            <p:strVal val="#ppt_y"/>
                                          </p:val>
                                        </p:tav>
                                        <p:tav tm="100000">
                                          <p:val>
                                            <p:strVal val="#ppt_y"/>
                                          </p:val>
                                        </p:tav>
                                      </p:tavLst>
                                    </p:anim>
                                    <p:animEffect transition="in" filter="fade">
                                      <p:cBhvr>
                                        <p:cTn id="53" dur="500"/>
                                        <p:tgtEl>
                                          <p:spTgt spid="78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61" grpId="0"/>
      <p:bldP spid="505864" grpId="0" animBg="1"/>
      <p:bldP spid="505865" grpId="0"/>
      <p:bldP spid="505866" grpId="0" animBg="1"/>
      <p:bldP spid="505867" grpId="0" animBg="1"/>
      <p:bldP spid="7885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a:extLst>
              <a:ext uri="{FF2B5EF4-FFF2-40B4-BE49-F238E27FC236}">
                <a16:creationId xmlns:a16="http://schemas.microsoft.com/office/drawing/2014/main" id="{BF1C6EBC-67D9-F73C-98FC-BB18F08B7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4887516"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7909" name="Text Box 5">
            <a:extLst>
              <a:ext uri="{FF2B5EF4-FFF2-40B4-BE49-F238E27FC236}">
                <a16:creationId xmlns:a16="http://schemas.microsoft.com/office/drawing/2014/main" id="{316AF542-F661-F7CF-CEC4-F8166F48402D}"/>
              </a:ext>
            </a:extLst>
          </p:cNvPr>
          <p:cNvSpPr txBox="1">
            <a:spLocks noChangeArrowheads="1"/>
          </p:cNvSpPr>
          <p:nvPr/>
        </p:nvSpPr>
        <p:spPr bwMode="auto">
          <a:xfrm>
            <a:off x="1143000" y="519113"/>
            <a:ext cx="3752850" cy="337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s-ES" altLang="es-ES" sz="1200" b="1">
                <a:solidFill>
                  <a:schemeClr val="accent2"/>
                </a:solidFill>
              </a:rPr>
              <a:t>Respuesta.-</a:t>
            </a:r>
            <a:r>
              <a:rPr lang="es-ES" altLang="es-ES" sz="1350">
                <a:solidFill>
                  <a:schemeClr val="accent2"/>
                </a:solidFill>
              </a:rPr>
              <a:t>  </a:t>
            </a:r>
            <a:r>
              <a:rPr lang="es-ES" altLang="es-ES" sz="1050" i="1">
                <a:solidFill>
                  <a:schemeClr val="accent2"/>
                </a:solidFill>
              </a:rPr>
              <a:t>Una lipasa, mediante hidrólisis formará glicerol o glicerina y tres ácidos grasos de 14 C cada uno.</a:t>
            </a:r>
          </a:p>
          <a:p>
            <a:pPr algn="just" eaLnBrk="1" hangingPunct="1">
              <a:spcBef>
                <a:spcPct val="50000"/>
              </a:spcBef>
              <a:buFontTx/>
              <a:buChar char="-"/>
            </a:pPr>
            <a:r>
              <a:rPr lang="es-ES" altLang="es-ES" sz="1050" b="1" i="1">
                <a:solidFill>
                  <a:srgbClr val="CC3300"/>
                </a:solidFill>
              </a:rPr>
              <a:t> </a:t>
            </a:r>
            <a:r>
              <a:rPr lang="es-ES" altLang="es-ES" sz="1050" b="1" i="1" u="sng">
                <a:solidFill>
                  <a:srgbClr val="CC3300"/>
                </a:solidFill>
              </a:rPr>
              <a:t>A partir del glicerol:</a:t>
            </a:r>
          </a:p>
          <a:p>
            <a:pPr algn="just" eaLnBrk="1" hangingPunct="1">
              <a:spcBef>
                <a:spcPct val="50000"/>
              </a:spcBef>
              <a:buFontTx/>
              <a:buNone/>
            </a:pPr>
            <a:r>
              <a:rPr lang="es-ES" altLang="es-ES" sz="1050" i="1">
                <a:solidFill>
                  <a:schemeClr val="accent2"/>
                </a:solidFill>
              </a:rPr>
              <a:t>     * Paso de glicerol a gliceraldehído-3-P: </a:t>
            </a:r>
            <a:r>
              <a:rPr lang="es-ES" altLang="es-ES" sz="1050" b="1" i="1">
                <a:solidFill>
                  <a:schemeClr val="hlink"/>
                </a:solidFill>
              </a:rPr>
              <a:t>se gasta 1 ATP</a:t>
            </a:r>
          </a:p>
          <a:p>
            <a:pPr algn="just" eaLnBrk="1" hangingPunct="1">
              <a:spcBef>
                <a:spcPct val="50000"/>
              </a:spcBef>
              <a:buFontTx/>
              <a:buNone/>
            </a:pPr>
            <a:r>
              <a:rPr lang="es-ES" altLang="es-ES" sz="1050" i="1">
                <a:solidFill>
                  <a:schemeClr val="accent2"/>
                </a:solidFill>
              </a:rPr>
              <a:t>	Se genera </a:t>
            </a:r>
            <a:r>
              <a:rPr lang="es-ES" altLang="es-ES" sz="1050" b="1" i="1">
                <a:solidFill>
                  <a:srgbClr val="FF0000"/>
                </a:solidFill>
              </a:rPr>
              <a:t>1 NADH + H</a:t>
            </a:r>
            <a:r>
              <a:rPr lang="es-ES" altLang="es-ES" sz="1050" b="1" i="1" baseline="30000">
                <a:solidFill>
                  <a:srgbClr val="FF0000"/>
                </a:solidFill>
              </a:rPr>
              <a:t>+</a:t>
            </a:r>
            <a:r>
              <a:rPr lang="es-ES" altLang="es-ES" sz="1050" i="1">
                <a:solidFill>
                  <a:schemeClr val="accent2"/>
                </a:solidFill>
              </a:rPr>
              <a:t> que rinde </a:t>
            </a:r>
            <a:r>
              <a:rPr lang="es-ES" altLang="es-ES" sz="1050" b="1" i="1">
                <a:solidFill>
                  <a:srgbClr val="FF0000"/>
                </a:solidFill>
              </a:rPr>
              <a:t>3 ATP</a:t>
            </a:r>
          </a:p>
          <a:p>
            <a:pPr algn="just" eaLnBrk="1" hangingPunct="1">
              <a:spcBef>
                <a:spcPct val="50000"/>
              </a:spcBef>
              <a:buFontTx/>
              <a:buNone/>
            </a:pPr>
            <a:r>
              <a:rPr lang="es-ES" altLang="es-ES" sz="1050" i="1">
                <a:solidFill>
                  <a:schemeClr val="accent2"/>
                </a:solidFill>
              </a:rPr>
              <a:t>     </a:t>
            </a:r>
            <a:r>
              <a:rPr lang="es-ES" altLang="es-ES" sz="1050"/>
              <a:t> </a:t>
            </a:r>
            <a:r>
              <a:rPr lang="es-ES" altLang="es-ES" sz="1050" i="1">
                <a:solidFill>
                  <a:schemeClr val="accent2"/>
                </a:solidFill>
              </a:rPr>
              <a:t>* El gliceraldehído-3-P: </a:t>
            </a:r>
          </a:p>
          <a:p>
            <a:pPr algn="just" eaLnBrk="1" hangingPunct="1">
              <a:spcBef>
                <a:spcPct val="50000"/>
              </a:spcBef>
              <a:buFontTx/>
              <a:buNone/>
            </a:pPr>
            <a:r>
              <a:rPr lang="es-ES" altLang="es-ES" sz="1050" i="1">
                <a:solidFill>
                  <a:schemeClr val="accent2"/>
                </a:solidFill>
              </a:rPr>
              <a:t>                 En la glucolisis genera:</a:t>
            </a:r>
          </a:p>
          <a:p>
            <a:pPr algn="just" eaLnBrk="1" hangingPunct="1">
              <a:spcBef>
                <a:spcPct val="50000"/>
              </a:spcBef>
              <a:buFontTx/>
              <a:buNone/>
            </a:pPr>
            <a:r>
              <a:rPr lang="es-ES" altLang="es-ES" sz="1050" i="1">
                <a:solidFill>
                  <a:schemeClr val="accent2"/>
                </a:solidFill>
              </a:rPr>
              <a:t>                                   </a:t>
            </a:r>
            <a:r>
              <a:rPr lang="es-ES" altLang="es-ES" sz="1050" b="1" i="1">
                <a:solidFill>
                  <a:srgbClr val="FF0000"/>
                </a:solidFill>
              </a:rPr>
              <a:t>1 NADH + H</a:t>
            </a:r>
            <a:r>
              <a:rPr lang="es-ES" altLang="es-ES" sz="1050" b="1" i="1" baseline="30000">
                <a:solidFill>
                  <a:srgbClr val="FF0000"/>
                </a:solidFill>
              </a:rPr>
              <a:t>+</a:t>
            </a:r>
            <a:r>
              <a:rPr lang="es-ES" altLang="es-ES" sz="1050" i="1">
                <a:solidFill>
                  <a:schemeClr val="accent2"/>
                </a:solidFill>
              </a:rPr>
              <a:t> que rinde </a:t>
            </a:r>
            <a:r>
              <a:rPr lang="es-ES" altLang="es-ES" sz="1050" b="1" i="1">
                <a:solidFill>
                  <a:srgbClr val="FF0000"/>
                </a:solidFill>
              </a:rPr>
              <a:t>3 ATP</a:t>
            </a:r>
          </a:p>
          <a:p>
            <a:pPr algn="just" eaLnBrk="1" hangingPunct="1">
              <a:spcBef>
                <a:spcPct val="50000"/>
              </a:spcBef>
              <a:buFontTx/>
              <a:buNone/>
            </a:pPr>
            <a:r>
              <a:rPr lang="es-ES" altLang="es-ES" sz="1050" i="1">
                <a:solidFill>
                  <a:srgbClr val="CC3300"/>
                </a:solidFill>
              </a:rPr>
              <a:t>                                   </a:t>
            </a:r>
            <a:r>
              <a:rPr lang="es-ES" altLang="es-ES" sz="1050" b="1" i="1">
                <a:solidFill>
                  <a:srgbClr val="FF0000"/>
                </a:solidFill>
              </a:rPr>
              <a:t>2 ATP </a:t>
            </a:r>
            <a:r>
              <a:rPr lang="es-ES" altLang="es-ES" sz="750" b="1" i="1">
                <a:solidFill>
                  <a:srgbClr val="FF0000"/>
                </a:solidFill>
              </a:rPr>
              <a:t>(fosforilación a nivel de sustrato)</a:t>
            </a:r>
          </a:p>
          <a:p>
            <a:pPr algn="just" eaLnBrk="1" hangingPunct="1">
              <a:spcBef>
                <a:spcPct val="50000"/>
              </a:spcBef>
              <a:buFontTx/>
              <a:buNone/>
            </a:pPr>
            <a:r>
              <a:rPr lang="es-ES" altLang="es-ES" sz="1050" i="1">
                <a:solidFill>
                  <a:schemeClr val="accent2"/>
                </a:solidFill>
              </a:rPr>
              <a:t>                El paso de ácido pirúvico a acetil-CoA genera:</a:t>
            </a:r>
          </a:p>
          <a:p>
            <a:pPr algn="just" eaLnBrk="1" hangingPunct="1">
              <a:spcBef>
                <a:spcPct val="50000"/>
              </a:spcBef>
              <a:buFontTx/>
              <a:buNone/>
            </a:pPr>
            <a:r>
              <a:rPr lang="es-ES" altLang="es-ES" sz="1050" b="1" i="1">
                <a:solidFill>
                  <a:srgbClr val="FF0000"/>
                </a:solidFill>
              </a:rPr>
              <a:t>                                  1 NADH + H</a:t>
            </a:r>
            <a:r>
              <a:rPr lang="es-ES" altLang="es-ES" sz="1050" b="1" i="1" baseline="30000">
                <a:solidFill>
                  <a:srgbClr val="FF0000"/>
                </a:solidFill>
              </a:rPr>
              <a:t>+</a:t>
            </a:r>
            <a:r>
              <a:rPr lang="es-ES" altLang="es-ES" sz="1050" i="1">
                <a:solidFill>
                  <a:schemeClr val="accent2"/>
                </a:solidFill>
              </a:rPr>
              <a:t> que rinde </a:t>
            </a:r>
            <a:r>
              <a:rPr lang="es-ES" altLang="es-ES" sz="1050" b="1" i="1">
                <a:solidFill>
                  <a:srgbClr val="FF0000"/>
                </a:solidFill>
              </a:rPr>
              <a:t>3 ATP</a:t>
            </a:r>
          </a:p>
          <a:p>
            <a:pPr algn="just" eaLnBrk="1" hangingPunct="1">
              <a:spcBef>
                <a:spcPct val="50000"/>
              </a:spcBef>
              <a:buFontTx/>
              <a:buNone/>
            </a:pPr>
            <a:r>
              <a:rPr lang="es-ES" altLang="es-ES" sz="1050" i="1">
                <a:solidFill>
                  <a:schemeClr val="accent2"/>
                </a:solidFill>
              </a:rPr>
              <a:t>              En el ciclo de Krebs genera:</a:t>
            </a:r>
          </a:p>
          <a:p>
            <a:pPr eaLnBrk="1" hangingPunct="1">
              <a:spcBef>
                <a:spcPct val="0"/>
              </a:spcBef>
              <a:buFontTx/>
              <a:buNone/>
            </a:pPr>
            <a:r>
              <a:rPr lang="es-ES" altLang="es-ES" sz="1050" i="1">
                <a:solidFill>
                  <a:schemeClr val="accent2"/>
                </a:solidFill>
              </a:rPr>
              <a:t>                                   </a:t>
            </a:r>
            <a:r>
              <a:rPr lang="es-ES" altLang="es-ES" sz="1050" b="1" i="1">
                <a:solidFill>
                  <a:srgbClr val="FF0000"/>
                </a:solidFill>
              </a:rPr>
              <a:t>3 NADH + H</a:t>
            </a:r>
            <a:r>
              <a:rPr lang="es-ES" altLang="es-ES" sz="1050" b="1" i="1" baseline="30000">
                <a:solidFill>
                  <a:srgbClr val="FF0000"/>
                </a:solidFill>
              </a:rPr>
              <a:t>+</a:t>
            </a:r>
            <a:r>
              <a:rPr lang="es-ES" altLang="es-ES" sz="1050" i="1">
                <a:solidFill>
                  <a:schemeClr val="accent2"/>
                </a:solidFill>
              </a:rPr>
              <a:t> que rinden </a:t>
            </a:r>
            <a:r>
              <a:rPr lang="es-ES" altLang="es-ES" sz="1050" b="1" i="1">
                <a:solidFill>
                  <a:srgbClr val="FF0000"/>
                </a:solidFill>
              </a:rPr>
              <a:t>9 ATP</a:t>
            </a:r>
          </a:p>
          <a:p>
            <a:pPr eaLnBrk="1" hangingPunct="1">
              <a:spcBef>
                <a:spcPct val="0"/>
              </a:spcBef>
              <a:buFontTx/>
              <a:buNone/>
            </a:pPr>
            <a:r>
              <a:rPr lang="es-ES" altLang="es-ES" sz="1050" i="1">
                <a:solidFill>
                  <a:schemeClr val="accent2"/>
                </a:solidFill>
              </a:rPr>
              <a:t>                                   </a:t>
            </a:r>
            <a:r>
              <a:rPr lang="es-ES" altLang="es-ES" sz="1050" b="1" i="1">
                <a:solidFill>
                  <a:srgbClr val="FF0000"/>
                </a:solidFill>
              </a:rPr>
              <a:t>1 FADH</a:t>
            </a:r>
            <a:r>
              <a:rPr lang="es-ES" altLang="es-ES" sz="1050" b="1" i="1" baseline="-25000">
                <a:solidFill>
                  <a:srgbClr val="FF0000"/>
                </a:solidFill>
              </a:rPr>
              <a:t>2</a:t>
            </a:r>
            <a:r>
              <a:rPr lang="es-ES" altLang="es-ES" sz="1050" i="1">
                <a:solidFill>
                  <a:schemeClr val="accent2"/>
                </a:solidFill>
              </a:rPr>
              <a:t> que rinde</a:t>
            </a:r>
            <a:r>
              <a:rPr lang="es-ES" altLang="es-ES" sz="1050" i="1">
                <a:solidFill>
                  <a:srgbClr val="CC3300"/>
                </a:solidFill>
              </a:rPr>
              <a:t> </a:t>
            </a:r>
            <a:r>
              <a:rPr lang="es-ES" altLang="es-ES" sz="1050" b="1" i="1">
                <a:solidFill>
                  <a:srgbClr val="FF0000"/>
                </a:solidFill>
              </a:rPr>
              <a:t>2 ATP</a:t>
            </a:r>
          </a:p>
          <a:p>
            <a:pPr eaLnBrk="1" hangingPunct="1">
              <a:spcBef>
                <a:spcPct val="0"/>
              </a:spcBef>
              <a:buFontTx/>
              <a:buNone/>
            </a:pPr>
            <a:r>
              <a:rPr lang="es-ES" altLang="es-ES" sz="1050" i="1">
                <a:solidFill>
                  <a:schemeClr val="accent2"/>
                </a:solidFill>
              </a:rPr>
              <a:t>                                   </a:t>
            </a:r>
            <a:r>
              <a:rPr lang="es-ES" altLang="es-ES" sz="1050" b="1" i="1">
                <a:solidFill>
                  <a:srgbClr val="FF0000"/>
                </a:solidFill>
              </a:rPr>
              <a:t>1 GTP</a:t>
            </a:r>
            <a:r>
              <a:rPr lang="es-ES" altLang="es-ES" sz="1050" i="1">
                <a:solidFill>
                  <a:schemeClr val="accent2"/>
                </a:solidFill>
              </a:rPr>
              <a:t> que</a:t>
            </a:r>
            <a:r>
              <a:rPr lang="es-ES" altLang="es-ES" sz="1050" i="1">
                <a:solidFill>
                  <a:srgbClr val="CC3300"/>
                </a:solidFill>
              </a:rPr>
              <a:t> </a:t>
            </a:r>
            <a:r>
              <a:rPr lang="es-ES" altLang="es-ES" sz="1050" i="1">
                <a:solidFill>
                  <a:schemeClr val="accent2"/>
                </a:solidFill>
              </a:rPr>
              <a:t>equivale a </a:t>
            </a:r>
            <a:r>
              <a:rPr lang="es-ES" altLang="es-ES" sz="1050" b="1" i="1">
                <a:solidFill>
                  <a:srgbClr val="FF0000"/>
                </a:solidFill>
              </a:rPr>
              <a:t>1 ATP</a:t>
            </a:r>
            <a:endParaRPr lang="es-ES_tradnl" altLang="es-ES" sz="1050" b="1" i="1">
              <a:solidFill>
                <a:srgbClr val="FF0000"/>
              </a:solidFill>
            </a:endParaRPr>
          </a:p>
        </p:txBody>
      </p:sp>
      <p:sp>
        <p:nvSpPr>
          <p:cNvPr id="507923" name="AutoShape 19">
            <a:extLst>
              <a:ext uri="{FF2B5EF4-FFF2-40B4-BE49-F238E27FC236}">
                <a16:creationId xmlns:a16="http://schemas.microsoft.com/office/drawing/2014/main" id="{60A6E086-5B94-F979-403F-55011ED94D52}"/>
              </a:ext>
            </a:extLst>
          </p:cNvPr>
          <p:cNvSpPr>
            <a:spLocks/>
          </p:cNvSpPr>
          <p:nvPr/>
        </p:nvSpPr>
        <p:spPr bwMode="auto">
          <a:xfrm>
            <a:off x="4625579" y="1221581"/>
            <a:ext cx="323850" cy="2753916"/>
          </a:xfrm>
          <a:prstGeom prst="rightBrace">
            <a:avLst>
              <a:gd name="adj1" fmla="val 70864"/>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graphicFrame>
        <p:nvGraphicFramePr>
          <p:cNvPr id="507935" name="Object 31">
            <a:extLst>
              <a:ext uri="{FF2B5EF4-FFF2-40B4-BE49-F238E27FC236}">
                <a16:creationId xmlns:a16="http://schemas.microsoft.com/office/drawing/2014/main" id="{69100924-5A08-3E05-22B6-7F78E2CB139F}"/>
              </a:ext>
            </a:extLst>
          </p:cNvPr>
          <p:cNvGraphicFramePr>
            <a:graphicFrameLocks noChangeAspect="1"/>
          </p:cNvGraphicFramePr>
          <p:nvPr>
            <p:ph sz="half" idx="1"/>
          </p:nvPr>
        </p:nvGraphicFramePr>
        <p:xfrm>
          <a:off x="4972050" y="303610"/>
          <a:ext cx="3028950" cy="2050256"/>
        </p:xfrm>
        <a:graphic>
          <a:graphicData uri="http://schemas.openxmlformats.org/presentationml/2006/ole">
            <mc:AlternateContent xmlns:mc="http://schemas.openxmlformats.org/markup-compatibility/2006">
              <mc:Choice xmlns:v="urn:schemas-microsoft-com:vml" Requires="v">
                <p:oleObj r:id="rId4" imgW="9371429" imgH="6342857" progId="">
                  <p:embed/>
                </p:oleObj>
              </mc:Choice>
              <mc:Fallback>
                <p:oleObj r:id="rId4" imgW="9371429" imgH="6342857" progId="">
                  <p:embed/>
                  <p:pic>
                    <p:nvPicPr>
                      <p:cNvPr id="507935" name="Object 31">
                        <a:extLst>
                          <a:ext uri="{FF2B5EF4-FFF2-40B4-BE49-F238E27FC236}">
                            <a16:creationId xmlns:a16="http://schemas.microsoft.com/office/drawing/2014/main" id="{69100924-5A08-3E05-22B6-7F78E2CB139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72050" y="303610"/>
                        <a:ext cx="3028950" cy="2050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7938" name="Object 34">
            <a:extLst>
              <a:ext uri="{FF2B5EF4-FFF2-40B4-BE49-F238E27FC236}">
                <a16:creationId xmlns:a16="http://schemas.microsoft.com/office/drawing/2014/main" id="{91EC362B-1CAE-BD9D-4749-32CD8B6226C5}"/>
              </a:ext>
            </a:extLst>
          </p:cNvPr>
          <p:cNvGraphicFramePr>
            <a:graphicFrameLocks noChangeAspect="1"/>
          </p:cNvGraphicFramePr>
          <p:nvPr>
            <p:ph sz="quarter" idx="2"/>
          </p:nvPr>
        </p:nvGraphicFramePr>
        <p:xfrm>
          <a:off x="5219700" y="2301478"/>
          <a:ext cx="2561035" cy="2842022"/>
        </p:xfrm>
        <a:graphic>
          <a:graphicData uri="http://schemas.openxmlformats.org/presentationml/2006/ole">
            <mc:AlternateContent xmlns:mc="http://schemas.openxmlformats.org/markup-compatibility/2006">
              <mc:Choice xmlns:v="urn:schemas-microsoft-com:vml" Requires="v">
                <p:oleObj r:id="rId6" imgW="7228571" imgH="8019048" progId="">
                  <p:embed/>
                </p:oleObj>
              </mc:Choice>
              <mc:Fallback>
                <p:oleObj r:id="rId6" imgW="7228571" imgH="8019048" progId="">
                  <p:embed/>
                  <p:pic>
                    <p:nvPicPr>
                      <p:cNvPr id="507938" name="Object 34">
                        <a:extLst>
                          <a:ext uri="{FF2B5EF4-FFF2-40B4-BE49-F238E27FC236}">
                            <a16:creationId xmlns:a16="http://schemas.microsoft.com/office/drawing/2014/main" id="{91EC362B-1CAE-BD9D-4749-32CD8B6226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9700" y="2301478"/>
                        <a:ext cx="2561035" cy="284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7941" name="Object 37">
            <a:extLst>
              <a:ext uri="{FF2B5EF4-FFF2-40B4-BE49-F238E27FC236}">
                <a16:creationId xmlns:a16="http://schemas.microsoft.com/office/drawing/2014/main" id="{98DAE006-D5BE-02A3-339E-96125D0BD9DE}"/>
              </a:ext>
            </a:extLst>
          </p:cNvPr>
          <p:cNvGraphicFramePr>
            <a:graphicFrameLocks noChangeAspect="1"/>
          </p:cNvGraphicFramePr>
          <p:nvPr>
            <p:ph sz="quarter" idx="3"/>
          </p:nvPr>
        </p:nvGraphicFramePr>
        <p:xfrm>
          <a:off x="5381625" y="2193132"/>
          <a:ext cx="2277666" cy="2950369"/>
        </p:xfrm>
        <a:graphic>
          <a:graphicData uri="http://schemas.openxmlformats.org/presentationml/2006/ole">
            <mc:AlternateContent xmlns:mc="http://schemas.openxmlformats.org/markup-compatibility/2006">
              <mc:Choice xmlns:v="urn:schemas-microsoft-com:vml" Requires="v">
                <p:oleObj r:id="rId8" imgW="6335009" imgH="8202170" progId="">
                  <p:embed/>
                </p:oleObj>
              </mc:Choice>
              <mc:Fallback>
                <p:oleObj r:id="rId8" imgW="6335009" imgH="8202170" progId="">
                  <p:embed/>
                  <p:pic>
                    <p:nvPicPr>
                      <p:cNvPr id="507941" name="Object 37">
                        <a:extLst>
                          <a:ext uri="{FF2B5EF4-FFF2-40B4-BE49-F238E27FC236}">
                            <a16:creationId xmlns:a16="http://schemas.microsoft.com/office/drawing/2014/main" id="{98DAE006-D5BE-02A3-339E-96125D0BD9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3336" r="4189"/>
                      <a:stretch>
                        <a:fillRect/>
                      </a:stretch>
                    </p:blipFill>
                    <p:spPr bwMode="auto">
                      <a:xfrm>
                        <a:off x="5381625" y="2193132"/>
                        <a:ext cx="2277666" cy="295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7944" name="Line 40">
            <a:extLst>
              <a:ext uri="{FF2B5EF4-FFF2-40B4-BE49-F238E27FC236}">
                <a16:creationId xmlns:a16="http://schemas.microsoft.com/office/drawing/2014/main" id="{F0BBA3C5-5E3D-1A7E-FDDA-6A892E11B6BA}"/>
              </a:ext>
            </a:extLst>
          </p:cNvPr>
          <p:cNvSpPr>
            <a:spLocks noChangeShapeType="1"/>
          </p:cNvSpPr>
          <p:nvPr/>
        </p:nvSpPr>
        <p:spPr bwMode="auto">
          <a:xfrm>
            <a:off x="7487841" y="2193131"/>
            <a:ext cx="0" cy="1631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507945" name="Text Box 41">
            <a:extLst>
              <a:ext uri="{FF2B5EF4-FFF2-40B4-BE49-F238E27FC236}">
                <a16:creationId xmlns:a16="http://schemas.microsoft.com/office/drawing/2014/main" id="{167D95D1-634D-79A2-1173-7EBDC4B3A328}"/>
              </a:ext>
            </a:extLst>
          </p:cNvPr>
          <p:cNvSpPr txBox="1">
            <a:spLocks noChangeArrowheads="1"/>
          </p:cNvSpPr>
          <p:nvPr/>
        </p:nvSpPr>
        <p:spPr bwMode="auto">
          <a:xfrm>
            <a:off x="7136607" y="2356248"/>
            <a:ext cx="864394"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750" b="1">
                <a:solidFill>
                  <a:srgbClr val="CC0000"/>
                </a:solidFill>
              </a:rPr>
              <a:t>Ciclo de Krebs</a:t>
            </a:r>
          </a:p>
        </p:txBody>
      </p:sp>
      <p:sp>
        <p:nvSpPr>
          <p:cNvPr id="79885" name="Text Box 12">
            <a:extLst>
              <a:ext uri="{FF2B5EF4-FFF2-40B4-BE49-F238E27FC236}">
                <a16:creationId xmlns:a16="http://schemas.microsoft.com/office/drawing/2014/main" id="{9460279A-22C6-A952-8F52-644F8A45080E}"/>
              </a:ext>
            </a:extLst>
          </p:cNvPr>
          <p:cNvSpPr txBox="1">
            <a:spLocks noChangeArrowheads="1"/>
          </p:cNvSpPr>
          <p:nvPr/>
        </p:nvSpPr>
        <p:spPr bwMode="auto">
          <a:xfrm>
            <a:off x="4463654" y="2409826"/>
            <a:ext cx="702469" cy="276999"/>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200" b="1">
                <a:solidFill>
                  <a:srgbClr val="FF0000"/>
                </a:solidFill>
              </a:rPr>
              <a:t>22 ATP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507909"/>
                                        </p:tgtEl>
                                        <p:attrNameLst>
                                          <p:attrName>style.visibility</p:attrName>
                                        </p:attrNameLst>
                                      </p:cBhvr>
                                      <p:to>
                                        <p:strVal val="visible"/>
                                      </p:to>
                                    </p:set>
                                    <p:anim calcmode="lin" valueType="num">
                                      <p:cBhvr>
                                        <p:cTn id="7" dur="500" fill="hold"/>
                                        <p:tgtEl>
                                          <p:spTgt spid="507909"/>
                                        </p:tgtEl>
                                        <p:attrNameLst>
                                          <p:attrName>ppt_w</p:attrName>
                                        </p:attrNameLst>
                                      </p:cBhvr>
                                      <p:tavLst>
                                        <p:tav tm="0">
                                          <p:val>
                                            <p:strVal val="#ppt_w*0.05"/>
                                          </p:val>
                                        </p:tav>
                                        <p:tav tm="100000">
                                          <p:val>
                                            <p:strVal val="#ppt_w"/>
                                          </p:val>
                                        </p:tav>
                                      </p:tavLst>
                                    </p:anim>
                                    <p:anim calcmode="lin" valueType="num">
                                      <p:cBhvr>
                                        <p:cTn id="8" dur="500" fill="hold"/>
                                        <p:tgtEl>
                                          <p:spTgt spid="507909"/>
                                        </p:tgtEl>
                                        <p:attrNameLst>
                                          <p:attrName>ppt_h</p:attrName>
                                        </p:attrNameLst>
                                      </p:cBhvr>
                                      <p:tavLst>
                                        <p:tav tm="0">
                                          <p:val>
                                            <p:strVal val="#ppt_h"/>
                                          </p:val>
                                        </p:tav>
                                        <p:tav tm="100000">
                                          <p:val>
                                            <p:strVal val="#ppt_h"/>
                                          </p:val>
                                        </p:tav>
                                      </p:tavLst>
                                    </p:anim>
                                    <p:anim calcmode="lin" valueType="num">
                                      <p:cBhvr>
                                        <p:cTn id="9" dur="500" fill="hold"/>
                                        <p:tgtEl>
                                          <p:spTgt spid="507909"/>
                                        </p:tgtEl>
                                        <p:attrNameLst>
                                          <p:attrName>ppt_x</p:attrName>
                                        </p:attrNameLst>
                                      </p:cBhvr>
                                      <p:tavLst>
                                        <p:tav tm="0">
                                          <p:val>
                                            <p:strVal val="#ppt_x-.2"/>
                                          </p:val>
                                        </p:tav>
                                        <p:tav tm="100000">
                                          <p:val>
                                            <p:strVal val="#ppt_x"/>
                                          </p:val>
                                        </p:tav>
                                      </p:tavLst>
                                    </p:anim>
                                    <p:anim calcmode="lin" valueType="num">
                                      <p:cBhvr>
                                        <p:cTn id="10" dur="500" fill="hold"/>
                                        <p:tgtEl>
                                          <p:spTgt spid="507909"/>
                                        </p:tgtEl>
                                        <p:attrNameLst>
                                          <p:attrName>ppt_y</p:attrName>
                                        </p:attrNameLst>
                                      </p:cBhvr>
                                      <p:tavLst>
                                        <p:tav tm="0">
                                          <p:val>
                                            <p:strVal val="#ppt_y"/>
                                          </p:val>
                                        </p:tav>
                                        <p:tav tm="100000">
                                          <p:val>
                                            <p:strVal val="#ppt_y"/>
                                          </p:val>
                                        </p:tav>
                                      </p:tavLst>
                                    </p:anim>
                                    <p:animEffect transition="in" filter="fade">
                                      <p:cBhvr>
                                        <p:cTn id="11" dur="500"/>
                                        <p:tgtEl>
                                          <p:spTgt spid="507909"/>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507935"/>
                                        </p:tgtEl>
                                        <p:attrNameLst>
                                          <p:attrName>style.visibility</p:attrName>
                                        </p:attrNameLst>
                                      </p:cBhvr>
                                      <p:to>
                                        <p:strVal val="visible"/>
                                      </p:to>
                                    </p:set>
                                    <p:anim calcmode="lin" valueType="num">
                                      <p:cBhvr>
                                        <p:cTn id="14" dur="500" fill="hold"/>
                                        <p:tgtEl>
                                          <p:spTgt spid="507935"/>
                                        </p:tgtEl>
                                        <p:attrNameLst>
                                          <p:attrName>ppt_w</p:attrName>
                                        </p:attrNameLst>
                                      </p:cBhvr>
                                      <p:tavLst>
                                        <p:tav tm="0">
                                          <p:val>
                                            <p:strVal val="#ppt_w*0.05"/>
                                          </p:val>
                                        </p:tav>
                                        <p:tav tm="100000">
                                          <p:val>
                                            <p:strVal val="#ppt_w"/>
                                          </p:val>
                                        </p:tav>
                                      </p:tavLst>
                                    </p:anim>
                                    <p:anim calcmode="lin" valueType="num">
                                      <p:cBhvr>
                                        <p:cTn id="15" dur="500" fill="hold"/>
                                        <p:tgtEl>
                                          <p:spTgt spid="507935"/>
                                        </p:tgtEl>
                                        <p:attrNameLst>
                                          <p:attrName>ppt_h</p:attrName>
                                        </p:attrNameLst>
                                      </p:cBhvr>
                                      <p:tavLst>
                                        <p:tav tm="0">
                                          <p:val>
                                            <p:strVal val="#ppt_h"/>
                                          </p:val>
                                        </p:tav>
                                        <p:tav tm="100000">
                                          <p:val>
                                            <p:strVal val="#ppt_h"/>
                                          </p:val>
                                        </p:tav>
                                      </p:tavLst>
                                    </p:anim>
                                    <p:anim calcmode="lin" valueType="num">
                                      <p:cBhvr>
                                        <p:cTn id="16" dur="500" fill="hold"/>
                                        <p:tgtEl>
                                          <p:spTgt spid="507935"/>
                                        </p:tgtEl>
                                        <p:attrNameLst>
                                          <p:attrName>ppt_x</p:attrName>
                                        </p:attrNameLst>
                                      </p:cBhvr>
                                      <p:tavLst>
                                        <p:tav tm="0">
                                          <p:val>
                                            <p:strVal val="#ppt_x-.2"/>
                                          </p:val>
                                        </p:tav>
                                        <p:tav tm="100000">
                                          <p:val>
                                            <p:strVal val="#ppt_x"/>
                                          </p:val>
                                        </p:tav>
                                      </p:tavLst>
                                    </p:anim>
                                    <p:anim calcmode="lin" valueType="num">
                                      <p:cBhvr>
                                        <p:cTn id="17" dur="500" fill="hold"/>
                                        <p:tgtEl>
                                          <p:spTgt spid="507935"/>
                                        </p:tgtEl>
                                        <p:attrNameLst>
                                          <p:attrName>ppt_y</p:attrName>
                                        </p:attrNameLst>
                                      </p:cBhvr>
                                      <p:tavLst>
                                        <p:tav tm="0">
                                          <p:val>
                                            <p:strVal val="#ppt_y"/>
                                          </p:val>
                                        </p:tav>
                                        <p:tav tm="100000">
                                          <p:val>
                                            <p:strVal val="#ppt_y"/>
                                          </p:val>
                                        </p:tav>
                                      </p:tavLst>
                                    </p:anim>
                                    <p:animEffect transition="in" filter="fade">
                                      <p:cBhvr>
                                        <p:cTn id="18" dur="500"/>
                                        <p:tgtEl>
                                          <p:spTgt spid="507935"/>
                                        </p:tgtEl>
                                      </p:cBhvr>
                                    </p:animEffect>
                                  </p:childTnLst>
                                </p:cTn>
                              </p:par>
                              <p:par>
                                <p:cTn id="19" presetID="54" presetClass="entr" presetSubtype="0" accel="100000" fill="hold" nodeType="withEffect">
                                  <p:stCondLst>
                                    <p:cond delay="0"/>
                                  </p:stCondLst>
                                  <p:childTnLst>
                                    <p:set>
                                      <p:cBhvr>
                                        <p:cTn id="20" dur="1" fill="hold">
                                          <p:stCondLst>
                                            <p:cond delay="0"/>
                                          </p:stCondLst>
                                        </p:cTn>
                                        <p:tgtEl>
                                          <p:spTgt spid="507945"/>
                                        </p:tgtEl>
                                        <p:attrNameLst>
                                          <p:attrName>style.visibility</p:attrName>
                                        </p:attrNameLst>
                                      </p:cBhvr>
                                      <p:to>
                                        <p:strVal val="visible"/>
                                      </p:to>
                                    </p:set>
                                    <p:anim calcmode="lin" valueType="num">
                                      <p:cBhvr>
                                        <p:cTn id="21" dur="500" fill="hold"/>
                                        <p:tgtEl>
                                          <p:spTgt spid="507945"/>
                                        </p:tgtEl>
                                        <p:attrNameLst>
                                          <p:attrName>ppt_w</p:attrName>
                                        </p:attrNameLst>
                                      </p:cBhvr>
                                      <p:tavLst>
                                        <p:tav tm="0">
                                          <p:val>
                                            <p:strVal val="#ppt_w*0.05"/>
                                          </p:val>
                                        </p:tav>
                                        <p:tav tm="100000">
                                          <p:val>
                                            <p:strVal val="#ppt_w"/>
                                          </p:val>
                                        </p:tav>
                                      </p:tavLst>
                                    </p:anim>
                                    <p:anim calcmode="lin" valueType="num">
                                      <p:cBhvr>
                                        <p:cTn id="22" dur="500" fill="hold"/>
                                        <p:tgtEl>
                                          <p:spTgt spid="507945"/>
                                        </p:tgtEl>
                                        <p:attrNameLst>
                                          <p:attrName>ppt_h</p:attrName>
                                        </p:attrNameLst>
                                      </p:cBhvr>
                                      <p:tavLst>
                                        <p:tav tm="0">
                                          <p:val>
                                            <p:strVal val="#ppt_h"/>
                                          </p:val>
                                        </p:tav>
                                        <p:tav tm="100000">
                                          <p:val>
                                            <p:strVal val="#ppt_h"/>
                                          </p:val>
                                        </p:tav>
                                      </p:tavLst>
                                    </p:anim>
                                    <p:anim calcmode="lin" valueType="num">
                                      <p:cBhvr>
                                        <p:cTn id="23" dur="500" fill="hold"/>
                                        <p:tgtEl>
                                          <p:spTgt spid="507945"/>
                                        </p:tgtEl>
                                        <p:attrNameLst>
                                          <p:attrName>ppt_x</p:attrName>
                                        </p:attrNameLst>
                                      </p:cBhvr>
                                      <p:tavLst>
                                        <p:tav tm="0">
                                          <p:val>
                                            <p:strVal val="#ppt_x-.2"/>
                                          </p:val>
                                        </p:tav>
                                        <p:tav tm="100000">
                                          <p:val>
                                            <p:strVal val="#ppt_x"/>
                                          </p:val>
                                        </p:tav>
                                      </p:tavLst>
                                    </p:anim>
                                    <p:anim calcmode="lin" valueType="num">
                                      <p:cBhvr>
                                        <p:cTn id="24" dur="500" fill="hold"/>
                                        <p:tgtEl>
                                          <p:spTgt spid="507945"/>
                                        </p:tgtEl>
                                        <p:attrNameLst>
                                          <p:attrName>ppt_y</p:attrName>
                                        </p:attrNameLst>
                                      </p:cBhvr>
                                      <p:tavLst>
                                        <p:tav tm="0">
                                          <p:val>
                                            <p:strVal val="#ppt_y"/>
                                          </p:val>
                                        </p:tav>
                                        <p:tav tm="100000">
                                          <p:val>
                                            <p:strVal val="#ppt_y"/>
                                          </p:val>
                                        </p:tav>
                                      </p:tavLst>
                                    </p:anim>
                                    <p:animEffect transition="in" filter="fade">
                                      <p:cBhvr>
                                        <p:cTn id="25" dur="500"/>
                                        <p:tgtEl>
                                          <p:spTgt spid="507945"/>
                                        </p:tgtEl>
                                      </p:cBhvr>
                                    </p:animEffect>
                                  </p:childTnLst>
                                </p:cTn>
                              </p:par>
                              <p:par>
                                <p:cTn id="26" presetID="54" presetClass="entr" presetSubtype="0" accel="100000" fill="hold" nodeType="withEffect">
                                  <p:stCondLst>
                                    <p:cond delay="0"/>
                                  </p:stCondLst>
                                  <p:childTnLst>
                                    <p:set>
                                      <p:cBhvr>
                                        <p:cTn id="27" dur="1" fill="hold">
                                          <p:stCondLst>
                                            <p:cond delay="0"/>
                                          </p:stCondLst>
                                        </p:cTn>
                                        <p:tgtEl>
                                          <p:spTgt spid="507944"/>
                                        </p:tgtEl>
                                        <p:attrNameLst>
                                          <p:attrName>style.visibility</p:attrName>
                                        </p:attrNameLst>
                                      </p:cBhvr>
                                      <p:to>
                                        <p:strVal val="visible"/>
                                      </p:to>
                                    </p:set>
                                    <p:anim calcmode="lin" valueType="num">
                                      <p:cBhvr>
                                        <p:cTn id="28" dur="500" fill="hold"/>
                                        <p:tgtEl>
                                          <p:spTgt spid="507944"/>
                                        </p:tgtEl>
                                        <p:attrNameLst>
                                          <p:attrName>ppt_w</p:attrName>
                                        </p:attrNameLst>
                                      </p:cBhvr>
                                      <p:tavLst>
                                        <p:tav tm="0">
                                          <p:val>
                                            <p:strVal val="#ppt_w*0.05"/>
                                          </p:val>
                                        </p:tav>
                                        <p:tav tm="100000">
                                          <p:val>
                                            <p:strVal val="#ppt_w"/>
                                          </p:val>
                                        </p:tav>
                                      </p:tavLst>
                                    </p:anim>
                                    <p:anim calcmode="lin" valueType="num">
                                      <p:cBhvr>
                                        <p:cTn id="29" dur="500" fill="hold"/>
                                        <p:tgtEl>
                                          <p:spTgt spid="507944"/>
                                        </p:tgtEl>
                                        <p:attrNameLst>
                                          <p:attrName>ppt_h</p:attrName>
                                        </p:attrNameLst>
                                      </p:cBhvr>
                                      <p:tavLst>
                                        <p:tav tm="0">
                                          <p:val>
                                            <p:strVal val="#ppt_h"/>
                                          </p:val>
                                        </p:tav>
                                        <p:tav tm="100000">
                                          <p:val>
                                            <p:strVal val="#ppt_h"/>
                                          </p:val>
                                        </p:tav>
                                      </p:tavLst>
                                    </p:anim>
                                    <p:anim calcmode="lin" valueType="num">
                                      <p:cBhvr>
                                        <p:cTn id="30" dur="500" fill="hold"/>
                                        <p:tgtEl>
                                          <p:spTgt spid="507944"/>
                                        </p:tgtEl>
                                        <p:attrNameLst>
                                          <p:attrName>ppt_x</p:attrName>
                                        </p:attrNameLst>
                                      </p:cBhvr>
                                      <p:tavLst>
                                        <p:tav tm="0">
                                          <p:val>
                                            <p:strVal val="#ppt_x-.2"/>
                                          </p:val>
                                        </p:tav>
                                        <p:tav tm="100000">
                                          <p:val>
                                            <p:strVal val="#ppt_x"/>
                                          </p:val>
                                        </p:tav>
                                      </p:tavLst>
                                    </p:anim>
                                    <p:anim calcmode="lin" valueType="num">
                                      <p:cBhvr>
                                        <p:cTn id="31" dur="500" fill="hold"/>
                                        <p:tgtEl>
                                          <p:spTgt spid="507944"/>
                                        </p:tgtEl>
                                        <p:attrNameLst>
                                          <p:attrName>ppt_y</p:attrName>
                                        </p:attrNameLst>
                                      </p:cBhvr>
                                      <p:tavLst>
                                        <p:tav tm="0">
                                          <p:val>
                                            <p:strVal val="#ppt_y"/>
                                          </p:val>
                                        </p:tav>
                                        <p:tav tm="100000">
                                          <p:val>
                                            <p:strVal val="#ppt_y"/>
                                          </p:val>
                                        </p:tav>
                                      </p:tavLst>
                                    </p:anim>
                                    <p:animEffect transition="in" filter="fade">
                                      <p:cBhvr>
                                        <p:cTn id="32" dur="500"/>
                                        <p:tgtEl>
                                          <p:spTgt spid="50794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4" presetClass="entr" presetSubtype="0" accel="100000" fill="hold" nodeType="clickEffect">
                                  <p:stCondLst>
                                    <p:cond delay="0"/>
                                  </p:stCondLst>
                                  <p:childTnLst>
                                    <p:set>
                                      <p:cBhvr>
                                        <p:cTn id="36" dur="1" fill="hold">
                                          <p:stCondLst>
                                            <p:cond delay="0"/>
                                          </p:stCondLst>
                                        </p:cTn>
                                        <p:tgtEl>
                                          <p:spTgt spid="507938"/>
                                        </p:tgtEl>
                                        <p:attrNameLst>
                                          <p:attrName>style.visibility</p:attrName>
                                        </p:attrNameLst>
                                      </p:cBhvr>
                                      <p:to>
                                        <p:strVal val="visible"/>
                                      </p:to>
                                    </p:set>
                                    <p:anim calcmode="lin" valueType="num">
                                      <p:cBhvr>
                                        <p:cTn id="37" dur="500" fill="hold"/>
                                        <p:tgtEl>
                                          <p:spTgt spid="507938"/>
                                        </p:tgtEl>
                                        <p:attrNameLst>
                                          <p:attrName>ppt_w</p:attrName>
                                        </p:attrNameLst>
                                      </p:cBhvr>
                                      <p:tavLst>
                                        <p:tav tm="0">
                                          <p:val>
                                            <p:strVal val="#ppt_w*0.05"/>
                                          </p:val>
                                        </p:tav>
                                        <p:tav tm="100000">
                                          <p:val>
                                            <p:strVal val="#ppt_w"/>
                                          </p:val>
                                        </p:tav>
                                      </p:tavLst>
                                    </p:anim>
                                    <p:anim calcmode="lin" valueType="num">
                                      <p:cBhvr>
                                        <p:cTn id="38" dur="500" fill="hold"/>
                                        <p:tgtEl>
                                          <p:spTgt spid="507938"/>
                                        </p:tgtEl>
                                        <p:attrNameLst>
                                          <p:attrName>ppt_h</p:attrName>
                                        </p:attrNameLst>
                                      </p:cBhvr>
                                      <p:tavLst>
                                        <p:tav tm="0">
                                          <p:val>
                                            <p:strVal val="#ppt_h"/>
                                          </p:val>
                                        </p:tav>
                                        <p:tav tm="100000">
                                          <p:val>
                                            <p:strVal val="#ppt_h"/>
                                          </p:val>
                                        </p:tav>
                                      </p:tavLst>
                                    </p:anim>
                                    <p:anim calcmode="lin" valueType="num">
                                      <p:cBhvr>
                                        <p:cTn id="39" dur="500" fill="hold"/>
                                        <p:tgtEl>
                                          <p:spTgt spid="507938"/>
                                        </p:tgtEl>
                                        <p:attrNameLst>
                                          <p:attrName>ppt_x</p:attrName>
                                        </p:attrNameLst>
                                      </p:cBhvr>
                                      <p:tavLst>
                                        <p:tav tm="0">
                                          <p:val>
                                            <p:strVal val="#ppt_x-.2"/>
                                          </p:val>
                                        </p:tav>
                                        <p:tav tm="100000">
                                          <p:val>
                                            <p:strVal val="#ppt_x"/>
                                          </p:val>
                                        </p:tav>
                                      </p:tavLst>
                                    </p:anim>
                                    <p:anim calcmode="lin" valueType="num">
                                      <p:cBhvr>
                                        <p:cTn id="40" dur="500" fill="hold"/>
                                        <p:tgtEl>
                                          <p:spTgt spid="507938"/>
                                        </p:tgtEl>
                                        <p:attrNameLst>
                                          <p:attrName>ppt_y</p:attrName>
                                        </p:attrNameLst>
                                      </p:cBhvr>
                                      <p:tavLst>
                                        <p:tav tm="0">
                                          <p:val>
                                            <p:strVal val="#ppt_y"/>
                                          </p:val>
                                        </p:tav>
                                        <p:tav tm="100000">
                                          <p:val>
                                            <p:strVal val="#ppt_y"/>
                                          </p:val>
                                        </p:tav>
                                      </p:tavLst>
                                    </p:anim>
                                    <p:animEffect transition="in" filter="fade">
                                      <p:cBhvr>
                                        <p:cTn id="41" dur="500"/>
                                        <p:tgtEl>
                                          <p:spTgt spid="50793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4" presetClass="entr" presetSubtype="0" accel="100000" fill="hold" nodeType="clickEffect">
                                  <p:stCondLst>
                                    <p:cond delay="0"/>
                                  </p:stCondLst>
                                  <p:childTnLst>
                                    <p:set>
                                      <p:cBhvr>
                                        <p:cTn id="45" dur="1" fill="hold">
                                          <p:stCondLst>
                                            <p:cond delay="0"/>
                                          </p:stCondLst>
                                        </p:cTn>
                                        <p:tgtEl>
                                          <p:spTgt spid="507941"/>
                                        </p:tgtEl>
                                        <p:attrNameLst>
                                          <p:attrName>style.visibility</p:attrName>
                                        </p:attrNameLst>
                                      </p:cBhvr>
                                      <p:to>
                                        <p:strVal val="visible"/>
                                      </p:to>
                                    </p:set>
                                    <p:anim calcmode="lin" valueType="num">
                                      <p:cBhvr>
                                        <p:cTn id="46" dur="500" fill="hold"/>
                                        <p:tgtEl>
                                          <p:spTgt spid="507941"/>
                                        </p:tgtEl>
                                        <p:attrNameLst>
                                          <p:attrName>ppt_w</p:attrName>
                                        </p:attrNameLst>
                                      </p:cBhvr>
                                      <p:tavLst>
                                        <p:tav tm="0">
                                          <p:val>
                                            <p:strVal val="#ppt_w*0.05"/>
                                          </p:val>
                                        </p:tav>
                                        <p:tav tm="100000">
                                          <p:val>
                                            <p:strVal val="#ppt_w"/>
                                          </p:val>
                                        </p:tav>
                                      </p:tavLst>
                                    </p:anim>
                                    <p:anim calcmode="lin" valueType="num">
                                      <p:cBhvr>
                                        <p:cTn id="47" dur="500" fill="hold"/>
                                        <p:tgtEl>
                                          <p:spTgt spid="507941"/>
                                        </p:tgtEl>
                                        <p:attrNameLst>
                                          <p:attrName>ppt_h</p:attrName>
                                        </p:attrNameLst>
                                      </p:cBhvr>
                                      <p:tavLst>
                                        <p:tav tm="0">
                                          <p:val>
                                            <p:strVal val="#ppt_h"/>
                                          </p:val>
                                        </p:tav>
                                        <p:tav tm="100000">
                                          <p:val>
                                            <p:strVal val="#ppt_h"/>
                                          </p:val>
                                        </p:tav>
                                      </p:tavLst>
                                    </p:anim>
                                    <p:anim calcmode="lin" valueType="num">
                                      <p:cBhvr>
                                        <p:cTn id="48" dur="500" fill="hold"/>
                                        <p:tgtEl>
                                          <p:spTgt spid="507941"/>
                                        </p:tgtEl>
                                        <p:attrNameLst>
                                          <p:attrName>ppt_x</p:attrName>
                                        </p:attrNameLst>
                                      </p:cBhvr>
                                      <p:tavLst>
                                        <p:tav tm="0">
                                          <p:val>
                                            <p:strVal val="#ppt_x-.2"/>
                                          </p:val>
                                        </p:tav>
                                        <p:tav tm="100000">
                                          <p:val>
                                            <p:strVal val="#ppt_x"/>
                                          </p:val>
                                        </p:tav>
                                      </p:tavLst>
                                    </p:anim>
                                    <p:anim calcmode="lin" valueType="num">
                                      <p:cBhvr>
                                        <p:cTn id="49" dur="500" fill="hold"/>
                                        <p:tgtEl>
                                          <p:spTgt spid="507941"/>
                                        </p:tgtEl>
                                        <p:attrNameLst>
                                          <p:attrName>ppt_y</p:attrName>
                                        </p:attrNameLst>
                                      </p:cBhvr>
                                      <p:tavLst>
                                        <p:tav tm="0">
                                          <p:val>
                                            <p:strVal val="#ppt_y"/>
                                          </p:val>
                                        </p:tav>
                                        <p:tav tm="100000">
                                          <p:val>
                                            <p:strVal val="#ppt_y"/>
                                          </p:val>
                                        </p:tav>
                                      </p:tavLst>
                                    </p:anim>
                                    <p:animEffect transition="in" filter="fade">
                                      <p:cBhvr>
                                        <p:cTn id="50" dur="500"/>
                                        <p:tgtEl>
                                          <p:spTgt spid="507941"/>
                                        </p:tgtEl>
                                      </p:cBhvr>
                                    </p:animEffect>
                                  </p:childTnLst>
                                </p:cTn>
                              </p:par>
                              <p:par>
                                <p:cTn id="51" presetID="10" presetClass="exit" presetSubtype="0" fill="hold" nodeType="withEffect">
                                  <p:stCondLst>
                                    <p:cond delay="0"/>
                                  </p:stCondLst>
                                  <p:childTnLst>
                                    <p:animEffect transition="out" filter="fade">
                                      <p:cBhvr>
                                        <p:cTn id="52" dur="500"/>
                                        <p:tgtEl>
                                          <p:spTgt spid="507938"/>
                                        </p:tgtEl>
                                      </p:cBhvr>
                                    </p:animEffect>
                                    <p:set>
                                      <p:cBhvr>
                                        <p:cTn id="53" dur="1" fill="hold">
                                          <p:stCondLst>
                                            <p:cond delay="499"/>
                                          </p:stCondLst>
                                        </p:cTn>
                                        <p:tgtEl>
                                          <p:spTgt spid="507938"/>
                                        </p:tgtEl>
                                        <p:attrNameLst>
                                          <p:attrName>style.visibility</p:attrName>
                                        </p:attrNameLst>
                                      </p:cBhvr>
                                      <p:to>
                                        <p:strVal val="hidden"/>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54" presetClass="entr" presetSubtype="0" accel="100000" fill="hold" nodeType="clickEffect">
                                  <p:stCondLst>
                                    <p:cond delay="0"/>
                                  </p:stCondLst>
                                  <p:childTnLst>
                                    <p:set>
                                      <p:cBhvr>
                                        <p:cTn id="57" dur="1" fill="hold">
                                          <p:stCondLst>
                                            <p:cond delay="0"/>
                                          </p:stCondLst>
                                        </p:cTn>
                                        <p:tgtEl>
                                          <p:spTgt spid="507923"/>
                                        </p:tgtEl>
                                        <p:attrNameLst>
                                          <p:attrName>style.visibility</p:attrName>
                                        </p:attrNameLst>
                                      </p:cBhvr>
                                      <p:to>
                                        <p:strVal val="visible"/>
                                      </p:to>
                                    </p:set>
                                    <p:anim calcmode="lin" valueType="num">
                                      <p:cBhvr>
                                        <p:cTn id="58" dur="500" fill="hold"/>
                                        <p:tgtEl>
                                          <p:spTgt spid="507923"/>
                                        </p:tgtEl>
                                        <p:attrNameLst>
                                          <p:attrName>ppt_w</p:attrName>
                                        </p:attrNameLst>
                                      </p:cBhvr>
                                      <p:tavLst>
                                        <p:tav tm="0">
                                          <p:val>
                                            <p:strVal val="#ppt_w*0.05"/>
                                          </p:val>
                                        </p:tav>
                                        <p:tav tm="100000">
                                          <p:val>
                                            <p:strVal val="#ppt_w"/>
                                          </p:val>
                                        </p:tav>
                                      </p:tavLst>
                                    </p:anim>
                                    <p:anim calcmode="lin" valueType="num">
                                      <p:cBhvr>
                                        <p:cTn id="59" dur="500" fill="hold"/>
                                        <p:tgtEl>
                                          <p:spTgt spid="507923"/>
                                        </p:tgtEl>
                                        <p:attrNameLst>
                                          <p:attrName>ppt_h</p:attrName>
                                        </p:attrNameLst>
                                      </p:cBhvr>
                                      <p:tavLst>
                                        <p:tav tm="0">
                                          <p:val>
                                            <p:strVal val="#ppt_h"/>
                                          </p:val>
                                        </p:tav>
                                        <p:tav tm="100000">
                                          <p:val>
                                            <p:strVal val="#ppt_h"/>
                                          </p:val>
                                        </p:tav>
                                      </p:tavLst>
                                    </p:anim>
                                    <p:anim calcmode="lin" valueType="num">
                                      <p:cBhvr>
                                        <p:cTn id="60" dur="500" fill="hold"/>
                                        <p:tgtEl>
                                          <p:spTgt spid="507923"/>
                                        </p:tgtEl>
                                        <p:attrNameLst>
                                          <p:attrName>ppt_x</p:attrName>
                                        </p:attrNameLst>
                                      </p:cBhvr>
                                      <p:tavLst>
                                        <p:tav tm="0">
                                          <p:val>
                                            <p:strVal val="#ppt_x-.2"/>
                                          </p:val>
                                        </p:tav>
                                        <p:tav tm="100000">
                                          <p:val>
                                            <p:strVal val="#ppt_x"/>
                                          </p:val>
                                        </p:tav>
                                      </p:tavLst>
                                    </p:anim>
                                    <p:anim calcmode="lin" valueType="num">
                                      <p:cBhvr>
                                        <p:cTn id="61" dur="500" fill="hold"/>
                                        <p:tgtEl>
                                          <p:spTgt spid="507923"/>
                                        </p:tgtEl>
                                        <p:attrNameLst>
                                          <p:attrName>ppt_y</p:attrName>
                                        </p:attrNameLst>
                                      </p:cBhvr>
                                      <p:tavLst>
                                        <p:tav tm="0">
                                          <p:val>
                                            <p:strVal val="#ppt_y"/>
                                          </p:val>
                                        </p:tav>
                                        <p:tav tm="100000">
                                          <p:val>
                                            <p:strVal val="#ppt_y"/>
                                          </p:val>
                                        </p:tav>
                                      </p:tavLst>
                                    </p:anim>
                                    <p:animEffect transition="in" filter="fade">
                                      <p:cBhvr>
                                        <p:cTn id="62" dur="500"/>
                                        <p:tgtEl>
                                          <p:spTgt spid="507923"/>
                                        </p:tgtEl>
                                      </p:cBhvr>
                                    </p:animEffect>
                                  </p:childTnLst>
                                </p:cTn>
                              </p:par>
                              <p:par>
                                <p:cTn id="63" presetID="54" presetClass="entr" presetSubtype="0" accel="100000" fill="hold" nodeType="withEffect">
                                  <p:stCondLst>
                                    <p:cond delay="0"/>
                                  </p:stCondLst>
                                  <p:childTnLst>
                                    <p:set>
                                      <p:cBhvr>
                                        <p:cTn id="64" dur="1" fill="hold">
                                          <p:stCondLst>
                                            <p:cond delay="0"/>
                                          </p:stCondLst>
                                        </p:cTn>
                                        <p:tgtEl>
                                          <p:spTgt spid="79885"/>
                                        </p:tgtEl>
                                        <p:attrNameLst>
                                          <p:attrName>style.visibility</p:attrName>
                                        </p:attrNameLst>
                                      </p:cBhvr>
                                      <p:to>
                                        <p:strVal val="visible"/>
                                      </p:to>
                                    </p:set>
                                    <p:anim calcmode="lin" valueType="num">
                                      <p:cBhvr>
                                        <p:cTn id="65" dur="500" fill="hold"/>
                                        <p:tgtEl>
                                          <p:spTgt spid="79885"/>
                                        </p:tgtEl>
                                        <p:attrNameLst>
                                          <p:attrName>ppt_w</p:attrName>
                                        </p:attrNameLst>
                                      </p:cBhvr>
                                      <p:tavLst>
                                        <p:tav tm="0">
                                          <p:val>
                                            <p:strVal val="#ppt_w*0.05"/>
                                          </p:val>
                                        </p:tav>
                                        <p:tav tm="100000">
                                          <p:val>
                                            <p:strVal val="#ppt_w"/>
                                          </p:val>
                                        </p:tav>
                                      </p:tavLst>
                                    </p:anim>
                                    <p:anim calcmode="lin" valueType="num">
                                      <p:cBhvr>
                                        <p:cTn id="66" dur="500" fill="hold"/>
                                        <p:tgtEl>
                                          <p:spTgt spid="79885"/>
                                        </p:tgtEl>
                                        <p:attrNameLst>
                                          <p:attrName>ppt_h</p:attrName>
                                        </p:attrNameLst>
                                      </p:cBhvr>
                                      <p:tavLst>
                                        <p:tav tm="0">
                                          <p:val>
                                            <p:strVal val="#ppt_h"/>
                                          </p:val>
                                        </p:tav>
                                        <p:tav tm="100000">
                                          <p:val>
                                            <p:strVal val="#ppt_h"/>
                                          </p:val>
                                        </p:tav>
                                      </p:tavLst>
                                    </p:anim>
                                    <p:anim calcmode="lin" valueType="num">
                                      <p:cBhvr>
                                        <p:cTn id="67" dur="500" fill="hold"/>
                                        <p:tgtEl>
                                          <p:spTgt spid="79885"/>
                                        </p:tgtEl>
                                        <p:attrNameLst>
                                          <p:attrName>ppt_x</p:attrName>
                                        </p:attrNameLst>
                                      </p:cBhvr>
                                      <p:tavLst>
                                        <p:tav tm="0">
                                          <p:val>
                                            <p:strVal val="#ppt_x-.2"/>
                                          </p:val>
                                        </p:tav>
                                        <p:tav tm="100000">
                                          <p:val>
                                            <p:strVal val="#ppt_x"/>
                                          </p:val>
                                        </p:tav>
                                      </p:tavLst>
                                    </p:anim>
                                    <p:anim calcmode="lin" valueType="num">
                                      <p:cBhvr>
                                        <p:cTn id="68" dur="500" fill="hold"/>
                                        <p:tgtEl>
                                          <p:spTgt spid="79885"/>
                                        </p:tgtEl>
                                        <p:attrNameLst>
                                          <p:attrName>ppt_y</p:attrName>
                                        </p:attrNameLst>
                                      </p:cBhvr>
                                      <p:tavLst>
                                        <p:tav tm="0">
                                          <p:val>
                                            <p:strVal val="#ppt_y"/>
                                          </p:val>
                                        </p:tav>
                                        <p:tav tm="100000">
                                          <p:val>
                                            <p:strVal val="#ppt_y"/>
                                          </p:val>
                                        </p:tav>
                                      </p:tavLst>
                                    </p:anim>
                                    <p:animEffect transition="in" filter="fade">
                                      <p:cBhvr>
                                        <p:cTn id="69" dur="500"/>
                                        <p:tgtEl>
                                          <p:spTgt spid="79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09" grpId="0"/>
      <p:bldP spid="507923" grpId="0" animBg="1"/>
      <p:bldP spid="507945" grpId="0"/>
      <p:bldP spid="7988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4">
            <a:extLst>
              <a:ext uri="{FF2B5EF4-FFF2-40B4-BE49-F238E27FC236}">
                <a16:creationId xmlns:a16="http://schemas.microsoft.com/office/drawing/2014/main" id="{BEF8E155-E4FF-F3E1-74B8-CA91A0214F05}"/>
              </a:ext>
            </a:extLst>
          </p:cNvPr>
          <p:cNvGraphicFramePr>
            <a:graphicFrameLocks noChangeAspect="1"/>
          </p:cNvGraphicFramePr>
          <p:nvPr/>
        </p:nvGraphicFramePr>
        <p:xfrm>
          <a:off x="1277542" y="1762126"/>
          <a:ext cx="3240881" cy="2527697"/>
        </p:xfrm>
        <a:graphic>
          <a:graphicData uri="http://schemas.openxmlformats.org/presentationml/2006/ole">
            <mc:AlternateContent xmlns:mc="http://schemas.openxmlformats.org/markup-compatibility/2006">
              <mc:Choice xmlns:v="urn:schemas-microsoft-com:vml" Requires="v">
                <p:oleObj r:id="rId3" imgW="3467584" imgH="2704762" progId="">
                  <p:embed/>
                </p:oleObj>
              </mc:Choice>
              <mc:Fallback>
                <p:oleObj r:id="rId3" imgW="3467584" imgH="2704762" progId="">
                  <p:embed/>
                  <p:pic>
                    <p:nvPicPr>
                      <p:cNvPr id="20482" name="Object 4">
                        <a:extLst>
                          <a:ext uri="{FF2B5EF4-FFF2-40B4-BE49-F238E27FC236}">
                            <a16:creationId xmlns:a16="http://schemas.microsoft.com/office/drawing/2014/main" id="{BEF8E155-E4FF-F3E1-74B8-CA91A0214F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542" y="1762126"/>
                        <a:ext cx="3240881" cy="2527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483" name="Object 6">
            <a:extLst>
              <a:ext uri="{FF2B5EF4-FFF2-40B4-BE49-F238E27FC236}">
                <a16:creationId xmlns:a16="http://schemas.microsoft.com/office/drawing/2014/main" id="{760BDA40-2D0E-2A05-4470-AE890200F85D}"/>
              </a:ext>
            </a:extLst>
          </p:cNvPr>
          <p:cNvGraphicFramePr>
            <a:graphicFrameLocks noGrp="1" noChangeAspect="1"/>
          </p:cNvGraphicFramePr>
          <p:nvPr>
            <p:ph/>
          </p:nvPr>
        </p:nvGraphicFramePr>
        <p:xfrm>
          <a:off x="4733925" y="1762125"/>
          <a:ext cx="3133725" cy="2468166"/>
        </p:xfrm>
        <a:graphic>
          <a:graphicData uri="http://schemas.openxmlformats.org/presentationml/2006/ole">
            <mc:AlternateContent xmlns:mc="http://schemas.openxmlformats.org/markup-compatibility/2006">
              <mc:Choice xmlns:v="urn:schemas-microsoft-com:vml" Requires="v">
                <p:oleObj r:id="rId5" imgW="3457143" imgH="2723810" progId="">
                  <p:embed/>
                </p:oleObj>
              </mc:Choice>
              <mc:Fallback>
                <p:oleObj r:id="rId5" imgW="3457143" imgH="2723810" progId="">
                  <p:embed/>
                  <p:pic>
                    <p:nvPicPr>
                      <p:cNvPr id="20483" name="Object 6">
                        <a:extLst>
                          <a:ext uri="{FF2B5EF4-FFF2-40B4-BE49-F238E27FC236}">
                            <a16:creationId xmlns:a16="http://schemas.microsoft.com/office/drawing/2014/main" id="{760BDA40-2D0E-2A05-4470-AE890200F8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3925" y="1762125"/>
                        <a:ext cx="3133725" cy="2468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4" name="Text Box 8">
            <a:extLst>
              <a:ext uri="{FF2B5EF4-FFF2-40B4-BE49-F238E27FC236}">
                <a16:creationId xmlns:a16="http://schemas.microsoft.com/office/drawing/2014/main" id="{4287FF67-1D62-4F83-CF6A-C670D6E2B1C7}"/>
              </a:ext>
            </a:extLst>
          </p:cNvPr>
          <p:cNvSpPr txBox="1">
            <a:spLocks noChangeArrowheads="1"/>
          </p:cNvSpPr>
          <p:nvPr/>
        </p:nvSpPr>
        <p:spPr bwMode="auto">
          <a:xfrm>
            <a:off x="1385888" y="250031"/>
            <a:ext cx="6372225"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s-ES" altLang="es-ES" sz="1350" b="1" dirty="0"/>
              <a:t>En el metabolismo, tanto en los organismos autótrofos como en los heterótrofos, las reacciones endergónicas son posibles porque se acoplan a otras muy exergónicas</a:t>
            </a:r>
            <a:r>
              <a:rPr lang="es-ES" altLang="es-ES" sz="1350" dirty="0"/>
              <a:t>, de forma que la variación de energía libre total es negativa; por este motivo, las células disponen de energía para las actividades vitales. Además, hay que tener en cuenta que una pequeña parte de la energía siempre se disipa en forma de calor.</a:t>
            </a:r>
            <a:endParaRPr lang="es-ES_tradnl" altLang="es-ES" sz="1350" dirty="0"/>
          </a:p>
        </p:txBody>
      </p:sp>
      <p:sp>
        <p:nvSpPr>
          <p:cNvPr id="20485" name="AutoShape 5">
            <a:extLst>
              <a:ext uri="{FF2B5EF4-FFF2-40B4-BE49-F238E27FC236}">
                <a16:creationId xmlns:a16="http://schemas.microsoft.com/office/drawing/2014/main" id="{99EF8708-0538-6E99-8595-6756B6F844AB}"/>
              </a:ext>
            </a:extLst>
          </p:cNvPr>
          <p:cNvSpPr>
            <a:spLocks noChangeArrowheads="1"/>
          </p:cNvSpPr>
          <p:nvPr/>
        </p:nvSpPr>
        <p:spPr bwMode="auto">
          <a:xfrm>
            <a:off x="4193382" y="3165872"/>
            <a:ext cx="864394" cy="594122"/>
          </a:xfrm>
          <a:prstGeom prst="rightArrow">
            <a:avLst>
              <a:gd name="adj1" fmla="val 50000"/>
              <a:gd name="adj2" fmla="val 36373"/>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s-ES_tradnl" altLang="es-ES" sz="1350" b="1">
                <a:solidFill>
                  <a:srgbClr val="FF0000"/>
                </a:solidFill>
              </a:rPr>
              <a:t>CALOR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a:extLst>
              <a:ext uri="{FF2B5EF4-FFF2-40B4-BE49-F238E27FC236}">
                <a16:creationId xmlns:a16="http://schemas.microsoft.com/office/drawing/2014/main" id="{9FFC763D-810C-9621-7C53-FEA3891F0B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6232"/>
          <a:stretch>
            <a:fillRect/>
          </a:stretch>
        </p:blipFill>
        <p:spPr bwMode="auto">
          <a:xfrm>
            <a:off x="1143000" y="0"/>
            <a:ext cx="4887516" cy="45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5779" name="Object 12">
            <a:extLst>
              <a:ext uri="{FF2B5EF4-FFF2-40B4-BE49-F238E27FC236}">
                <a16:creationId xmlns:a16="http://schemas.microsoft.com/office/drawing/2014/main" id="{AD2BBA7E-AD6E-C76F-4BD7-39F274D2354B}"/>
              </a:ext>
            </a:extLst>
          </p:cNvPr>
          <p:cNvGraphicFramePr>
            <a:graphicFrameLocks noChangeAspect="1"/>
          </p:cNvGraphicFramePr>
          <p:nvPr>
            <p:ph sz="quarter" idx="3"/>
          </p:nvPr>
        </p:nvGraphicFramePr>
        <p:xfrm>
          <a:off x="5598319" y="0"/>
          <a:ext cx="2277666" cy="2950369"/>
        </p:xfrm>
        <a:graphic>
          <a:graphicData uri="http://schemas.openxmlformats.org/presentationml/2006/ole">
            <mc:AlternateContent xmlns:mc="http://schemas.openxmlformats.org/markup-compatibility/2006">
              <mc:Choice xmlns:v="urn:schemas-microsoft-com:vml" Requires="v">
                <p:oleObj r:id="rId4" imgW="6335009" imgH="8202170" progId="">
                  <p:embed/>
                </p:oleObj>
              </mc:Choice>
              <mc:Fallback>
                <p:oleObj r:id="rId4" imgW="6335009" imgH="8202170" progId="">
                  <p:embed/>
                  <p:pic>
                    <p:nvPicPr>
                      <p:cNvPr id="75779" name="Object 12">
                        <a:extLst>
                          <a:ext uri="{FF2B5EF4-FFF2-40B4-BE49-F238E27FC236}">
                            <a16:creationId xmlns:a16="http://schemas.microsoft.com/office/drawing/2014/main" id="{AD2BBA7E-AD6E-C76F-4BD7-39F274D235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36" r="4189"/>
                      <a:stretch>
                        <a:fillRect/>
                      </a:stretch>
                    </p:blipFill>
                    <p:spPr bwMode="auto">
                      <a:xfrm>
                        <a:off x="5598319" y="0"/>
                        <a:ext cx="2277666" cy="295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5780" name="AutoShape 13">
            <a:extLst>
              <a:ext uri="{FF2B5EF4-FFF2-40B4-BE49-F238E27FC236}">
                <a16:creationId xmlns:a16="http://schemas.microsoft.com/office/drawing/2014/main" id="{13EF7DD0-A1AF-D24D-4F76-406BADCD1124}"/>
              </a:ext>
            </a:extLst>
          </p:cNvPr>
          <p:cNvSpPr>
            <a:spLocks/>
          </p:cNvSpPr>
          <p:nvPr/>
        </p:nvSpPr>
        <p:spPr bwMode="auto">
          <a:xfrm>
            <a:off x="7649766" y="2842023"/>
            <a:ext cx="108347" cy="1329928"/>
          </a:xfrm>
          <a:prstGeom prst="rightBrace">
            <a:avLst>
              <a:gd name="adj1" fmla="val 10229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641039" name="Text Box 15">
            <a:extLst>
              <a:ext uri="{FF2B5EF4-FFF2-40B4-BE49-F238E27FC236}">
                <a16:creationId xmlns:a16="http://schemas.microsoft.com/office/drawing/2014/main" id="{3FFA7EF6-BD4B-EED9-3EDD-CD2C6FA21CC5}"/>
              </a:ext>
            </a:extLst>
          </p:cNvPr>
          <p:cNvSpPr txBox="1">
            <a:spLocks noChangeArrowheads="1"/>
          </p:cNvSpPr>
          <p:nvPr/>
        </p:nvSpPr>
        <p:spPr bwMode="auto">
          <a:xfrm>
            <a:off x="5598319" y="4407694"/>
            <a:ext cx="2268141" cy="611706"/>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1350"/>
              <a:t>     BALANCE FINAL:</a:t>
            </a:r>
          </a:p>
          <a:p>
            <a:pPr eaLnBrk="1" hangingPunct="1">
              <a:spcBef>
                <a:spcPct val="50000"/>
              </a:spcBef>
              <a:buFontTx/>
              <a:buNone/>
            </a:pPr>
            <a:r>
              <a:rPr lang="es-ES_tradnl" altLang="es-ES" sz="1350" b="1">
                <a:solidFill>
                  <a:srgbClr val="FF0000"/>
                </a:solidFill>
              </a:rPr>
              <a:t>22</a:t>
            </a:r>
            <a:r>
              <a:rPr lang="es-ES_tradnl" altLang="es-ES" sz="1350"/>
              <a:t> +</a:t>
            </a:r>
            <a:r>
              <a:rPr lang="es-ES_tradnl" altLang="es-ES" sz="1350" b="1">
                <a:solidFill>
                  <a:srgbClr val="FF0000"/>
                </a:solidFill>
              </a:rPr>
              <a:t> 84</a:t>
            </a:r>
            <a:r>
              <a:rPr lang="es-ES_tradnl" altLang="es-ES" sz="1350"/>
              <a:t> + </a:t>
            </a:r>
            <a:r>
              <a:rPr lang="es-ES_tradnl" altLang="es-ES" sz="1350" b="1">
                <a:solidFill>
                  <a:srgbClr val="FF0000"/>
                </a:solidFill>
              </a:rPr>
              <a:t>252</a:t>
            </a:r>
            <a:r>
              <a:rPr lang="es-ES_tradnl" altLang="es-ES" sz="1350"/>
              <a:t> = </a:t>
            </a:r>
            <a:r>
              <a:rPr lang="es-ES_tradnl" altLang="es-ES" sz="1350" b="1">
                <a:solidFill>
                  <a:srgbClr val="CC3300"/>
                </a:solidFill>
              </a:rPr>
              <a:t>358 ATP</a:t>
            </a:r>
          </a:p>
        </p:txBody>
      </p:sp>
      <p:pic>
        <p:nvPicPr>
          <p:cNvPr id="75782" name="Picture 15">
            <a:extLst>
              <a:ext uri="{FF2B5EF4-FFF2-40B4-BE49-F238E27FC236}">
                <a16:creationId xmlns:a16="http://schemas.microsoft.com/office/drawing/2014/main" id="{F384BC43-381D-912A-F5F5-D8A4B26D8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461"/>
          <a:stretch>
            <a:fillRect/>
          </a:stretch>
        </p:blipFill>
        <p:spPr bwMode="auto">
          <a:xfrm>
            <a:off x="1143000" y="520304"/>
            <a:ext cx="4086225" cy="448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Text Box 10">
            <a:extLst>
              <a:ext uri="{FF2B5EF4-FFF2-40B4-BE49-F238E27FC236}">
                <a16:creationId xmlns:a16="http://schemas.microsoft.com/office/drawing/2014/main" id="{32C8C243-5C08-56E5-7590-8D22639792F1}"/>
              </a:ext>
            </a:extLst>
          </p:cNvPr>
          <p:cNvSpPr txBox="1">
            <a:spLocks noChangeArrowheads="1"/>
          </p:cNvSpPr>
          <p:nvPr/>
        </p:nvSpPr>
        <p:spPr bwMode="auto">
          <a:xfrm>
            <a:off x="4787504" y="2733675"/>
            <a:ext cx="2888456" cy="1546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endParaRPr lang="es-ES" altLang="es-ES" sz="1050" b="1" i="1">
              <a:solidFill>
                <a:srgbClr val="CC3300"/>
              </a:solidFill>
            </a:endParaRPr>
          </a:p>
          <a:p>
            <a:pPr algn="just" eaLnBrk="1" hangingPunct="1">
              <a:spcBef>
                <a:spcPct val="0"/>
              </a:spcBef>
              <a:buFontTx/>
              <a:buNone/>
            </a:pPr>
            <a:r>
              <a:rPr lang="es-ES" altLang="es-ES" sz="1050" b="1" i="1">
                <a:solidFill>
                  <a:srgbClr val="CC3300"/>
                </a:solidFill>
              </a:rPr>
              <a:t>En cada ciclo de Krebs:</a:t>
            </a:r>
          </a:p>
          <a:p>
            <a:pPr algn="just" eaLnBrk="1" hangingPunct="1">
              <a:spcBef>
                <a:spcPct val="0"/>
              </a:spcBef>
              <a:buFontTx/>
              <a:buChar char="-"/>
            </a:pPr>
            <a:r>
              <a:rPr lang="es-ES" altLang="es-ES" sz="1050" i="1">
                <a:solidFill>
                  <a:schemeClr val="accent2"/>
                </a:solidFill>
              </a:rPr>
              <a:t> Un acetil-CoA produce:</a:t>
            </a:r>
          </a:p>
          <a:p>
            <a:pPr algn="just" eaLnBrk="1" hangingPunct="1">
              <a:spcBef>
                <a:spcPct val="0"/>
              </a:spcBef>
              <a:buFontTx/>
              <a:buNone/>
            </a:pPr>
            <a:r>
              <a:rPr lang="es-ES" altLang="es-ES" sz="1050" i="1">
                <a:solidFill>
                  <a:schemeClr val="accent2"/>
                </a:solidFill>
              </a:rPr>
              <a:t>                   </a:t>
            </a:r>
            <a:r>
              <a:rPr lang="es-ES" altLang="es-ES" sz="1050" b="1" i="1">
                <a:solidFill>
                  <a:srgbClr val="FF0000"/>
                </a:solidFill>
              </a:rPr>
              <a:t>3 NADH + H</a:t>
            </a:r>
            <a:r>
              <a:rPr lang="es-ES" altLang="es-ES" sz="1050" b="1" i="1" baseline="30000">
                <a:solidFill>
                  <a:srgbClr val="FF0000"/>
                </a:solidFill>
              </a:rPr>
              <a:t>+</a:t>
            </a:r>
            <a:r>
              <a:rPr lang="es-ES" altLang="es-ES" sz="1050" i="1">
                <a:solidFill>
                  <a:schemeClr val="accent2"/>
                </a:solidFill>
              </a:rPr>
              <a:t> que rinden </a:t>
            </a:r>
            <a:r>
              <a:rPr lang="es-ES" altLang="es-ES" sz="1050" b="1" i="1">
                <a:solidFill>
                  <a:srgbClr val="FF0000"/>
                </a:solidFill>
              </a:rPr>
              <a:t>9 ATP</a:t>
            </a:r>
          </a:p>
          <a:p>
            <a:pPr algn="just" eaLnBrk="1" hangingPunct="1">
              <a:spcBef>
                <a:spcPct val="0"/>
              </a:spcBef>
              <a:buFontTx/>
              <a:buNone/>
            </a:pPr>
            <a:r>
              <a:rPr lang="es-ES" altLang="es-ES" sz="1050" i="1">
                <a:solidFill>
                  <a:schemeClr val="accent2"/>
                </a:solidFill>
              </a:rPr>
              <a:t>	</a:t>
            </a:r>
            <a:r>
              <a:rPr lang="es-ES" altLang="es-ES" sz="1050" b="1" i="1">
                <a:solidFill>
                  <a:srgbClr val="FF0000"/>
                </a:solidFill>
              </a:rPr>
              <a:t>1 FADH</a:t>
            </a:r>
            <a:r>
              <a:rPr lang="es-ES" altLang="es-ES" sz="1050" b="1" i="1" baseline="-25000">
                <a:solidFill>
                  <a:srgbClr val="FF0000"/>
                </a:solidFill>
              </a:rPr>
              <a:t>2</a:t>
            </a:r>
            <a:r>
              <a:rPr lang="es-ES" altLang="es-ES" sz="1050" i="1" baseline="-25000">
                <a:solidFill>
                  <a:schemeClr val="accent2"/>
                </a:solidFill>
              </a:rPr>
              <a:t> </a:t>
            </a:r>
            <a:r>
              <a:rPr lang="es-ES" altLang="es-ES" sz="1050" i="1">
                <a:solidFill>
                  <a:schemeClr val="accent2"/>
                </a:solidFill>
              </a:rPr>
              <a:t> que rendirán </a:t>
            </a:r>
            <a:r>
              <a:rPr lang="es-ES" altLang="es-ES" sz="1050" b="1" i="1">
                <a:solidFill>
                  <a:srgbClr val="FF0000"/>
                </a:solidFill>
              </a:rPr>
              <a:t>2 ATP</a:t>
            </a:r>
            <a:endParaRPr lang="es-ES" altLang="es-ES" sz="1050" b="1" i="1" baseline="-25000">
              <a:solidFill>
                <a:srgbClr val="FF0000"/>
              </a:solidFill>
            </a:endParaRPr>
          </a:p>
          <a:p>
            <a:pPr algn="just" eaLnBrk="1" hangingPunct="1">
              <a:spcBef>
                <a:spcPct val="0"/>
              </a:spcBef>
              <a:buFontTx/>
              <a:buNone/>
            </a:pPr>
            <a:r>
              <a:rPr lang="es-ES" altLang="es-ES" sz="1050" i="1" baseline="-25000">
                <a:solidFill>
                  <a:schemeClr val="accent2"/>
                </a:solidFill>
              </a:rPr>
              <a:t>	</a:t>
            </a:r>
            <a:r>
              <a:rPr lang="es-ES" altLang="es-ES" sz="1050" b="1" i="1">
                <a:solidFill>
                  <a:srgbClr val="FF0000"/>
                </a:solidFill>
              </a:rPr>
              <a:t>1 GTP</a:t>
            </a:r>
            <a:r>
              <a:rPr lang="es-ES" altLang="es-ES" sz="1050" i="1">
                <a:solidFill>
                  <a:schemeClr val="accent2"/>
                </a:solidFill>
              </a:rPr>
              <a:t> ( =  </a:t>
            </a:r>
            <a:r>
              <a:rPr lang="es-ES" altLang="es-ES" sz="1050" b="1" i="1">
                <a:solidFill>
                  <a:srgbClr val="FF0000"/>
                </a:solidFill>
              </a:rPr>
              <a:t>1 ATP</a:t>
            </a:r>
            <a:r>
              <a:rPr lang="es-ES" altLang="es-ES" sz="1050" i="1">
                <a:solidFill>
                  <a:schemeClr val="accent2"/>
                </a:solidFill>
              </a:rPr>
              <a:t>)</a:t>
            </a:r>
          </a:p>
          <a:p>
            <a:pPr algn="just" eaLnBrk="1" hangingPunct="1">
              <a:spcBef>
                <a:spcPct val="0"/>
              </a:spcBef>
              <a:buFontTx/>
              <a:buNone/>
            </a:pPr>
            <a:r>
              <a:rPr lang="es-ES" altLang="es-ES" sz="1050" i="1">
                <a:solidFill>
                  <a:schemeClr val="accent2"/>
                </a:solidFill>
              </a:rPr>
              <a:t>Luego, los 7 acetil-CoA de las 6 β-oxidaciones rinden  7 x 12 =  </a:t>
            </a:r>
            <a:r>
              <a:rPr lang="es-ES" altLang="es-ES" sz="1050" b="1" i="1">
                <a:solidFill>
                  <a:srgbClr val="FF0000"/>
                </a:solidFill>
              </a:rPr>
              <a:t>84 ATP.</a:t>
            </a:r>
          </a:p>
          <a:p>
            <a:pPr algn="just" eaLnBrk="1" hangingPunct="1">
              <a:spcBef>
                <a:spcPct val="0"/>
              </a:spcBef>
              <a:buFontTx/>
              <a:buNone/>
            </a:pPr>
            <a:r>
              <a:rPr lang="es-ES" altLang="es-ES" sz="1050" i="1">
                <a:solidFill>
                  <a:schemeClr val="accent2"/>
                </a:solidFill>
              </a:rPr>
              <a:t>Como son 3 ác. grasos: 3 x 84 = </a:t>
            </a:r>
            <a:r>
              <a:rPr lang="es-ES" altLang="es-ES" sz="1050" b="1" i="1">
                <a:solidFill>
                  <a:srgbClr val="FF0000"/>
                </a:solidFill>
              </a:rPr>
              <a:t>252  ATP</a:t>
            </a:r>
            <a:r>
              <a:rPr lang="es-ES" altLang="es-ES" sz="1050" i="1">
                <a:solidFill>
                  <a:schemeClr val="accent2"/>
                </a:solidFill>
              </a:rPr>
              <a:t>           </a:t>
            </a:r>
            <a:endParaRPr lang="es-ES" altLang="es-ES" sz="1050" b="1" i="1">
              <a:solidFill>
                <a:srgbClr val="CC3300"/>
              </a:solidFill>
            </a:endParaRPr>
          </a:p>
        </p:txBody>
      </p:sp>
      <p:sp>
        <p:nvSpPr>
          <p:cNvPr id="75784" name="Text Box 12">
            <a:extLst>
              <a:ext uri="{FF2B5EF4-FFF2-40B4-BE49-F238E27FC236}">
                <a16:creationId xmlns:a16="http://schemas.microsoft.com/office/drawing/2014/main" id="{6AD8C167-3C28-AF55-A7AA-EA2DB36BEF20}"/>
              </a:ext>
            </a:extLst>
          </p:cNvPr>
          <p:cNvSpPr txBox="1">
            <a:spLocks noChangeArrowheads="1"/>
          </p:cNvSpPr>
          <p:nvPr/>
        </p:nvSpPr>
        <p:spPr bwMode="auto">
          <a:xfrm>
            <a:off x="4139804" y="1815704"/>
            <a:ext cx="809625" cy="276999"/>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200" b="1">
                <a:solidFill>
                  <a:srgbClr val="FF0000"/>
                </a:solidFill>
              </a:rPr>
              <a:t>22 ATP</a:t>
            </a:r>
          </a:p>
        </p:txBody>
      </p:sp>
      <p:sp>
        <p:nvSpPr>
          <p:cNvPr id="75785" name="Text Box 12">
            <a:extLst>
              <a:ext uri="{FF2B5EF4-FFF2-40B4-BE49-F238E27FC236}">
                <a16:creationId xmlns:a16="http://schemas.microsoft.com/office/drawing/2014/main" id="{D037FCF0-D04F-6104-3F0D-0F434ED84CE2}"/>
              </a:ext>
            </a:extLst>
          </p:cNvPr>
          <p:cNvSpPr txBox="1">
            <a:spLocks noChangeArrowheads="1"/>
          </p:cNvSpPr>
          <p:nvPr/>
        </p:nvSpPr>
        <p:spPr bwMode="auto">
          <a:xfrm>
            <a:off x="4356498" y="4245769"/>
            <a:ext cx="863203" cy="276999"/>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200" b="1">
                <a:solidFill>
                  <a:srgbClr val="FF0000"/>
                </a:solidFill>
              </a:rPr>
              <a:t>84 ATP</a:t>
            </a:r>
          </a:p>
        </p:txBody>
      </p:sp>
      <p:sp>
        <p:nvSpPr>
          <p:cNvPr id="75786" name="Text Box 12">
            <a:extLst>
              <a:ext uri="{FF2B5EF4-FFF2-40B4-BE49-F238E27FC236}">
                <a16:creationId xmlns:a16="http://schemas.microsoft.com/office/drawing/2014/main" id="{05AECD78-D72D-518A-50D3-1915720ECA2B}"/>
              </a:ext>
            </a:extLst>
          </p:cNvPr>
          <p:cNvSpPr txBox="1">
            <a:spLocks noChangeArrowheads="1"/>
          </p:cNvSpPr>
          <p:nvPr/>
        </p:nvSpPr>
        <p:spPr bwMode="auto">
          <a:xfrm>
            <a:off x="7380685" y="3403998"/>
            <a:ext cx="809625" cy="276999"/>
          </a:xfrm>
          <a:prstGeom prst="rect">
            <a:avLst/>
          </a:prstGeom>
          <a:solidFill>
            <a:schemeClr val="bg1"/>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200" b="1">
                <a:solidFill>
                  <a:srgbClr val="FF0000"/>
                </a:solidFill>
              </a:rPr>
              <a:t>252 ATP</a:t>
            </a:r>
          </a:p>
        </p:txBody>
      </p:sp>
      <p:sp>
        <p:nvSpPr>
          <p:cNvPr id="81940" name="Text Box 12">
            <a:extLst>
              <a:ext uri="{FF2B5EF4-FFF2-40B4-BE49-F238E27FC236}">
                <a16:creationId xmlns:a16="http://schemas.microsoft.com/office/drawing/2014/main" id="{ACB0B212-F4A8-2408-C1EF-4ED66AA5D157}"/>
              </a:ext>
            </a:extLst>
          </p:cNvPr>
          <p:cNvSpPr txBox="1">
            <a:spLocks noChangeArrowheads="1"/>
          </p:cNvSpPr>
          <p:nvPr/>
        </p:nvSpPr>
        <p:spPr bwMode="auto">
          <a:xfrm>
            <a:off x="6893719" y="4731544"/>
            <a:ext cx="810816" cy="276999"/>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 altLang="es-ES" sz="1200" b="1">
                <a:solidFill>
                  <a:schemeClr val="bg1"/>
                </a:solidFill>
              </a:rPr>
              <a:t>358 ATP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641039"/>
                                        </p:tgtEl>
                                        <p:attrNameLst>
                                          <p:attrName>style.visibility</p:attrName>
                                        </p:attrNameLst>
                                      </p:cBhvr>
                                      <p:to>
                                        <p:strVal val="visible"/>
                                      </p:to>
                                    </p:set>
                                    <p:anim calcmode="lin" valueType="num">
                                      <p:cBhvr>
                                        <p:cTn id="7" dur="500" fill="hold"/>
                                        <p:tgtEl>
                                          <p:spTgt spid="641039"/>
                                        </p:tgtEl>
                                        <p:attrNameLst>
                                          <p:attrName>ppt_w</p:attrName>
                                        </p:attrNameLst>
                                      </p:cBhvr>
                                      <p:tavLst>
                                        <p:tav tm="0">
                                          <p:val>
                                            <p:strVal val="#ppt_w*0.05"/>
                                          </p:val>
                                        </p:tav>
                                        <p:tav tm="100000">
                                          <p:val>
                                            <p:strVal val="#ppt_w"/>
                                          </p:val>
                                        </p:tav>
                                      </p:tavLst>
                                    </p:anim>
                                    <p:anim calcmode="lin" valueType="num">
                                      <p:cBhvr>
                                        <p:cTn id="8" dur="500" fill="hold"/>
                                        <p:tgtEl>
                                          <p:spTgt spid="641039"/>
                                        </p:tgtEl>
                                        <p:attrNameLst>
                                          <p:attrName>ppt_h</p:attrName>
                                        </p:attrNameLst>
                                      </p:cBhvr>
                                      <p:tavLst>
                                        <p:tav tm="0">
                                          <p:val>
                                            <p:strVal val="#ppt_h"/>
                                          </p:val>
                                        </p:tav>
                                        <p:tav tm="100000">
                                          <p:val>
                                            <p:strVal val="#ppt_h"/>
                                          </p:val>
                                        </p:tav>
                                      </p:tavLst>
                                    </p:anim>
                                    <p:anim calcmode="lin" valueType="num">
                                      <p:cBhvr>
                                        <p:cTn id="9" dur="500" fill="hold"/>
                                        <p:tgtEl>
                                          <p:spTgt spid="641039"/>
                                        </p:tgtEl>
                                        <p:attrNameLst>
                                          <p:attrName>ppt_x</p:attrName>
                                        </p:attrNameLst>
                                      </p:cBhvr>
                                      <p:tavLst>
                                        <p:tav tm="0">
                                          <p:val>
                                            <p:strVal val="#ppt_x-.2"/>
                                          </p:val>
                                        </p:tav>
                                        <p:tav tm="100000">
                                          <p:val>
                                            <p:strVal val="#ppt_x"/>
                                          </p:val>
                                        </p:tav>
                                      </p:tavLst>
                                    </p:anim>
                                    <p:anim calcmode="lin" valueType="num">
                                      <p:cBhvr>
                                        <p:cTn id="10" dur="500" fill="hold"/>
                                        <p:tgtEl>
                                          <p:spTgt spid="641039"/>
                                        </p:tgtEl>
                                        <p:attrNameLst>
                                          <p:attrName>ppt_y</p:attrName>
                                        </p:attrNameLst>
                                      </p:cBhvr>
                                      <p:tavLst>
                                        <p:tav tm="0">
                                          <p:val>
                                            <p:strVal val="#ppt_y"/>
                                          </p:val>
                                        </p:tav>
                                        <p:tav tm="100000">
                                          <p:val>
                                            <p:strVal val="#ppt_y"/>
                                          </p:val>
                                        </p:tav>
                                      </p:tavLst>
                                    </p:anim>
                                    <p:animEffect transition="in" filter="fade">
                                      <p:cBhvr>
                                        <p:cTn id="11" dur="500"/>
                                        <p:tgtEl>
                                          <p:spTgt spid="641039"/>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81940"/>
                                        </p:tgtEl>
                                        <p:attrNameLst>
                                          <p:attrName>style.visibility</p:attrName>
                                        </p:attrNameLst>
                                      </p:cBhvr>
                                      <p:to>
                                        <p:strVal val="visible"/>
                                      </p:to>
                                    </p:set>
                                    <p:anim calcmode="lin" valueType="num">
                                      <p:cBhvr>
                                        <p:cTn id="14" dur="500" fill="hold"/>
                                        <p:tgtEl>
                                          <p:spTgt spid="81940"/>
                                        </p:tgtEl>
                                        <p:attrNameLst>
                                          <p:attrName>ppt_w</p:attrName>
                                        </p:attrNameLst>
                                      </p:cBhvr>
                                      <p:tavLst>
                                        <p:tav tm="0">
                                          <p:val>
                                            <p:strVal val="#ppt_w*0.05"/>
                                          </p:val>
                                        </p:tav>
                                        <p:tav tm="100000">
                                          <p:val>
                                            <p:strVal val="#ppt_w"/>
                                          </p:val>
                                        </p:tav>
                                      </p:tavLst>
                                    </p:anim>
                                    <p:anim calcmode="lin" valueType="num">
                                      <p:cBhvr>
                                        <p:cTn id="15" dur="500" fill="hold"/>
                                        <p:tgtEl>
                                          <p:spTgt spid="81940"/>
                                        </p:tgtEl>
                                        <p:attrNameLst>
                                          <p:attrName>ppt_h</p:attrName>
                                        </p:attrNameLst>
                                      </p:cBhvr>
                                      <p:tavLst>
                                        <p:tav tm="0">
                                          <p:val>
                                            <p:strVal val="#ppt_h"/>
                                          </p:val>
                                        </p:tav>
                                        <p:tav tm="100000">
                                          <p:val>
                                            <p:strVal val="#ppt_h"/>
                                          </p:val>
                                        </p:tav>
                                      </p:tavLst>
                                    </p:anim>
                                    <p:anim calcmode="lin" valueType="num">
                                      <p:cBhvr>
                                        <p:cTn id="16" dur="500" fill="hold"/>
                                        <p:tgtEl>
                                          <p:spTgt spid="81940"/>
                                        </p:tgtEl>
                                        <p:attrNameLst>
                                          <p:attrName>ppt_x</p:attrName>
                                        </p:attrNameLst>
                                      </p:cBhvr>
                                      <p:tavLst>
                                        <p:tav tm="0">
                                          <p:val>
                                            <p:strVal val="#ppt_x-.2"/>
                                          </p:val>
                                        </p:tav>
                                        <p:tav tm="100000">
                                          <p:val>
                                            <p:strVal val="#ppt_x"/>
                                          </p:val>
                                        </p:tav>
                                      </p:tavLst>
                                    </p:anim>
                                    <p:anim calcmode="lin" valueType="num">
                                      <p:cBhvr>
                                        <p:cTn id="17" dur="500" fill="hold"/>
                                        <p:tgtEl>
                                          <p:spTgt spid="81940"/>
                                        </p:tgtEl>
                                        <p:attrNameLst>
                                          <p:attrName>ppt_y</p:attrName>
                                        </p:attrNameLst>
                                      </p:cBhvr>
                                      <p:tavLst>
                                        <p:tav tm="0">
                                          <p:val>
                                            <p:strVal val="#ppt_y"/>
                                          </p:val>
                                        </p:tav>
                                        <p:tav tm="100000">
                                          <p:val>
                                            <p:strVal val="#ppt_y"/>
                                          </p:val>
                                        </p:tav>
                                      </p:tavLst>
                                    </p:anim>
                                    <p:animEffect transition="in" filter="fade">
                                      <p:cBhvr>
                                        <p:cTn id="18" dur="500"/>
                                        <p:tgtEl>
                                          <p:spTgt spid="81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039" grpId="0" animBg="1"/>
      <p:bldP spid="8194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5" name="Text Box 3">
            <a:extLst>
              <a:ext uri="{FF2B5EF4-FFF2-40B4-BE49-F238E27FC236}">
                <a16:creationId xmlns:a16="http://schemas.microsoft.com/office/drawing/2014/main" id="{FB769376-6BBD-72C9-E51F-A2087E2F97C0}"/>
              </a:ext>
            </a:extLst>
          </p:cNvPr>
          <p:cNvSpPr txBox="1">
            <a:spLocks noChangeArrowheads="1"/>
          </p:cNvSpPr>
          <p:nvPr/>
        </p:nvSpPr>
        <p:spPr bwMode="auto">
          <a:xfrm>
            <a:off x="1143000" y="519113"/>
            <a:ext cx="3752850" cy="320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s-ES" altLang="es-ES" sz="1200" b="1">
                <a:solidFill>
                  <a:schemeClr val="accent2"/>
                </a:solidFill>
              </a:rPr>
              <a:t>Respuesta.-</a:t>
            </a:r>
            <a:r>
              <a:rPr lang="es-ES" altLang="es-ES" sz="1350">
                <a:solidFill>
                  <a:schemeClr val="accent2"/>
                </a:solidFill>
              </a:rPr>
              <a:t>  </a:t>
            </a:r>
            <a:r>
              <a:rPr lang="es-ES" altLang="es-ES" sz="1050" i="1">
                <a:solidFill>
                  <a:schemeClr val="accent2"/>
                </a:solidFill>
              </a:rPr>
              <a:t>Una lipasa, mediante hidrólisis formará glicerol o glicerina y tres ácidos palmíticos de 16 C cada uno.</a:t>
            </a:r>
          </a:p>
          <a:p>
            <a:pPr algn="just" eaLnBrk="1" hangingPunct="1">
              <a:spcBef>
                <a:spcPct val="50000"/>
              </a:spcBef>
              <a:buFontTx/>
              <a:buChar char="-"/>
            </a:pPr>
            <a:r>
              <a:rPr lang="es-ES" altLang="es-ES" sz="1050" b="1" i="1">
                <a:solidFill>
                  <a:srgbClr val="CC3300"/>
                </a:solidFill>
              </a:rPr>
              <a:t> </a:t>
            </a:r>
            <a:r>
              <a:rPr lang="es-ES" altLang="es-ES" sz="1050" b="1" i="1" u="sng">
                <a:solidFill>
                  <a:srgbClr val="CC3300"/>
                </a:solidFill>
              </a:rPr>
              <a:t>A partir del glicerol:</a:t>
            </a:r>
          </a:p>
          <a:p>
            <a:pPr algn="just" eaLnBrk="1" hangingPunct="1">
              <a:spcBef>
                <a:spcPct val="50000"/>
              </a:spcBef>
              <a:buFontTx/>
              <a:buNone/>
            </a:pPr>
            <a:r>
              <a:rPr lang="es-ES" altLang="es-ES" sz="1050" i="1">
                <a:solidFill>
                  <a:schemeClr val="accent2"/>
                </a:solidFill>
              </a:rPr>
              <a:t>     * Paso de glicerol a gliceraldehído-3-P: </a:t>
            </a:r>
            <a:r>
              <a:rPr lang="es-ES" altLang="es-ES" sz="1050" b="1" i="1">
                <a:solidFill>
                  <a:schemeClr val="accent2"/>
                </a:solidFill>
              </a:rPr>
              <a:t>se gasta 1 ATP</a:t>
            </a:r>
          </a:p>
          <a:p>
            <a:pPr algn="just" eaLnBrk="1" hangingPunct="1">
              <a:spcBef>
                <a:spcPct val="50000"/>
              </a:spcBef>
              <a:buFontTx/>
              <a:buNone/>
            </a:pPr>
            <a:r>
              <a:rPr lang="es-ES" altLang="es-ES" sz="1050" i="1">
                <a:solidFill>
                  <a:schemeClr val="accent2"/>
                </a:solidFill>
              </a:rPr>
              <a:t>	Se genera 1 NADH + H</a:t>
            </a:r>
            <a:r>
              <a:rPr lang="es-ES" altLang="es-ES" sz="1050" i="1" baseline="30000">
                <a:solidFill>
                  <a:schemeClr val="accent2"/>
                </a:solidFill>
              </a:rPr>
              <a:t>+</a:t>
            </a:r>
            <a:r>
              <a:rPr lang="es-ES" altLang="es-ES" sz="1050" i="1">
                <a:solidFill>
                  <a:schemeClr val="accent2"/>
                </a:solidFill>
              </a:rPr>
              <a:t> que rinde </a:t>
            </a:r>
            <a:r>
              <a:rPr lang="es-ES" altLang="es-ES" sz="1050" i="1">
                <a:solidFill>
                  <a:srgbClr val="CC3300"/>
                </a:solidFill>
              </a:rPr>
              <a:t>3 ATP</a:t>
            </a:r>
          </a:p>
          <a:p>
            <a:pPr algn="just" eaLnBrk="1" hangingPunct="1">
              <a:spcBef>
                <a:spcPct val="50000"/>
              </a:spcBef>
              <a:buFontTx/>
              <a:buNone/>
            </a:pPr>
            <a:r>
              <a:rPr lang="es-ES" altLang="es-ES" sz="1050" i="1">
                <a:solidFill>
                  <a:schemeClr val="accent2"/>
                </a:solidFill>
              </a:rPr>
              <a:t>     </a:t>
            </a:r>
            <a:r>
              <a:rPr lang="es-ES" altLang="es-ES" sz="1050"/>
              <a:t> </a:t>
            </a:r>
            <a:r>
              <a:rPr lang="es-ES" altLang="es-ES" sz="1050" i="1">
                <a:solidFill>
                  <a:schemeClr val="accent2"/>
                </a:solidFill>
              </a:rPr>
              <a:t>* El gliceraldehído-3-P: </a:t>
            </a:r>
          </a:p>
          <a:p>
            <a:pPr algn="just" eaLnBrk="1" hangingPunct="1">
              <a:spcBef>
                <a:spcPct val="50000"/>
              </a:spcBef>
              <a:buFontTx/>
              <a:buNone/>
            </a:pPr>
            <a:r>
              <a:rPr lang="es-ES" altLang="es-ES" sz="1050" i="1">
                <a:solidFill>
                  <a:schemeClr val="accent2"/>
                </a:solidFill>
              </a:rPr>
              <a:t>                 En la glucolisis genera:</a:t>
            </a:r>
          </a:p>
          <a:p>
            <a:pPr algn="just" eaLnBrk="1" hangingPunct="1">
              <a:spcBef>
                <a:spcPct val="50000"/>
              </a:spcBef>
              <a:buFontTx/>
              <a:buNone/>
            </a:pPr>
            <a:r>
              <a:rPr lang="es-ES" altLang="es-ES" sz="1050" i="1">
                <a:solidFill>
                  <a:schemeClr val="accent2"/>
                </a:solidFill>
              </a:rPr>
              <a:t>                                   1 NADH + H</a:t>
            </a:r>
            <a:r>
              <a:rPr lang="es-ES" altLang="es-ES" sz="1050" i="1" baseline="30000">
                <a:solidFill>
                  <a:schemeClr val="accent2"/>
                </a:solidFill>
              </a:rPr>
              <a:t>+</a:t>
            </a:r>
            <a:r>
              <a:rPr lang="es-ES" altLang="es-ES" sz="1050" i="1">
                <a:solidFill>
                  <a:schemeClr val="accent2"/>
                </a:solidFill>
              </a:rPr>
              <a:t> que rinde </a:t>
            </a:r>
            <a:r>
              <a:rPr lang="es-ES" altLang="es-ES" sz="1050" i="1">
                <a:solidFill>
                  <a:srgbClr val="CC3300"/>
                </a:solidFill>
              </a:rPr>
              <a:t>3 ATP</a:t>
            </a:r>
          </a:p>
          <a:p>
            <a:pPr algn="just" eaLnBrk="1" hangingPunct="1">
              <a:spcBef>
                <a:spcPct val="50000"/>
              </a:spcBef>
              <a:buFontTx/>
              <a:buNone/>
            </a:pPr>
            <a:r>
              <a:rPr lang="es-ES" altLang="es-ES" sz="1050" i="1">
                <a:solidFill>
                  <a:srgbClr val="CC3300"/>
                </a:solidFill>
              </a:rPr>
              <a:t>                                   2 ATP</a:t>
            </a:r>
          </a:p>
          <a:p>
            <a:pPr algn="just" eaLnBrk="1" hangingPunct="1">
              <a:spcBef>
                <a:spcPct val="50000"/>
              </a:spcBef>
              <a:buFontTx/>
              <a:buNone/>
            </a:pPr>
            <a:r>
              <a:rPr lang="es-ES" altLang="es-ES" sz="1050" i="1">
                <a:solidFill>
                  <a:schemeClr val="accent2"/>
                </a:solidFill>
              </a:rPr>
              <a:t>                En el ciclo de Krebs genera:</a:t>
            </a:r>
          </a:p>
          <a:p>
            <a:pPr eaLnBrk="1" hangingPunct="1">
              <a:spcBef>
                <a:spcPct val="0"/>
              </a:spcBef>
              <a:buFontTx/>
              <a:buNone/>
            </a:pPr>
            <a:endParaRPr lang="es-ES" altLang="es-ES" sz="1050" i="1">
              <a:solidFill>
                <a:schemeClr val="accent2"/>
              </a:solidFill>
            </a:endParaRPr>
          </a:p>
          <a:p>
            <a:pPr eaLnBrk="1" hangingPunct="1">
              <a:spcBef>
                <a:spcPct val="0"/>
              </a:spcBef>
              <a:buFontTx/>
              <a:buNone/>
            </a:pPr>
            <a:r>
              <a:rPr lang="es-ES" altLang="es-ES" sz="1050" i="1">
                <a:solidFill>
                  <a:schemeClr val="accent2"/>
                </a:solidFill>
              </a:rPr>
              <a:t>                                   4 NADH + H</a:t>
            </a:r>
            <a:r>
              <a:rPr lang="es-ES" altLang="es-ES" sz="1050" i="1" baseline="30000">
                <a:solidFill>
                  <a:schemeClr val="accent2"/>
                </a:solidFill>
              </a:rPr>
              <a:t>+</a:t>
            </a:r>
            <a:r>
              <a:rPr lang="es-ES" altLang="es-ES" sz="1050" i="1">
                <a:solidFill>
                  <a:schemeClr val="accent2"/>
                </a:solidFill>
              </a:rPr>
              <a:t> que rinden </a:t>
            </a:r>
            <a:r>
              <a:rPr lang="es-ES" altLang="es-ES" sz="1050" i="1">
                <a:solidFill>
                  <a:srgbClr val="CC3300"/>
                </a:solidFill>
              </a:rPr>
              <a:t>12 ATP</a:t>
            </a:r>
          </a:p>
          <a:p>
            <a:pPr eaLnBrk="1" hangingPunct="1">
              <a:spcBef>
                <a:spcPct val="0"/>
              </a:spcBef>
              <a:buFontTx/>
              <a:buNone/>
            </a:pPr>
            <a:r>
              <a:rPr lang="es-ES" altLang="es-ES" sz="1050" i="1">
                <a:solidFill>
                  <a:schemeClr val="accent2"/>
                </a:solidFill>
              </a:rPr>
              <a:t>                                   1 FADH</a:t>
            </a:r>
            <a:r>
              <a:rPr lang="es-ES" altLang="es-ES" sz="1050" i="1" baseline="-25000">
                <a:solidFill>
                  <a:schemeClr val="accent2"/>
                </a:solidFill>
              </a:rPr>
              <a:t>2</a:t>
            </a:r>
            <a:r>
              <a:rPr lang="es-ES" altLang="es-ES" sz="1050" i="1">
                <a:solidFill>
                  <a:schemeClr val="accent2"/>
                </a:solidFill>
              </a:rPr>
              <a:t> que rinde</a:t>
            </a:r>
            <a:r>
              <a:rPr lang="es-ES" altLang="es-ES" sz="1050" i="1">
                <a:solidFill>
                  <a:srgbClr val="CC3300"/>
                </a:solidFill>
              </a:rPr>
              <a:t> 2 ATP</a:t>
            </a:r>
          </a:p>
          <a:p>
            <a:pPr eaLnBrk="1" hangingPunct="1">
              <a:spcBef>
                <a:spcPct val="0"/>
              </a:spcBef>
              <a:buFontTx/>
              <a:buNone/>
            </a:pPr>
            <a:r>
              <a:rPr lang="es-ES" altLang="es-ES" sz="1050" i="1">
                <a:solidFill>
                  <a:schemeClr val="accent2"/>
                </a:solidFill>
              </a:rPr>
              <a:t>                                   1 GTP que</a:t>
            </a:r>
            <a:r>
              <a:rPr lang="es-ES" altLang="es-ES" sz="1050" i="1">
                <a:solidFill>
                  <a:srgbClr val="CC3300"/>
                </a:solidFill>
              </a:rPr>
              <a:t> </a:t>
            </a:r>
            <a:r>
              <a:rPr lang="es-ES" altLang="es-ES" sz="1050" i="1">
                <a:solidFill>
                  <a:schemeClr val="accent2"/>
                </a:solidFill>
              </a:rPr>
              <a:t>equivale a </a:t>
            </a:r>
            <a:r>
              <a:rPr lang="es-ES" altLang="es-ES" sz="1050" i="1">
                <a:solidFill>
                  <a:srgbClr val="CC3300"/>
                </a:solidFill>
              </a:rPr>
              <a:t>1 ATP</a:t>
            </a:r>
            <a:endParaRPr lang="es-ES_tradnl" altLang="es-ES" sz="1350" i="1">
              <a:solidFill>
                <a:schemeClr val="accent2"/>
              </a:solidFill>
            </a:endParaRPr>
          </a:p>
        </p:txBody>
      </p:sp>
      <p:sp>
        <p:nvSpPr>
          <p:cNvPr id="643076" name="AutoShape 4">
            <a:extLst>
              <a:ext uri="{FF2B5EF4-FFF2-40B4-BE49-F238E27FC236}">
                <a16:creationId xmlns:a16="http://schemas.microsoft.com/office/drawing/2014/main" id="{EBFB374B-5F5B-579C-5E71-B22D9489D7B3}"/>
              </a:ext>
            </a:extLst>
          </p:cNvPr>
          <p:cNvSpPr>
            <a:spLocks/>
          </p:cNvSpPr>
          <p:nvPr/>
        </p:nvSpPr>
        <p:spPr bwMode="auto">
          <a:xfrm>
            <a:off x="4625579" y="1221582"/>
            <a:ext cx="323850" cy="2321719"/>
          </a:xfrm>
          <a:prstGeom prst="rightBrace">
            <a:avLst>
              <a:gd name="adj1" fmla="val 5974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643077" name="Text Box 5">
            <a:extLst>
              <a:ext uri="{FF2B5EF4-FFF2-40B4-BE49-F238E27FC236}">
                <a16:creationId xmlns:a16="http://schemas.microsoft.com/office/drawing/2014/main" id="{F230AF45-70CA-7E72-6FD3-90F150098DA0}"/>
              </a:ext>
            </a:extLst>
          </p:cNvPr>
          <p:cNvSpPr txBox="1">
            <a:spLocks noChangeArrowheads="1"/>
          </p:cNvSpPr>
          <p:nvPr/>
        </p:nvSpPr>
        <p:spPr bwMode="auto">
          <a:xfrm>
            <a:off x="4572001" y="2247900"/>
            <a:ext cx="756047" cy="507831"/>
          </a:xfrm>
          <a:prstGeom prst="rect">
            <a:avLst/>
          </a:prstGeom>
          <a:solidFill>
            <a:srgbClr val="FFCC99">
              <a:alpha val="45097"/>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1350" b="1">
                <a:solidFill>
                  <a:srgbClr val="CC3300"/>
                </a:solidFill>
              </a:rPr>
              <a:t>22 ATP</a:t>
            </a:r>
          </a:p>
        </p:txBody>
      </p:sp>
      <p:graphicFrame>
        <p:nvGraphicFramePr>
          <p:cNvPr id="643079" name="Object 7">
            <a:extLst>
              <a:ext uri="{FF2B5EF4-FFF2-40B4-BE49-F238E27FC236}">
                <a16:creationId xmlns:a16="http://schemas.microsoft.com/office/drawing/2014/main" id="{84101758-5DB4-E980-295B-E9998A64D374}"/>
              </a:ext>
            </a:extLst>
          </p:cNvPr>
          <p:cNvGraphicFramePr>
            <a:graphicFrameLocks noChangeAspect="1"/>
          </p:cNvGraphicFramePr>
          <p:nvPr>
            <p:ph sz="quarter" idx="2"/>
          </p:nvPr>
        </p:nvGraphicFramePr>
        <p:xfrm>
          <a:off x="5439966" y="2301478"/>
          <a:ext cx="2561034" cy="2842022"/>
        </p:xfrm>
        <a:graphic>
          <a:graphicData uri="http://schemas.openxmlformats.org/presentationml/2006/ole">
            <mc:AlternateContent xmlns:mc="http://schemas.openxmlformats.org/markup-compatibility/2006">
              <mc:Choice xmlns:v="urn:schemas-microsoft-com:vml" Requires="v">
                <p:oleObj r:id="rId3" imgW="7228571" imgH="8019048" progId="">
                  <p:embed/>
                </p:oleObj>
              </mc:Choice>
              <mc:Fallback>
                <p:oleObj r:id="rId3" imgW="7228571" imgH="8019048" progId="">
                  <p:embed/>
                  <p:pic>
                    <p:nvPicPr>
                      <p:cNvPr id="643079" name="Object 7">
                        <a:extLst>
                          <a:ext uri="{FF2B5EF4-FFF2-40B4-BE49-F238E27FC236}">
                            <a16:creationId xmlns:a16="http://schemas.microsoft.com/office/drawing/2014/main" id="{84101758-5DB4-E980-295B-E9998A64D3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9966" y="2301478"/>
                        <a:ext cx="2561034" cy="284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3080" name="Object 8">
            <a:extLst>
              <a:ext uri="{FF2B5EF4-FFF2-40B4-BE49-F238E27FC236}">
                <a16:creationId xmlns:a16="http://schemas.microsoft.com/office/drawing/2014/main" id="{5A4C314A-0BE2-0611-8C0B-E9BC8153804C}"/>
              </a:ext>
            </a:extLst>
          </p:cNvPr>
          <p:cNvGraphicFramePr>
            <a:graphicFrameLocks noChangeAspect="1"/>
          </p:cNvGraphicFramePr>
          <p:nvPr>
            <p:ph sz="quarter" idx="3"/>
          </p:nvPr>
        </p:nvGraphicFramePr>
        <p:xfrm>
          <a:off x="5543550" y="2193132"/>
          <a:ext cx="2277666" cy="2950369"/>
        </p:xfrm>
        <a:graphic>
          <a:graphicData uri="http://schemas.openxmlformats.org/presentationml/2006/ole">
            <mc:AlternateContent xmlns:mc="http://schemas.openxmlformats.org/markup-compatibility/2006">
              <mc:Choice xmlns:v="urn:schemas-microsoft-com:vml" Requires="v">
                <p:oleObj r:id="rId5" imgW="6335009" imgH="8202170" progId="">
                  <p:embed/>
                </p:oleObj>
              </mc:Choice>
              <mc:Fallback>
                <p:oleObj r:id="rId5" imgW="6335009" imgH="8202170" progId="">
                  <p:embed/>
                  <p:pic>
                    <p:nvPicPr>
                      <p:cNvPr id="643080" name="Object 8">
                        <a:extLst>
                          <a:ext uri="{FF2B5EF4-FFF2-40B4-BE49-F238E27FC236}">
                            <a16:creationId xmlns:a16="http://schemas.microsoft.com/office/drawing/2014/main" id="{5A4C314A-0BE2-0611-8C0B-E9BC815380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336" r="4189"/>
                      <a:stretch>
                        <a:fillRect/>
                      </a:stretch>
                    </p:blipFill>
                    <p:spPr bwMode="auto">
                      <a:xfrm>
                        <a:off x="5543550" y="2193132"/>
                        <a:ext cx="2277666" cy="295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6807" name="Picture 9">
            <a:extLst>
              <a:ext uri="{FF2B5EF4-FFF2-40B4-BE49-F238E27FC236}">
                <a16:creationId xmlns:a16="http://schemas.microsoft.com/office/drawing/2014/main" id="{687068A5-6BF4-53F8-C65F-DE804A240D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1"/>
            <a:ext cx="4400550" cy="450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3082" name="Line 10">
            <a:extLst>
              <a:ext uri="{FF2B5EF4-FFF2-40B4-BE49-F238E27FC236}">
                <a16:creationId xmlns:a16="http://schemas.microsoft.com/office/drawing/2014/main" id="{85AEA153-3651-88A6-4A62-F59151A9DBEA}"/>
              </a:ext>
            </a:extLst>
          </p:cNvPr>
          <p:cNvSpPr>
            <a:spLocks noChangeShapeType="1"/>
          </p:cNvSpPr>
          <p:nvPr/>
        </p:nvSpPr>
        <p:spPr bwMode="auto">
          <a:xfrm>
            <a:off x="7487841" y="2193131"/>
            <a:ext cx="0" cy="1631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643083" name="Text Box 11">
            <a:extLst>
              <a:ext uri="{FF2B5EF4-FFF2-40B4-BE49-F238E27FC236}">
                <a16:creationId xmlns:a16="http://schemas.microsoft.com/office/drawing/2014/main" id="{0AC2D4A1-7A62-E5FD-2983-22F4FF42517F}"/>
              </a:ext>
            </a:extLst>
          </p:cNvPr>
          <p:cNvSpPr txBox="1">
            <a:spLocks noChangeArrowheads="1"/>
          </p:cNvSpPr>
          <p:nvPr/>
        </p:nvSpPr>
        <p:spPr bwMode="auto">
          <a:xfrm>
            <a:off x="7136607" y="2356248"/>
            <a:ext cx="864394"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750" b="1">
                <a:solidFill>
                  <a:srgbClr val="CC0000"/>
                </a:solidFill>
              </a:rPr>
              <a:t>Ciclo de Krebs</a:t>
            </a:r>
          </a:p>
        </p:txBody>
      </p:sp>
      <p:graphicFrame>
        <p:nvGraphicFramePr>
          <p:cNvPr id="643078" name="Object 6">
            <a:extLst>
              <a:ext uri="{FF2B5EF4-FFF2-40B4-BE49-F238E27FC236}">
                <a16:creationId xmlns:a16="http://schemas.microsoft.com/office/drawing/2014/main" id="{B032402B-455E-18C0-CA20-252DBED0CAD4}"/>
              </a:ext>
            </a:extLst>
          </p:cNvPr>
          <p:cNvGraphicFramePr>
            <a:graphicFrameLocks noChangeAspect="1"/>
          </p:cNvGraphicFramePr>
          <p:nvPr>
            <p:ph sz="half" idx="1"/>
          </p:nvPr>
        </p:nvGraphicFramePr>
        <p:xfrm>
          <a:off x="4972050" y="303610"/>
          <a:ext cx="3028950" cy="2050256"/>
        </p:xfrm>
        <a:graphic>
          <a:graphicData uri="http://schemas.openxmlformats.org/presentationml/2006/ole">
            <mc:AlternateContent xmlns:mc="http://schemas.openxmlformats.org/markup-compatibility/2006">
              <mc:Choice xmlns:v="urn:schemas-microsoft-com:vml" Requires="v">
                <p:oleObj r:id="rId8" imgW="9371429" imgH="6342857" progId="">
                  <p:embed/>
                </p:oleObj>
              </mc:Choice>
              <mc:Fallback>
                <p:oleObj r:id="rId8" imgW="9371429" imgH="6342857" progId="">
                  <p:embed/>
                  <p:pic>
                    <p:nvPicPr>
                      <p:cNvPr id="643078" name="Object 6">
                        <a:extLst>
                          <a:ext uri="{FF2B5EF4-FFF2-40B4-BE49-F238E27FC236}">
                            <a16:creationId xmlns:a16="http://schemas.microsoft.com/office/drawing/2014/main" id="{B032402B-455E-18C0-CA20-252DBED0CAD4}"/>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72050" y="303610"/>
                        <a:ext cx="3028950" cy="2050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643075"/>
                                        </p:tgtEl>
                                        <p:attrNameLst>
                                          <p:attrName>style.visibility</p:attrName>
                                        </p:attrNameLst>
                                      </p:cBhvr>
                                      <p:to>
                                        <p:strVal val="visible"/>
                                      </p:to>
                                    </p:set>
                                    <p:anim calcmode="lin" valueType="num">
                                      <p:cBhvr>
                                        <p:cTn id="7" dur="500" fill="hold"/>
                                        <p:tgtEl>
                                          <p:spTgt spid="643075"/>
                                        </p:tgtEl>
                                        <p:attrNameLst>
                                          <p:attrName>ppt_w</p:attrName>
                                        </p:attrNameLst>
                                      </p:cBhvr>
                                      <p:tavLst>
                                        <p:tav tm="0">
                                          <p:val>
                                            <p:strVal val="#ppt_w*0.05"/>
                                          </p:val>
                                        </p:tav>
                                        <p:tav tm="100000">
                                          <p:val>
                                            <p:strVal val="#ppt_w"/>
                                          </p:val>
                                        </p:tav>
                                      </p:tavLst>
                                    </p:anim>
                                    <p:anim calcmode="lin" valueType="num">
                                      <p:cBhvr>
                                        <p:cTn id="8" dur="500" fill="hold"/>
                                        <p:tgtEl>
                                          <p:spTgt spid="643075"/>
                                        </p:tgtEl>
                                        <p:attrNameLst>
                                          <p:attrName>ppt_h</p:attrName>
                                        </p:attrNameLst>
                                      </p:cBhvr>
                                      <p:tavLst>
                                        <p:tav tm="0">
                                          <p:val>
                                            <p:strVal val="#ppt_h"/>
                                          </p:val>
                                        </p:tav>
                                        <p:tav tm="100000">
                                          <p:val>
                                            <p:strVal val="#ppt_h"/>
                                          </p:val>
                                        </p:tav>
                                      </p:tavLst>
                                    </p:anim>
                                    <p:anim calcmode="lin" valueType="num">
                                      <p:cBhvr>
                                        <p:cTn id="9" dur="500" fill="hold"/>
                                        <p:tgtEl>
                                          <p:spTgt spid="643075"/>
                                        </p:tgtEl>
                                        <p:attrNameLst>
                                          <p:attrName>ppt_x</p:attrName>
                                        </p:attrNameLst>
                                      </p:cBhvr>
                                      <p:tavLst>
                                        <p:tav tm="0">
                                          <p:val>
                                            <p:strVal val="#ppt_x-.2"/>
                                          </p:val>
                                        </p:tav>
                                        <p:tav tm="100000">
                                          <p:val>
                                            <p:strVal val="#ppt_x"/>
                                          </p:val>
                                        </p:tav>
                                      </p:tavLst>
                                    </p:anim>
                                    <p:anim calcmode="lin" valueType="num">
                                      <p:cBhvr>
                                        <p:cTn id="10" dur="500" fill="hold"/>
                                        <p:tgtEl>
                                          <p:spTgt spid="643075"/>
                                        </p:tgtEl>
                                        <p:attrNameLst>
                                          <p:attrName>ppt_y</p:attrName>
                                        </p:attrNameLst>
                                      </p:cBhvr>
                                      <p:tavLst>
                                        <p:tav tm="0">
                                          <p:val>
                                            <p:strVal val="#ppt_y"/>
                                          </p:val>
                                        </p:tav>
                                        <p:tav tm="100000">
                                          <p:val>
                                            <p:strVal val="#ppt_y"/>
                                          </p:val>
                                        </p:tav>
                                      </p:tavLst>
                                    </p:anim>
                                    <p:animEffect transition="in" filter="fade">
                                      <p:cBhvr>
                                        <p:cTn id="11" dur="500"/>
                                        <p:tgtEl>
                                          <p:spTgt spid="643075"/>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643078"/>
                                        </p:tgtEl>
                                        <p:attrNameLst>
                                          <p:attrName>style.visibility</p:attrName>
                                        </p:attrNameLst>
                                      </p:cBhvr>
                                      <p:to>
                                        <p:strVal val="visible"/>
                                      </p:to>
                                    </p:set>
                                    <p:anim calcmode="lin" valueType="num">
                                      <p:cBhvr>
                                        <p:cTn id="14" dur="500" fill="hold"/>
                                        <p:tgtEl>
                                          <p:spTgt spid="643078"/>
                                        </p:tgtEl>
                                        <p:attrNameLst>
                                          <p:attrName>ppt_w</p:attrName>
                                        </p:attrNameLst>
                                      </p:cBhvr>
                                      <p:tavLst>
                                        <p:tav tm="0">
                                          <p:val>
                                            <p:strVal val="#ppt_w*0.05"/>
                                          </p:val>
                                        </p:tav>
                                        <p:tav tm="100000">
                                          <p:val>
                                            <p:strVal val="#ppt_w"/>
                                          </p:val>
                                        </p:tav>
                                      </p:tavLst>
                                    </p:anim>
                                    <p:anim calcmode="lin" valueType="num">
                                      <p:cBhvr>
                                        <p:cTn id="15" dur="500" fill="hold"/>
                                        <p:tgtEl>
                                          <p:spTgt spid="643078"/>
                                        </p:tgtEl>
                                        <p:attrNameLst>
                                          <p:attrName>ppt_h</p:attrName>
                                        </p:attrNameLst>
                                      </p:cBhvr>
                                      <p:tavLst>
                                        <p:tav tm="0">
                                          <p:val>
                                            <p:strVal val="#ppt_h"/>
                                          </p:val>
                                        </p:tav>
                                        <p:tav tm="100000">
                                          <p:val>
                                            <p:strVal val="#ppt_h"/>
                                          </p:val>
                                        </p:tav>
                                      </p:tavLst>
                                    </p:anim>
                                    <p:anim calcmode="lin" valueType="num">
                                      <p:cBhvr>
                                        <p:cTn id="16" dur="500" fill="hold"/>
                                        <p:tgtEl>
                                          <p:spTgt spid="643078"/>
                                        </p:tgtEl>
                                        <p:attrNameLst>
                                          <p:attrName>ppt_x</p:attrName>
                                        </p:attrNameLst>
                                      </p:cBhvr>
                                      <p:tavLst>
                                        <p:tav tm="0">
                                          <p:val>
                                            <p:strVal val="#ppt_x-.2"/>
                                          </p:val>
                                        </p:tav>
                                        <p:tav tm="100000">
                                          <p:val>
                                            <p:strVal val="#ppt_x"/>
                                          </p:val>
                                        </p:tav>
                                      </p:tavLst>
                                    </p:anim>
                                    <p:anim calcmode="lin" valueType="num">
                                      <p:cBhvr>
                                        <p:cTn id="17" dur="500" fill="hold"/>
                                        <p:tgtEl>
                                          <p:spTgt spid="643078"/>
                                        </p:tgtEl>
                                        <p:attrNameLst>
                                          <p:attrName>ppt_y</p:attrName>
                                        </p:attrNameLst>
                                      </p:cBhvr>
                                      <p:tavLst>
                                        <p:tav tm="0">
                                          <p:val>
                                            <p:strVal val="#ppt_y"/>
                                          </p:val>
                                        </p:tav>
                                        <p:tav tm="100000">
                                          <p:val>
                                            <p:strVal val="#ppt_y"/>
                                          </p:val>
                                        </p:tav>
                                      </p:tavLst>
                                    </p:anim>
                                    <p:animEffect transition="in" filter="fade">
                                      <p:cBhvr>
                                        <p:cTn id="18" dur="500"/>
                                        <p:tgtEl>
                                          <p:spTgt spid="643078"/>
                                        </p:tgtEl>
                                      </p:cBhvr>
                                    </p:animEffect>
                                  </p:childTnLst>
                                </p:cTn>
                              </p:par>
                              <p:par>
                                <p:cTn id="19" presetID="54" presetClass="entr" presetSubtype="0" accel="100000" fill="hold" nodeType="withEffect">
                                  <p:stCondLst>
                                    <p:cond delay="0"/>
                                  </p:stCondLst>
                                  <p:childTnLst>
                                    <p:set>
                                      <p:cBhvr>
                                        <p:cTn id="20" dur="1" fill="hold">
                                          <p:stCondLst>
                                            <p:cond delay="0"/>
                                          </p:stCondLst>
                                        </p:cTn>
                                        <p:tgtEl>
                                          <p:spTgt spid="643083"/>
                                        </p:tgtEl>
                                        <p:attrNameLst>
                                          <p:attrName>style.visibility</p:attrName>
                                        </p:attrNameLst>
                                      </p:cBhvr>
                                      <p:to>
                                        <p:strVal val="visible"/>
                                      </p:to>
                                    </p:set>
                                    <p:anim calcmode="lin" valueType="num">
                                      <p:cBhvr>
                                        <p:cTn id="21" dur="500" fill="hold"/>
                                        <p:tgtEl>
                                          <p:spTgt spid="643083"/>
                                        </p:tgtEl>
                                        <p:attrNameLst>
                                          <p:attrName>ppt_w</p:attrName>
                                        </p:attrNameLst>
                                      </p:cBhvr>
                                      <p:tavLst>
                                        <p:tav tm="0">
                                          <p:val>
                                            <p:strVal val="#ppt_w*0.05"/>
                                          </p:val>
                                        </p:tav>
                                        <p:tav tm="100000">
                                          <p:val>
                                            <p:strVal val="#ppt_w"/>
                                          </p:val>
                                        </p:tav>
                                      </p:tavLst>
                                    </p:anim>
                                    <p:anim calcmode="lin" valueType="num">
                                      <p:cBhvr>
                                        <p:cTn id="22" dur="500" fill="hold"/>
                                        <p:tgtEl>
                                          <p:spTgt spid="643083"/>
                                        </p:tgtEl>
                                        <p:attrNameLst>
                                          <p:attrName>ppt_h</p:attrName>
                                        </p:attrNameLst>
                                      </p:cBhvr>
                                      <p:tavLst>
                                        <p:tav tm="0">
                                          <p:val>
                                            <p:strVal val="#ppt_h"/>
                                          </p:val>
                                        </p:tav>
                                        <p:tav tm="100000">
                                          <p:val>
                                            <p:strVal val="#ppt_h"/>
                                          </p:val>
                                        </p:tav>
                                      </p:tavLst>
                                    </p:anim>
                                    <p:anim calcmode="lin" valueType="num">
                                      <p:cBhvr>
                                        <p:cTn id="23" dur="500" fill="hold"/>
                                        <p:tgtEl>
                                          <p:spTgt spid="643083"/>
                                        </p:tgtEl>
                                        <p:attrNameLst>
                                          <p:attrName>ppt_x</p:attrName>
                                        </p:attrNameLst>
                                      </p:cBhvr>
                                      <p:tavLst>
                                        <p:tav tm="0">
                                          <p:val>
                                            <p:strVal val="#ppt_x-.2"/>
                                          </p:val>
                                        </p:tav>
                                        <p:tav tm="100000">
                                          <p:val>
                                            <p:strVal val="#ppt_x"/>
                                          </p:val>
                                        </p:tav>
                                      </p:tavLst>
                                    </p:anim>
                                    <p:anim calcmode="lin" valueType="num">
                                      <p:cBhvr>
                                        <p:cTn id="24" dur="500" fill="hold"/>
                                        <p:tgtEl>
                                          <p:spTgt spid="643083"/>
                                        </p:tgtEl>
                                        <p:attrNameLst>
                                          <p:attrName>ppt_y</p:attrName>
                                        </p:attrNameLst>
                                      </p:cBhvr>
                                      <p:tavLst>
                                        <p:tav tm="0">
                                          <p:val>
                                            <p:strVal val="#ppt_y"/>
                                          </p:val>
                                        </p:tav>
                                        <p:tav tm="100000">
                                          <p:val>
                                            <p:strVal val="#ppt_y"/>
                                          </p:val>
                                        </p:tav>
                                      </p:tavLst>
                                    </p:anim>
                                    <p:animEffect transition="in" filter="fade">
                                      <p:cBhvr>
                                        <p:cTn id="25" dur="500"/>
                                        <p:tgtEl>
                                          <p:spTgt spid="643083"/>
                                        </p:tgtEl>
                                      </p:cBhvr>
                                    </p:animEffect>
                                  </p:childTnLst>
                                </p:cTn>
                              </p:par>
                              <p:par>
                                <p:cTn id="26" presetID="54" presetClass="entr" presetSubtype="0" accel="100000" fill="hold" nodeType="withEffect">
                                  <p:stCondLst>
                                    <p:cond delay="0"/>
                                  </p:stCondLst>
                                  <p:childTnLst>
                                    <p:set>
                                      <p:cBhvr>
                                        <p:cTn id="27" dur="1" fill="hold">
                                          <p:stCondLst>
                                            <p:cond delay="0"/>
                                          </p:stCondLst>
                                        </p:cTn>
                                        <p:tgtEl>
                                          <p:spTgt spid="643082"/>
                                        </p:tgtEl>
                                        <p:attrNameLst>
                                          <p:attrName>style.visibility</p:attrName>
                                        </p:attrNameLst>
                                      </p:cBhvr>
                                      <p:to>
                                        <p:strVal val="visible"/>
                                      </p:to>
                                    </p:set>
                                    <p:anim calcmode="lin" valueType="num">
                                      <p:cBhvr>
                                        <p:cTn id="28" dur="500" fill="hold"/>
                                        <p:tgtEl>
                                          <p:spTgt spid="643082"/>
                                        </p:tgtEl>
                                        <p:attrNameLst>
                                          <p:attrName>ppt_w</p:attrName>
                                        </p:attrNameLst>
                                      </p:cBhvr>
                                      <p:tavLst>
                                        <p:tav tm="0">
                                          <p:val>
                                            <p:strVal val="#ppt_w*0.05"/>
                                          </p:val>
                                        </p:tav>
                                        <p:tav tm="100000">
                                          <p:val>
                                            <p:strVal val="#ppt_w"/>
                                          </p:val>
                                        </p:tav>
                                      </p:tavLst>
                                    </p:anim>
                                    <p:anim calcmode="lin" valueType="num">
                                      <p:cBhvr>
                                        <p:cTn id="29" dur="500" fill="hold"/>
                                        <p:tgtEl>
                                          <p:spTgt spid="643082"/>
                                        </p:tgtEl>
                                        <p:attrNameLst>
                                          <p:attrName>ppt_h</p:attrName>
                                        </p:attrNameLst>
                                      </p:cBhvr>
                                      <p:tavLst>
                                        <p:tav tm="0">
                                          <p:val>
                                            <p:strVal val="#ppt_h"/>
                                          </p:val>
                                        </p:tav>
                                        <p:tav tm="100000">
                                          <p:val>
                                            <p:strVal val="#ppt_h"/>
                                          </p:val>
                                        </p:tav>
                                      </p:tavLst>
                                    </p:anim>
                                    <p:anim calcmode="lin" valueType="num">
                                      <p:cBhvr>
                                        <p:cTn id="30" dur="500" fill="hold"/>
                                        <p:tgtEl>
                                          <p:spTgt spid="643082"/>
                                        </p:tgtEl>
                                        <p:attrNameLst>
                                          <p:attrName>ppt_x</p:attrName>
                                        </p:attrNameLst>
                                      </p:cBhvr>
                                      <p:tavLst>
                                        <p:tav tm="0">
                                          <p:val>
                                            <p:strVal val="#ppt_x-.2"/>
                                          </p:val>
                                        </p:tav>
                                        <p:tav tm="100000">
                                          <p:val>
                                            <p:strVal val="#ppt_x"/>
                                          </p:val>
                                        </p:tav>
                                      </p:tavLst>
                                    </p:anim>
                                    <p:anim calcmode="lin" valueType="num">
                                      <p:cBhvr>
                                        <p:cTn id="31" dur="500" fill="hold"/>
                                        <p:tgtEl>
                                          <p:spTgt spid="643082"/>
                                        </p:tgtEl>
                                        <p:attrNameLst>
                                          <p:attrName>ppt_y</p:attrName>
                                        </p:attrNameLst>
                                      </p:cBhvr>
                                      <p:tavLst>
                                        <p:tav tm="0">
                                          <p:val>
                                            <p:strVal val="#ppt_y"/>
                                          </p:val>
                                        </p:tav>
                                        <p:tav tm="100000">
                                          <p:val>
                                            <p:strVal val="#ppt_y"/>
                                          </p:val>
                                        </p:tav>
                                      </p:tavLst>
                                    </p:anim>
                                    <p:animEffect transition="in" filter="fade">
                                      <p:cBhvr>
                                        <p:cTn id="32" dur="500"/>
                                        <p:tgtEl>
                                          <p:spTgt spid="64308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4" presetClass="entr" presetSubtype="0" accel="100000" fill="hold" nodeType="clickEffect">
                                  <p:stCondLst>
                                    <p:cond delay="0"/>
                                  </p:stCondLst>
                                  <p:childTnLst>
                                    <p:set>
                                      <p:cBhvr>
                                        <p:cTn id="36" dur="1" fill="hold">
                                          <p:stCondLst>
                                            <p:cond delay="0"/>
                                          </p:stCondLst>
                                        </p:cTn>
                                        <p:tgtEl>
                                          <p:spTgt spid="643079"/>
                                        </p:tgtEl>
                                        <p:attrNameLst>
                                          <p:attrName>style.visibility</p:attrName>
                                        </p:attrNameLst>
                                      </p:cBhvr>
                                      <p:to>
                                        <p:strVal val="visible"/>
                                      </p:to>
                                    </p:set>
                                    <p:anim calcmode="lin" valueType="num">
                                      <p:cBhvr>
                                        <p:cTn id="37" dur="500" fill="hold"/>
                                        <p:tgtEl>
                                          <p:spTgt spid="643079"/>
                                        </p:tgtEl>
                                        <p:attrNameLst>
                                          <p:attrName>ppt_w</p:attrName>
                                        </p:attrNameLst>
                                      </p:cBhvr>
                                      <p:tavLst>
                                        <p:tav tm="0">
                                          <p:val>
                                            <p:strVal val="#ppt_w*0.05"/>
                                          </p:val>
                                        </p:tav>
                                        <p:tav tm="100000">
                                          <p:val>
                                            <p:strVal val="#ppt_w"/>
                                          </p:val>
                                        </p:tav>
                                      </p:tavLst>
                                    </p:anim>
                                    <p:anim calcmode="lin" valueType="num">
                                      <p:cBhvr>
                                        <p:cTn id="38" dur="500" fill="hold"/>
                                        <p:tgtEl>
                                          <p:spTgt spid="643079"/>
                                        </p:tgtEl>
                                        <p:attrNameLst>
                                          <p:attrName>ppt_h</p:attrName>
                                        </p:attrNameLst>
                                      </p:cBhvr>
                                      <p:tavLst>
                                        <p:tav tm="0">
                                          <p:val>
                                            <p:strVal val="#ppt_h"/>
                                          </p:val>
                                        </p:tav>
                                        <p:tav tm="100000">
                                          <p:val>
                                            <p:strVal val="#ppt_h"/>
                                          </p:val>
                                        </p:tav>
                                      </p:tavLst>
                                    </p:anim>
                                    <p:anim calcmode="lin" valueType="num">
                                      <p:cBhvr>
                                        <p:cTn id="39" dur="500" fill="hold"/>
                                        <p:tgtEl>
                                          <p:spTgt spid="643079"/>
                                        </p:tgtEl>
                                        <p:attrNameLst>
                                          <p:attrName>ppt_x</p:attrName>
                                        </p:attrNameLst>
                                      </p:cBhvr>
                                      <p:tavLst>
                                        <p:tav tm="0">
                                          <p:val>
                                            <p:strVal val="#ppt_x-.2"/>
                                          </p:val>
                                        </p:tav>
                                        <p:tav tm="100000">
                                          <p:val>
                                            <p:strVal val="#ppt_x"/>
                                          </p:val>
                                        </p:tav>
                                      </p:tavLst>
                                    </p:anim>
                                    <p:anim calcmode="lin" valueType="num">
                                      <p:cBhvr>
                                        <p:cTn id="40" dur="500" fill="hold"/>
                                        <p:tgtEl>
                                          <p:spTgt spid="643079"/>
                                        </p:tgtEl>
                                        <p:attrNameLst>
                                          <p:attrName>ppt_y</p:attrName>
                                        </p:attrNameLst>
                                      </p:cBhvr>
                                      <p:tavLst>
                                        <p:tav tm="0">
                                          <p:val>
                                            <p:strVal val="#ppt_y"/>
                                          </p:val>
                                        </p:tav>
                                        <p:tav tm="100000">
                                          <p:val>
                                            <p:strVal val="#ppt_y"/>
                                          </p:val>
                                        </p:tav>
                                      </p:tavLst>
                                    </p:anim>
                                    <p:animEffect transition="in" filter="fade">
                                      <p:cBhvr>
                                        <p:cTn id="41" dur="500"/>
                                        <p:tgtEl>
                                          <p:spTgt spid="64307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4" presetClass="entr" presetSubtype="0" accel="100000" fill="hold" nodeType="clickEffect">
                                  <p:stCondLst>
                                    <p:cond delay="0"/>
                                  </p:stCondLst>
                                  <p:childTnLst>
                                    <p:set>
                                      <p:cBhvr>
                                        <p:cTn id="45" dur="1" fill="hold">
                                          <p:stCondLst>
                                            <p:cond delay="0"/>
                                          </p:stCondLst>
                                        </p:cTn>
                                        <p:tgtEl>
                                          <p:spTgt spid="643080"/>
                                        </p:tgtEl>
                                        <p:attrNameLst>
                                          <p:attrName>style.visibility</p:attrName>
                                        </p:attrNameLst>
                                      </p:cBhvr>
                                      <p:to>
                                        <p:strVal val="visible"/>
                                      </p:to>
                                    </p:set>
                                    <p:anim calcmode="lin" valueType="num">
                                      <p:cBhvr>
                                        <p:cTn id="46" dur="500" fill="hold"/>
                                        <p:tgtEl>
                                          <p:spTgt spid="643080"/>
                                        </p:tgtEl>
                                        <p:attrNameLst>
                                          <p:attrName>ppt_w</p:attrName>
                                        </p:attrNameLst>
                                      </p:cBhvr>
                                      <p:tavLst>
                                        <p:tav tm="0">
                                          <p:val>
                                            <p:strVal val="#ppt_w*0.05"/>
                                          </p:val>
                                        </p:tav>
                                        <p:tav tm="100000">
                                          <p:val>
                                            <p:strVal val="#ppt_w"/>
                                          </p:val>
                                        </p:tav>
                                      </p:tavLst>
                                    </p:anim>
                                    <p:anim calcmode="lin" valueType="num">
                                      <p:cBhvr>
                                        <p:cTn id="47" dur="500" fill="hold"/>
                                        <p:tgtEl>
                                          <p:spTgt spid="643080"/>
                                        </p:tgtEl>
                                        <p:attrNameLst>
                                          <p:attrName>ppt_h</p:attrName>
                                        </p:attrNameLst>
                                      </p:cBhvr>
                                      <p:tavLst>
                                        <p:tav tm="0">
                                          <p:val>
                                            <p:strVal val="#ppt_h"/>
                                          </p:val>
                                        </p:tav>
                                        <p:tav tm="100000">
                                          <p:val>
                                            <p:strVal val="#ppt_h"/>
                                          </p:val>
                                        </p:tav>
                                      </p:tavLst>
                                    </p:anim>
                                    <p:anim calcmode="lin" valueType="num">
                                      <p:cBhvr>
                                        <p:cTn id="48" dur="500" fill="hold"/>
                                        <p:tgtEl>
                                          <p:spTgt spid="643080"/>
                                        </p:tgtEl>
                                        <p:attrNameLst>
                                          <p:attrName>ppt_x</p:attrName>
                                        </p:attrNameLst>
                                      </p:cBhvr>
                                      <p:tavLst>
                                        <p:tav tm="0">
                                          <p:val>
                                            <p:strVal val="#ppt_x-.2"/>
                                          </p:val>
                                        </p:tav>
                                        <p:tav tm="100000">
                                          <p:val>
                                            <p:strVal val="#ppt_x"/>
                                          </p:val>
                                        </p:tav>
                                      </p:tavLst>
                                    </p:anim>
                                    <p:anim calcmode="lin" valueType="num">
                                      <p:cBhvr>
                                        <p:cTn id="49" dur="500" fill="hold"/>
                                        <p:tgtEl>
                                          <p:spTgt spid="643080"/>
                                        </p:tgtEl>
                                        <p:attrNameLst>
                                          <p:attrName>ppt_y</p:attrName>
                                        </p:attrNameLst>
                                      </p:cBhvr>
                                      <p:tavLst>
                                        <p:tav tm="0">
                                          <p:val>
                                            <p:strVal val="#ppt_y"/>
                                          </p:val>
                                        </p:tav>
                                        <p:tav tm="100000">
                                          <p:val>
                                            <p:strVal val="#ppt_y"/>
                                          </p:val>
                                        </p:tav>
                                      </p:tavLst>
                                    </p:anim>
                                    <p:animEffect transition="in" filter="fade">
                                      <p:cBhvr>
                                        <p:cTn id="50" dur="500"/>
                                        <p:tgtEl>
                                          <p:spTgt spid="643080"/>
                                        </p:tgtEl>
                                      </p:cBhvr>
                                    </p:animEffect>
                                  </p:childTnLst>
                                </p:cTn>
                              </p:par>
                              <p:par>
                                <p:cTn id="51" presetID="10" presetClass="exit" presetSubtype="0" fill="hold" nodeType="withEffect">
                                  <p:stCondLst>
                                    <p:cond delay="0"/>
                                  </p:stCondLst>
                                  <p:childTnLst>
                                    <p:animEffect transition="out" filter="fade">
                                      <p:cBhvr>
                                        <p:cTn id="52" dur="500"/>
                                        <p:tgtEl>
                                          <p:spTgt spid="643079"/>
                                        </p:tgtEl>
                                      </p:cBhvr>
                                    </p:animEffect>
                                    <p:set>
                                      <p:cBhvr>
                                        <p:cTn id="53" dur="1" fill="hold">
                                          <p:stCondLst>
                                            <p:cond delay="499"/>
                                          </p:stCondLst>
                                        </p:cTn>
                                        <p:tgtEl>
                                          <p:spTgt spid="643079"/>
                                        </p:tgtEl>
                                        <p:attrNameLst>
                                          <p:attrName>style.visibility</p:attrName>
                                        </p:attrNameLst>
                                      </p:cBhvr>
                                      <p:to>
                                        <p:strVal val="hidden"/>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54" presetClass="entr" presetSubtype="0" accel="100000" fill="hold" nodeType="clickEffect">
                                  <p:stCondLst>
                                    <p:cond delay="0"/>
                                  </p:stCondLst>
                                  <p:childTnLst>
                                    <p:set>
                                      <p:cBhvr>
                                        <p:cTn id="57" dur="1" fill="hold">
                                          <p:stCondLst>
                                            <p:cond delay="0"/>
                                          </p:stCondLst>
                                        </p:cTn>
                                        <p:tgtEl>
                                          <p:spTgt spid="643076"/>
                                        </p:tgtEl>
                                        <p:attrNameLst>
                                          <p:attrName>style.visibility</p:attrName>
                                        </p:attrNameLst>
                                      </p:cBhvr>
                                      <p:to>
                                        <p:strVal val="visible"/>
                                      </p:to>
                                    </p:set>
                                    <p:anim calcmode="lin" valueType="num">
                                      <p:cBhvr>
                                        <p:cTn id="58" dur="500" fill="hold"/>
                                        <p:tgtEl>
                                          <p:spTgt spid="643076"/>
                                        </p:tgtEl>
                                        <p:attrNameLst>
                                          <p:attrName>ppt_w</p:attrName>
                                        </p:attrNameLst>
                                      </p:cBhvr>
                                      <p:tavLst>
                                        <p:tav tm="0">
                                          <p:val>
                                            <p:strVal val="#ppt_w*0.05"/>
                                          </p:val>
                                        </p:tav>
                                        <p:tav tm="100000">
                                          <p:val>
                                            <p:strVal val="#ppt_w"/>
                                          </p:val>
                                        </p:tav>
                                      </p:tavLst>
                                    </p:anim>
                                    <p:anim calcmode="lin" valueType="num">
                                      <p:cBhvr>
                                        <p:cTn id="59" dur="500" fill="hold"/>
                                        <p:tgtEl>
                                          <p:spTgt spid="643076"/>
                                        </p:tgtEl>
                                        <p:attrNameLst>
                                          <p:attrName>ppt_h</p:attrName>
                                        </p:attrNameLst>
                                      </p:cBhvr>
                                      <p:tavLst>
                                        <p:tav tm="0">
                                          <p:val>
                                            <p:strVal val="#ppt_h"/>
                                          </p:val>
                                        </p:tav>
                                        <p:tav tm="100000">
                                          <p:val>
                                            <p:strVal val="#ppt_h"/>
                                          </p:val>
                                        </p:tav>
                                      </p:tavLst>
                                    </p:anim>
                                    <p:anim calcmode="lin" valueType="num">
                                      <p:cBhvr>
                                        <p:cTn id="60" dur="500" fill="hold"/>
                                        <p:tgtEl>
                                          <p:spTgt spid="643076"/>
                                        </p:tgtEl>
                                        <p:attrNameLst>
                                          <p:attrName>ppt_x</p:attrName>
                                        </p:attrNameLst>
                                      </p:cBhvr>
                                      <p:tavLst>
                                        <p:tav tm="0">
                                          <p:val>
                                            <p:strVal val="#ppt_x-.2"/>
                                          </p:val>
                                        </p:tav>
                                        <p:tav tm="100000">
                                          <p:val>
                                            <p:strVal val="#ppt_x"/>
                                          </p:val>
                                        </p:tav>
                                      </p:tavLst>
                                    </p:anim>
                                    <p:anim calcmode="lin" valueType="num">
                                      <p:cBhvr>
                                        <p:cTn id="61" dur="500" fill="hold"/>
                                        <p:tgtEl>
                                          <p:spTgt spid="643076"/>
                                        </p:tgtEl>
                                        <p:attrNameLst>
                                          <p:attrName>ppt_y</p:attrName>
                                        </p:attrNameLst>
                                      </p:cBhvr>
                                      <p:tavLst>
                                        <p:tav tm="0">
                                          <p:val>
                                            <p:strVal val="#ppt_y"/>
                                          </p:val>
                                        </p:tav>
                                        <p:tav tm="100000">
                                          <p:val>
                                            <p:strVal val="#ppt_y"/>
                                          </p:val>
                                        </p:tav>
                                      </p:tavLst>
                                    </p:anim>
                                    <p:animEffect transition="in" filter="fade">
                                      <p:cBhvr>
                                        <p:cTn id="62" dur="500"/>
                                        <p:tgtEl>
                                          <p:spTgt spid="643076"/>
                                        </p:tgtEl>
                                      </p:cBhvr>
                                    </p:animEffect>
                                  </p:childTnLst>
                                </p:cTn>
                              </p:par>
                              <p:par>
                                <p:cTn id="63" presetID="54" presetClass="entr" presetSubtype="0" accel="100000" fill="hold" nodeType="withEffect">
                                  <p:stCondLst>
                                    <p:cond delay="0"/>
                                  </p:stCondLst>
                                  <p:childTnLst>
                                    <p:set>
                                      <p:cBhvr>
                                        <p:cTn id="64" dur="1" fill="hold">
                                          <p:stCondLst>
                                            <p:cond delay="0"/>
                                          </p:stCondLst>
                                        </p:cTn>
                                        <p:tgtEl>
                                          <p:spTgt spid="643077"/>
                                        </p:tgtEl>
                                        <p:attrNameLst>
                                          <p:attrName>style.visibility</p:attrName>
                                        </p:attrNameLst>
                                      </p:cBhvr>
                                      <p:to>
                                        <p:strVal val="visible"/>
                                      </p:to>
                                    </p:set>
                                    <p:anim calcmode="lin" valueType="num">
                                      <p:cBhvr>
                                        <p:cTn id="65" dur="500" fill="hold"/>
                                        <p:tgtEl>
                                          <p:spTgt spid="643077"/>
                                        </p:tgtEl>
                                        <p:attrNameLst>
                                          <p:attrName>ppt_w</p:attrName>
                                        </p:attrNameLst>
                                      </p:cBhvr>
                                      <p:tavLst>
                                        <p:tav tm="0">
                                          <p:val>
                                            <p:strVal val="#ppt_w*0.05"/>
                                          </p:val>
                                        </p:tav>
                                        <p:tav tm="100000">
                                          <p:val>
                                            <p:strVal val="#ppt_w"/>
                                          </p:val>
                                        </p:tav>
                                      </p:tavLst>
                                    </p:anim>
                                    <p:anim calcmode="lin" valueType="num">
                                      <p:cBhvr>
                                        <p:cTn id="66" dur="500" fill="hold"/>
                                        <p:tgtEl>
                                          <p:spTgt spid="643077"/>
                                        </p:tgtEl>
                                        <p:attrNameLst>
                                          <p:attrName>ppt_h</p:attrName>
                                        </p:attrNameLst>
                                      </p:cBhvr>
                                      <p:tavLst>
                                        <p:tav tm="0">
                                          <p:val>
                                            <p:strVal val="#ppt_h"/>
                                          </p:val>
                                        </p:tav>
                                        <p:tav tm="100000">
                                          <p:val>
                                            <p:strVal val="#ppt_h"/>
                                          </p:val>
                                        </p:tav>
                                      </p:tavLst>
                                    </p:anim>
                                    <p:anim calcmode="lin" valueType="num">
                                      <p:cBhvr>
                                        <p:cTn id="67" dur="500" fill="hold"/>
                                        <p:tgtEl>
                                          <p:spTgt spid="643077"/>
                                        </p:tgtEl>
                                        <p:attrNameLst>
                                          <p:attrName>ppt_x</p:attrName>
                                        </p:attrNameLst>
                                      </p:cBhvr>
                                      <p:tavLst>
                                        <p:tav tm="0">
                                          <p:val>
                                            <p:strVal val="#ppt_x-.2"/>
                                          </p:val>
                                        </p:tav>
                                        <p:tav tm="100000">
                                          <p:val>
                                            <p:strVal val="#ppt_x"/>
                                          </p:val>
                                        </p:tav>
                                      </p:tavLst>
                                    </p:anim>
                                    <p:anim calcmode="lin" valueType="num">
                                      <p:cBhvr>
                                        <p:cTn id="68" dur="500" fill="hold"/>
                                        <p:tgtEl>
                                          <p:spTgt spid="643077"/>
                                        </p:tgtEl>
                                        <p:attrNameLst>
                                          <p:attrName>ppt_y</p:attrName>
                                        </p:attrNameLst>
                                      </p:cBhvr>
                                      <p:tavLst>
                                        <p:tav tm="0">
                                          <p:val>
                                            <p:strVal val="#ppt_y"/>
                                          </p:val>
                                        </p:tav>
                                        <p:tav tm="100000">
                                          <p:val>
                                            <p:strVal val="#ppt_y"/>
                                          </p:val>
                                        </p:tav>
                                      </p:tavLst>
                                    </p:anim>
                                    <p:animEffect transition="in" filter="fade">
                                      <p:cBhvr>
                                        <p:cTn id="69" dur="500"/>
                                        <p:tgtEl>
                                          <p:spTgt spid="64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075" grpId="0"/>
      <p:bldP spid="643076" grpId="0" animBg="1"/>
      <p:bldP spid="643077" grpId="0" animBg="1"/>
      <p:bldP spid="64308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26" name="Object 6">
            <a:extLst>
              <a:ext uri="{FF2B5EF4-FFF2-40B4-BE49-F238E27FC236}">
                <a16:creationId xmlns:a16="http://schemas.microsoft.com/office/drawing/2014/main" id="{A4C17A03-13B6-8176-9E64-A0DB92E9C0A9}"/>
              </a:ext>
            </a:extLst>
          </p:cNvPr>
          <p:cNvGraphicFramePr>
            <a:graphicFrameLocks noChangeAspect="1"/>
          </p:cNvGraphicFramePr>
          <p:nvPr>
            <p:ph sz="half" idx="1"/>
          </p:nvPr>
        </p:nvGraphicFramePr>
        <p:xfrm>
          <a:off x="4972050" y="303610"/>
          <a:ext cx="3028950" cy="2050256"/>
        </p:xfrm>
        <a:graphic>
          <a:graphicData uri="http://schemas.openxmlformats.org/presentationml/2006/ole">
            <mc:AlternateContent xmlns:mc="http://schemas.openxmlformats.org/markup-compatibility/2006">
              <mc:Choice xmlns:v="urn:schemas-microsoft-com:vml" Requires="v">
                <p:oleObj r:id="rId3" imgW="9371429" imgH="6342857" progId="">
                  <p:embed/>
                </p:oleObj>
              </mc:Choice>
              <mc:Fallback>
                <p:oleObj r:id="rId3" imgW="9371429" imgH="6342857" progId="">
                  <p:embed/>
                  <p:pic>
                    <p:nvPicPr>
                      <p:cNvPr id="77826" name="Object 6">
                        <a:extLst>
                          <a:ext uri="{FF2B5EF4-FFF2-40B4-BE49-F238E27FC236}">
                            <a16:creationId xmlns:a16="http://schemas.microsoft.com/office/drawing/2014/main" id="{A4C17A03-13B6-8176-9E64-A0DB92E9C0A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72050" y="303610"/>
                        <a:ext cx="3028950" cy="2050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7827" name="Text Box 7">
            <a:extLst>
              <a:ext uri="{FF2B5EF4-FFF2-40B4-BE49-F238E27FC236}">
                <a16:creationId xmlns:a16="http://schemas.microsoft.com/office/drawing/2014/main" id="{9931EE08-9CE2-6597-F7F2-7CAD6AA05B47}"/>
              </a:ext>
            </a:extLst>
          </p:cNvPr>
          <p:cNvSpPr txBox="1">
            <a:spLocks noChangeArrowheads="1"/>
          </p:cNvSpPr>
          <p:nvPr/>
        </p:nvSpPr>
        <p:spPr bwMode="auto">
          <a:xfrm>
            <a:off x="1143001" y="3394473"/>
            <a:ext cx="3861197" cy="1869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s-ES" altLang="es-ES" sz="1050" b="1" i="1">
                <a:solidFill>
                  <a:srgbClr val="CC3300"/>
                </a:solidFill>
              </a:rPr>
              <a:t>- </a:t>
            </a:r>
            <a:r>
              <a:rPr lang="es-ES" altLang="es-ES" sz="1050" b="1" i="1" u="sng">
                <a:solidFill>
                  <a:srgbClr val="CC3300"/>
                </a:solidFill>
              </a:rPr>
              <a:t>A partir de cada ácido graso de 16 C:</a:t>
            </a:r>
          </a:p>
          <a:p>
            <a:pPr eaLnBrk="1" hangingPunct="1">
              <a:spcBef>
                <a:spcPct val="0"/>
              </a:spcBef>
              <a:buFontTx/>
              <a:buNone/>
            </a:pPr>
            <a:endParaRPr lang="es-ES" altLang="es-ES" sz="1050" b="1" i="1" u="sng">
              <a:solidFill>
                <a:srgbClr val="CC3300"/>
              </a:solidFill>
            </a:endParaRPr>
          </a:p>
          <a:p>
            <a:pPr eaLnBrk="1" hangingPunct="1">
              <a:spcBef>
                <a:spcPct val="0"/>
              </a:spcBef>
              <a:buFontTx/>
              <a:buNone/>
            </a:pPr>
            <a:r>
              <a:rPr lang="es-ES" altLang="es-ES" sz="1050" i="1">
                <a:solidFill>
                  <a:schemeClr val="accent2"/>
                </a:solidFill>
              </a:rPr>
              <a:t>* Activación de los 3 ácidos grasos: se gastan </a:t>
            </a:r>
            <a:r>
              <a:rPr lang="es-ES" altLang="es-ES" sz="1050" b="1" i="1">
                <a:solidFill>
                  <a:schemeClr val="accent2"/>
                </a:solidFill>
              </a:rPr>
              <a:t>6 ATP</a:t>
            </a:r>
          </a:p>
          <a:p>
            <a:pPr eaLnBrk="1" hangingPunct="1">
              <a:spcBef>
                <a:spcPct val="0"/>
              </a:spcBef>
              <a:buFontTx/>
              <a:buNone/>
            </a:pPr>
            <a:r>
              <a:rPr lang="es-ES" altLang="es-ES" sz="1050" b="1" i="1">
                <a:solidFill>
                  <a:srgbClr val="CC3300"/>
                </a:solidFill>
              </a:rPr>
              <a:t>* En la β-oxidación de 1 ác. graso de 16 C (7 vueltas):</a:t>
            </a:r>
          </a:p>
          <a:p>
            <a:pPr eaLnBrk="1" hangingPunct="1">
              <a:spcBef>
                <a:spcPct val="0"/>
              </a:spcBef>
              <a:buFontTx/>
              <a:buNone/>
            </a:pPr>
            <a:r>
              <a:rPr lang="es-ES" altLang="es-ES" sz="1050" i="1">
                <a:solidFill>
                  <a:schemeClr val="accent2"/>
                </a:solidFill>
              </a:rPr>
              <a:t> </a:t>
            </a:r>
          </a:p>
          <a:p>
            <a:pPr eaLnBrk="1" hangingPunct="1">
              <a:spcBef>
                <a:spcPct val="0"/>
              </a:spcBef>
              <a:buFontTx/>
              <a:buNone/>
            </a:pPr>
            <a:r>
              <a:rPr lang="es-ES" altLang="es-ES" sz="1050" i="1">
                <a:solidFill>
                  <a:schemeClr val="accent2"/>
                </a:solidFill>
              </a:rPr>
              <a:t>             Se obtienen 7 FADH</a:t>
            </a:r>
            <a:r>
              <a:rPr lang="es-ES" altLang="es-ES" sz="1050" i="1" baseline="-25000">
                <a:solidFill>
                  <a:schemeClr val="accent2"/>
                </a:solidFill>
              </a:rPr>
              <a:t>2</a:t>
            </a:r>
            <a:r>
              <a:rPr lang="es-ES" altLang="es-ES" sz="1050" i="1">
                <a:solidFill>
                  <a:schemeClr val="accent2"/>
                </a:solidFill>
              </a:rPr>
              <a:t> , que   rinden </a:t>
            </a:r>
            <a:r>
              <a:rPr lang="es-ES" altLang="es-ES" sz="1050" i="1">
                <a:solidFill>
                  <a:srgbClr val="CC3300"/>
                </a:solidFill>
              </a:rPr>
              <a:t>14 ATP.</a:t>
            </a:r>
            <a:r>
              <a:rPr lang="es-ES" altLang="es-ES" sz="1050">
                <a:solidFill>
                  <a:srgbClr val="CC3300"/>
                </a:solidFill>
              </a:rPr>
              <a:t> </a:t>
            </a:r>
          </a:p>
          <a:p>
            <a:pPr eaLnBrk="1" hangingPunct="1">
              <a:spcBef>
                <a:spcPct val="0"/>
              </a:spcBef>
              <a:buFontTx/>
              <a:buNone/>
            </a:pPr>
            <a:r>
              <a:rPr lang="es-ES" altLang="es-ES" sz="1050" i="1">
                <a:solidFill>
                  <a:schemeClr val="accent2"/>
                </a:solidFill>
              </a:rPr>
              <a:t>             Se obtienen 7 NADH + H</a:t>
            </a:r>
            <a:r>
              <a:rPr lang="es-ES" altLang="es-ES" sz="1050" i="1" baseline="30000">
                <a:solidFill>
                  <a:schemeClr val="accent2"/>
                </a:solidFill>
              </a:rPr>
              <a:t>+</a:t>
            </a:r>
            <a:r>
              <a:rPr lang="es-ES" altLang="es-ES" sz="1050" i="1">
                <a:solidFill>
                  <a:schemeClr val="accent2"/>
                </a:solidFill>
              </a:rPr>
              <a:t> , que rinden </a:t>
            </a:r>
            <a:r>
              <a:rPr lang="es-ES" altLang="es-ES" sz="1050" i="1">
                <a:solidFill>
                  <a:srgbClr val="CC3300"/>
                </a:solidFill>
              </a:rPr>
              <a:t>21 ATP</a:t>
            </a:r>
            <a:r>
              <a:rPr lang="es-ES" altLang="es-ES" sz="1050" i="1">
                <a:solidFill>
                  <a:schemeClr val="accent2"/>
                </a:solidFill>
              </a:rPr>
              <a:t>.</a:t>
            </a:r>
          </a:p>
          <a:p>
            <a:pPr algn="just" eaLnBrk="1" hangingPunct="1">
              <a:spcBef>
                <a:spcPct val="0"/>
              </a:spcBef>
              <a:buFontTx/>
              <a:buNone/>
            </a:pPr>
            <a:endParaRPr lang="es-ES" altLang="es-ES" sz="1050" i="1">
              <a:solidFill>
                <a:schemeClr val="accent2"/>
              </a:solidFill>
            </a:endParaRPr>
          </a:p>
          <a:p>
            <a:pPr eaLnBrk="1" hangingPunct="1">
              <a:spcBef>
                <a:spcPct val="0"/>
              </a:spcBef>
              <a:buFontTx/>
              <a:buNone/>
            </a:pPr>
            <a:r>
              <a:rPr lang="es-ES" altLang="es-ES" sz="1050" i="1">
                <a:solidFill>
                  <a:schemeClr val="accent2"/>
                </a:solidFill>
              </a:rPr>
              <a:t>    Como son 3 ácidos grasos: 3 x (14 + 21) = </a:t>
            </a:r>
            <a:r>
              <a:rPr lang="es-ES" altLang="es-ES" sz="1050" i="1">
                <a:solidFill>
                  <a:srgbClr val="CC3300"/>
                </a:solidFill>
              </a:rPr>
              <a:t>105 ATP</a:t>
            </a:r>
          </a:p>
          <a:p>
            <a:pPr eaLnBrk="1" hangingPunct="1">
              <a:spcBef>
                <a:spcPct val="0"/>
              </a:spcBef>
              <a:buFontTx/>
              <a:buNone/>
            </a:pPr>
            <a:r>
              <a:rPr lang="es-ES" altLang="es-ES" sz="1050" i="1">
                <a:solidFill>
                  <a:schemeClr val="accent2"/>
                </a:solidFill>
              </a:rPr>
              <a:t> (Se obtienen también 8 acetil-CoA de las 7 β-oxidaciones)</a:t>
            </a:r>
            <a:endParaRPr lang="es-ES_tradnl" altLang="es-ES" sz="1050" i="1">
              <a:solidFill>
                <a:schemeClr val="accent2"/>
              </a:solidFill>
            </a:endParaRPr>
          </a:p>
          <a:p>
            <a:pPr eaLnBrk="1" hangingPunct="1">
              <a:spcBef>
                <a:spcPct val="0"/>
              </a:spcBef>
              <a:buFontTx/>
              <a:buNone/>
            </a:pPr>
            <a:endParaRPr lang="es-ES_tradnl" altLang="es-ES" sz="1050" i="1">
              <a:solidFill>
                <a:srgbClr val="CC3300"/>
              </a:solidFill>
            </a:endParaRPr>
          </a:p>
        </p:txBody>
      </p:sp>
      <p:sp>
        <p:nvSpPr>
          <p:cNvPr id="645128" name="AutoShape 8">
            <a:extLst>
              <a:ext uri="{FF2B5EF4-FFF2-40B4-BE49-F238E27FC236}">
                <a16:creationId xmlns:a16="http://schemas.microsoft.com/office/drawing/2014/main" id="{2646C478-4279-37E2-632E-CB562ACF354F}"/>
              </a:ext>
            </a:extLst>
          </p:cNvPr>
          <p:cNvSpPr>
            <a:spLocks/>
          </p:cNvSpPr>
          <p:nvPr/>
        </p:nvSpPr>
        <p:spPr bwMode="auto">
          <a:xfrm>
            <a:off x="4463653" y="3813573"/>
            <a:ext cx="108347" cy="1329928"/>
          </a:xfrm>
          <a:prstGeom prst="rightBrace">
            <a:avLst>
              <a:gd name="adj1" fmla="val 10229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645129" name="Text Box 9">
            <a:extLst>
              <a:ext uri="{FF2B5EF4-FFF2-40B4-BE49-F238E27FC236}">
                <a16:creationId xmlns:a16="http://schemas.microsoft.com/office/drawing/2014/main" id="{9F7205D8-800B-DA2D-DB02-2C7BC5B91223}"/>
              </a:ext>
            </a:extLst>
          </p:cNvPr>
          <p:cNvSpPr txBox="1">
            <a:spLocks noChangeArrowheads="1"/>
          </p:cNvSpPr>
          <p:nvPr/>
        </p:nvSpPr>
        <p:spPr bwMode="auto">
          <a:xfrm>
            <a:off x="4518422" y="4354116"/>
            <a:ext cx="756047" cy="507831"/>
          </a:xfrm>
          <a:prstGeom prst="rect">
            <a:avLst/>
          </a:prstGeom>
          <a:solidFill>
            <a:srgbClr val="FFCC99">
              <a:alpha val="4901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1350" b="1">
                <a:solidFill>
                  <a:srgbClr val="CC3300"/>
                </a:solidFill>
              </a:rPr>
              <a:t>99 ATP</a:t>
            </a:r>
          </a:p>
        </p:txBody>
      </p:sp>
      <p:pic>
        <p:nvPicPr>
          <p:cNvPr id="77830" name="Picture 10">
            <a:extLst>
              <a:ext uri="{FF2B5EF4-FFF2-40B4-BE49-F238E27FC236}">
                <a16:creationId xmlns:a16="http://schemas.microsoft.com/office/drawing/2014/main" id="{ACD25766-2BA4-99BE-2B09-81601B471E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
            <a:ext cx="4400550" cy="450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31" name="Line 11">
            <a:extLst>
              <a:ext uri="{FF2B5EF4-FFF2-40B4-BE49-F238E27FC236}">
                <a16:creationId xmlns:a16="http://schemas.microsoft.com/office/drawing/2014/main" id="{0BFA9157-A657-F166-4907-1B230350B6A8}"/>
              </a:ext>
            </a:extLst>
          </p:cNvPr>
          <p:cNvSpPr>
            <a:spLocks noChangeShapeType="1"/>
          </p:cNvSpPr>
          <p:nvPr/>
        </p:nvSpPr>
        <p:spPr bwMode="auto">
          <a:xfrm>
            <a:off x="7487841" y="2193131"/>
            <a:ext cx="0" cy="1631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050"/>
          </a:p>
        </p:txBody>
      </p:sp>
      <p:sp>
        <p:nvSpPr>
          <p:cNvPr id="77832" name="Text Box 12">
            <a:extLst>
              <a:ext uri="{FF2B5EF4-FFF2-40B4-BE49-F238E27FC236}">
                <a16:creationId xmlns:a16="http://schemas.microsoft.com/office/drawing/2014/main" id="{72F0BD5E-0EB8-E6F5-3CD8-019EC42F9D70}"/>
              </a:ext>
            </a:extLst>
          </p:cNvPr>
          <p:cNvSpPr txBox="1">
            <a:spLocks noChangeArrowheads="1"/>
          </p:cNvSpPr>
          <p:nvPr/>
        </p:nvSpPr>
        <p:spPr bwMode="auto">
          <a:xfrm>
            <a:off x="7136607" y="2356248"/>
            <a:ext cx="864394"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750" b="1">
                <a:solidFill>
                  <a:srgbClr val="CC0000"/>
                </a:solidFill>
              </a:rPr>
              <a:t>Ciclo de Krebs</a:t>
            </a:r>
          </a:p>
        </p:txBody>
      </p:sp>
      <p:pic>
        <p:nvPicPr>
          <p:cNvPr id="77833" name="Picture 13">
            <a:extLst>
              <a:ext uri="{FF2B5EF4-FFF2-40B4-BE49-F238E27FC236}">
                <a16:creationId xmlns:a16="http://schemas.microsoft.com/office/drawing/2014/main" id="{E0A783F2-6153-1475-1D21-F622A51565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1" y="735807"/>
            <a:ext cx="3861197" cy="2574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645128"/>
                                        </p:tgtEl>
                                        <p:attrNameLst>
                                          <p:attrName>style.visibility</p:attrName>
                                        </p:attrNameLst>
                                      </p:cBhvr>
                                      <p:to>
                                        <p:strVal val="visible"/>
                                      </p:to>
                                    </p:set>
                                    <p:anim calcmode="lin" valueType="num">
                                      <p:cBhvr>
                                        <p:cTn id="7" dur="500" fill="hold"/>
                                        <p:tgtEl>
                                          <p:spTgt spid="645128"/>
                                        </p:tgtEl>
                                        <p:attrNameLst>
                                          <p:attrName>ppt_w</p:attrName>
                                        </p:attrNameLst>
                                      </p:cBhvr>
                                      <p:tavLst>
                                        <p:tav tm="0">
                                          <p:val>
                                            <p:strVal val="#ppt_w*0.05"/>
                                          </p:val>
                                        </p:tav>
                                        <p:tav tm="100000">
                                          <p:val>
                                            <p:strVal val="#ppt_w"/>
                                          </p:val>
                                        </p:tav>
                                      </p:tavLst>
                                    </p:anim>
                                    <p:anim calcmode="lin" valueType="num">
                                      <p:cBhvr>
                                        <p:cTn id="8" dur="500" fill="hold"/>
                                        <p:tgtEl>
                                          <p:spTgt spid="645128"/>
                                        </p:tgtEl>
                                        <p:attrNameLst>
                                          <p:attrName>ppt_h</p:attrName>
                                        </p:attrNameLst>
                                      </p:cBhvr>
                                      <p:tavLst>
                                        <p:tav tm="0">
                                          <p:val>
                                            <p:strVal val="#ppt_h"/>
                                          </p:val>
                                        </p:tav>
                                        <p:tav tm="100000">
                                          <p:val>
                                            <p:strVal val="#ppt_h"/>
                                          </p:val>
                                        </p:tav>
                                      </p:tavLst>
                                    </p:anim>
                                    <p:anim calcmode="lin" valueType="num">
                                      <p:cBhvr>
                                        <p:cTn id="9" dur="500" fill="hold"/>
                                        <p:tgtEl>
                                          <p:spTgt spid="645128"/>
                                        </p:tgtEl>
                                        <p:attrNameLst>
                                          <p:attrName>ppt_x</p:attrName>
                                        </p:attrNameLst>
                                      </p:cBhvr>
                                      <p:tavLst>
                                        <p:tav tm="0">
                                          <p:val>
                                            <p:strVal val="#ppt_x-.2"/>
                                          </p:val>
                                        </p:tav>
                                        <p:tav tm="100000">
                                          <p:val>
                                            <p:strVal val="#ppt_x"/>
                                          </p:val>
                                        </p:tav>
                                      </p:tavLst>
                                    </p:anim>
                                    <p:anim calcmode="lin" valueType="num">
                                      <p:cBhvr>
                                        <p:cTn id="10" dur="500" fill="hold"/>
                                        <p:tgtEl>
                                          <p:spTgt spid="645128"/>
                                        </p:tgtEl>
                                        <p:attrNameLst>
                                          <p:attrName>ppt_y</p:attrName>
                                        </p:attrNameLst>
                                      </p:cBhvr>
                                      <p:tavLst>
                                        <p:tav tm="0">
                                          <p:val>
                                            <p:strVal val="#ppt_y"/>
                                          </p:val>
                                        </p:tav>
                                        <p:tav tm="100000">
                                          <p:val>
                                            <p:strVal val="#ppt_y"/>
                                          </p:val>
                                        </p:tav>
                                      </p:tavLst>
                                    </p:anim>
                                    <p:animEffect transition="in" filter="fade">
                                      <p:cBhvr>
                                        <p:cTn id="11" dur="500"/>
                                        <p:tgtEl>
                                          <p:spTgt spid="645128"/>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645129"/>
                                        </p:tgtEl>
                                        <p:attrNameLst>
                                          <p:attrName>style.visibility</p:attrName>
                                        </p:attrNameLst>
                                      </p:cBhvr>
                                      <p:to>
                                        <p:strVal val="visible"/>
                                      </p:to>
                                    </p:set>
                                    <p:anim calcmode="lin" valueType="num">
                                      <p:cBhvr>
                                        <p:cTn id="14" dur="500" fill="hold"/>
                                        <p:tgtEl>
                                          <p:spTgt spid="645129"/>
                                        </p:tgtEl>
                                        <p:attrNameLst>
                                          <p:attrName>ppt_w</p:attrName>
                                        </p:attrNameLst>
                                      </p:cBhvr>
                                      <p:tavLst>
                                        <p:tav tm="0">
                                          <p:val>
                                            <p:strVal val="#ppt_w*0.05"/>
                                          </p:val>
                                        </p:tav>
                                        <p:tav tm="100000">
                                          <p:val>
                                            <p:strVal val="#ppt_w"/>
                                          </p:val>
                                        </p:tav>
                                      </p:tavLst>
                                    </p:anim>
                                    <p:anim calcmode="lin" valueType="num">
                                      <p:cBhvr>
                                        <p:cTn id="15" dur="500" fill="hold"/>
                                        <p:tgtEl>
                                          <p:spTgt spid="645129"/>
                                        </p:tgtEl>
                                        <p:attrNameLst>
                                          <p:attrName>ppt_h</p:attrName>
                                        </p:attrNameLst>
                                      </p:cBhvr>
                                      <p:tavLst>
                                        <p:tav tm="0">
                                          <p:val>
                                            <p:strVal val="#ppt_h"/>
                                          </p:val>
                                        </p:tav>
                                        <p:tav tm="100000">
                                          <p:val>
                                            <p:strVal val="#ppt_h"/>
                                          </p:val>
                                        </p:tav>
                                      </p:tavLst>
                                    </p:anim>
                                    <p:anim calcmode="lin" valueType="num">
                                      <p:cBhvr>
                                        <p:cTn id="16" dur="500" fill="hold"/>
                                        <p:tgtEl>
                                          <p:spTgt spid="645129"/>
                                        </p:tgtEl>
                                        <p:attrNameLst>
                                          <p:attrName>ppt_x</p:attrName>
                                        </p:attrNameLst>
                                      </p:cBhvr>
                                      <p:tavLst>
                                        <p:tav tm="0">
                                          <p:val>
                                            <p:strVal val="#ppt_x-.2"/>
                                          </p:val>
                                        </p:tav>
                                        <p:tav tm="100000">
                                          <p:val>
                                            <p:strVal val="#ppt_x"/>
                                          </p:val>
                                        </p:tav>
                                      </p:tavLst>
                                    </p:anim>
                                    <p:anim calcmode="lin" valueType="num">
                                      <p:cBhvr>
                                        <p:cTn id="17" dur="500" fill="hold"/>
                                        <p:tgtEl>
                                          <p:spTgt spid="645129"/>
                                        </p:tgtEl>
                                        <p:attrNameLst>
                                          <p:attrName>ppt_y</p:attrName>
                                        </p:attrNameLst>
                                      </p:cBhvr>
                                      <p:tavLst>
                                        <p:tav tm="0">
                                          <p:val>
                                            <p:strVal val="#ppt_y"/>
                                          </p:val>
                                        </p:tav>
                                        <p:tav tm="100000">
                                          <p:val>
                                            <p:strVal val="#ppt_y"/>
                                          </p:val>
                                        </p:tav>
                                      </p:tavLst>
                                    </p:anim>
                                    <p:animEffect transition="in" filter="fade">
                                      <p:cBhvr>
                                        <p:cTn id="18" dur="500"/>
                                        <p:tgtEl>
                                          <p:spTgt spid="64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8" grpId="0" animBg="1"/>
      <p:bldP spid="64512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6">
            <a:extLst>
              <a:ext uri="{FF2B5EF4-FFF2-40B4-BE49-F238E27FC236}">
                <a16:creationId xmlns:a16="http://schemas.microsoft.com/office/drawing/2014/main" id="{7789AB4C-CB40-FCAE-B91E-625A172D2162}"/>
              </a:ext>
            </a:extLst>
          </p:cNvPr>
          <p:cNvSpPr txBox="1">
            <a:spLocks noChangeArrowheads="1"/>
          </p:cNvSpPr>
          <p:nvPr/>
        </p:nvSpPr>
        <p:spPr bwMode="auto">
          <a:xfrm>
            <a:off x="1143001" y="3489723"/>
            <a:ext cx="3861197" cy="1869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s-ES" altLang="es-ES" sz="1050" b="1" i="1">
                <a:solidFill>
                  <a:srgbClr val="CC3300"/>
                </a:solidFill>
              </a:rPr>
              <a:t>- </a:t>
            </a:r>
            <a:r>
              <a:rPr lang="es-ES" altLang="es-ES" sz="1050" b="1" i="1" u="sng">
                <a:solidFill>
                  <a:srgbClr val="CC3300"/>
                </a:solidFill>
              </a:rPr>
              <a:t>A partir de cada ácido graso de 16 C:</a:t>
            </a:r>
          </a:p>
          <a:p>
            <a:pPr eaLnBrk="1" hangingPunct="1">
              <a:spcBef>
                <a:spcPct val="0"/>
              </a:spcBef>
              <a:buFontTx/>
              <a:buNone/>
            </a:pPr>
            <a:endParaRPr lang="es-ES" altLang="es-ES" sz="1050" b="1" i="1" u="sng">
              <a:solidFill>
                <a:srgbClr val="CC3300"/>
              </a:solidFill>
            </a:endParaRPr>
          </a:p>
          <a:p>
            <a:pPr eaLnBrk="1" hangingPunct="1">
              <a:spcBef>
                <a:spcPct val="0"/>
              </a:spcBef>
              <a:buFontTx/>
              <a:buNone/>
            </a:pPr>
            <a:r>
              <a:rPr lang="es-ES" altLang="es-ES" sz="1050" i="1">
                <a:solidFill>
                  <a:schemeClr val="accent2"/>
                </a:solidFill>
              </a:rPr>
              <a:t>* Activación de los 3 ácidos grasos: se gastan </a:t>
            </a:r>
            <a:r>
              <a:rPr lang="es-ES" altLang="es-ES" sz="1050" b="1" i="1">
                <a:solidFill>
                  <a:schemeClr val="accent2"/>
                </a:solidFill>
              </a:rPr>
              <a:t>6 ATP</a:t>
            </a:r>
          </a:p>
          <a:p>
            <a:pPr eaLnBrk="1" hangingPunct="1">
              <a:spcBef>
                <a:spcPct val="0"/>
              </a:spcBef>
              <a:buFontTx/>
              <a:buNone/>
            </a:pPr>
            <a:r>
              <a:rPr lang="es-ES" altLang="es-ES" sz="1050" b="1" i="1">
                <a:solidFill>
                  <a:srgbClr val="CC3300"/>
                </a:solidFill>
              </a:rPr>
              <a:t>* En la β-oxidación de 1 ác. graso de 16 C (7 vueltas):</a:t>
            </a:r>
          </a:p>
          <a:p>
            <a:pPr eaLnBrk="1" hangingPunct="1">
              <a:spcBef>
                <a:spcPct val="0"/>
              </a:spcBef>
              <a:buFontTx/>
              <a:buNone/>
            </a:pPr>
            <a:r>
              <a:rPr lang="es-ES" altLang="es-ES" sz="1050" i="1">
                <a:solidFill>
                  <a:schemeClr val="accent2"/>
                </a:solidFill>
              </a:rPr>
              <a:t> </a:t>
            </a:r>
          </a:p>
          <a:p>
            <a:pPr eaLnBrk="1" hangingPunct="1">
              <a:spcBef>
                <a:spcPct val="0"/>
              </a:spcBef>
              <a:buFontTx/>
              <a:buNone/>
            </a:pPr>
            <a:r>
              <a:rPr lang="es-ES" altLang="es-ES" sz="1050" i="1">
                <a:solidFill>
                  <a:schemeClr val="accent2"/>
                </a:solidFill>
              </a:rPr>
              <a:t>             Se obtienen 7 FADH</a:t>
            </a:r>
            <a:r>
              <a:rPr lang="es-ES" altLang="es-ES" sz="1050" i="1" baseline="-25000">
                <a:solidFill>
                  <a:schemeClr val="accent2"/>
                </a:solidFill>
              </a:rPr>
              <a:t>2</a:t>
            </a:r>
            <a:r>
              <a:rPr lang="es-ES" altLang="es-ES" sz="1050" i="1">
                <a:solidFill>
                  <a:schemeClr val="accent2"/>
                </a:solidFill>
              </a:rPr>
              <a:t> , que   rinden </a:t>
            </a:r>
            <a:r>
              <a:rPr lang="es-ES" altLang="es-ES" sz="1050" i="1">
                <a:solidFill>
                  <a:srgbClr val="CC3300"/>
                </a:solidFill>
              </a:rPr>
              <a:t>14 ATP.</a:t>
            </a:r>
            <a:r>
              <a:rPr lang="es-ES" altLang="es-ES" sz="1050">
                <a:solidFill>
                  <a:srgbClr val="CC3300"/>
                </a:solidFill>
              </a:rPr>
              <a:t> </a:t>
            </a:r>
          </a:p>
          <a:p>
            <a:pPr eaLnBrk="1" hangingPunct="1">
              <a:spcBef>
                <a:spcPct val="0"/>
              </a:spcBef>
              <a:buFontTx/>
              <a:buNone/>
            </a:pPr>
            <a:r>
              <a:rPr lang="es-ES" altLang="es-ES" sz="1050" i="1">
                <a:solidFill>
                  <a:schemeClr val="accent2"/>
                </a:solidFill>
              </a:rPr>
              <a:t>             Se obtienen 7 NADH + H</a:t>
            </a:r>
            <a:r>
              <a:rPr lang="es-ES" altLang="es-ES" sz="1050" i="1" baseline="30000">
                <a:solidFill>
                  <a:schemeClr val="accent2"/>
                </a:solidFill>
              </a:rPr>
              <a:t>+</a:t>
            </a:r>
            <a:r>
              <a:rPr lang="es-ES" altLang="es-ES" sz="1050" i="1">
                <a:solidFill>
                  <a:schemeClr val="accent2"/>
                </a:solidFill>
              </a:rPr>
              <a:t> , que rinden </a:t>
            </a:r>
            <a:r>
              <a:rPr lang="es-ES" altLang="es-ES" sz="1050" i="1">
                <a:solidFill>
                  <a:srgbClr val="CC3300"/>
                </a:solidFill>
              </a:rPr>
              <a:t>21 ATP</a:t>
            </a:r>
            <a:r>
              <a:rPr lang="es-ES" altLang="es-ES" sz="1050" i="1">
                <a:solidFill>
                  <a:schemeClr val="accent2"/>
                </a:solidFill>
              </a:rPr>
              <a:t>.</a:t>
            </a:r>
          </a:p>
          <a:p>
            <a:pPr algn="just" eaLnBrk="1" hangingPunct="1">
              <a:spcBef>
                <a:spcPct val="0"/>
              </a:spcBef>
              <a:buFontTx/>
              <a:buNone/>
            </a:pPr>
            <a:endParaRPr lang="es-ES" altLang="es-ES" sz="1050" i="1">
              <a:solidFill>
                <a:schemeClr val="accent2"/>
              </a:solidFill>
            </a:endParaRPr>
          </a:p>
          <a:p>
            <a:pPr eaLnBrk="1" hangingPunct="1">
              <a:spcBef>
                <a:spcPct val="0"/>
              </a:spcBef>
              <a:buFontTx/>
              <a:buNone/>
            </a:pPr>
            <a:r>
              <a:rPr lang="es-ES" altLang="es-ES" sz="1050" i="1">
                <a:solidFill>
                  <a:schemeClr val="accent2"/>
                </a:solidFill>
              </a:rPr>
              <a:t>    Como son 3 ácidos grasos: 3 x (14 + 21) = </a:t>
            </a:r>
            <a:r>
              <a:rPr lang="es-ES" altLang="es-ES" sz="1050" i="1">
                <a:solidFill>
                  <a:srgbClr val="CC3300"/>
                </a:solidFill>
              </a:rPr>
              <a:t>105 ATP</a:t>
            </a:r>
          </a:p>
          <a:p>
            <a:pPr eaLnBrk="1" hangingPunct="1">
              <a:spcBef>
                <a:spcPct val="0"/>
              </a:spcBef>
              <a:buFontTx/>
              <a:buNone/>
            </a:pPr>
            <a:r>
              <a:rPr lang="es-ES" altLang="es-ES" sz="1050" i="1">
                <a:solidFill>
                  <a:schemeClr val="accent2"/>
                </a:solidFill>
              </a:rPr>
              <a:t> (Se obtienen también 8 acetil-CoA de las 7 β-oxidaciones)</a:t>
            </a:r>
            <a:endParaRPr lang="es-ES_tradnl" altLang="es-ES" sz="1050" i="1">
              <a:solidFill>
                <a:schemeClr val="accent2"/>
              </a:solidFill>
            </a:endParaRPr>
          </a:p>
          <a:p>
            <a:pPr eaLnBrk="1" hangingPunct="1">
              <a:spcBef>
                <a:spcPct val="0"/>
              </a:spcBef>
              <a:buFontTx/>
              <a:buNone/>
            </a:pPr>
            <a:endParaRPr lang="es-ES_tradnl" altLang="es-ES" sz="1050" i="1">
              <a:solidFill>
                <a:srgbClr val="CC3300"/>
              </a:solidFill>
            </a:endParaRPr>
          </a:p>
        </p:txBody>
      </p:sp>
      <p:sp>
        <p:nvSpPr>
          <p:cNvPr id="78851" name="AutoShape 7">
            <a:extLst>
              <a:ext uri="{FF2B5EF4-FFF2-40B4-BE49-F238E27FC236}">
                <a16:creationId xmlns:a16="http://schemas.microsoft.com/office/drawing/2014/main" id="{C74B160F-E580-A635-8C2A-123DBFFB53C2}"/>
              </a:ext>
            </a:extLst>
          </p:cNvPr>
          <p:cNvSpPr>
            <a:spLocks/>
          </p:cNvSpPr>
          <p:nvPr/>
        </p:nvSpPr>
        <p:spPr bwMode="auto">
          <a:xfrm>
            <a:off x="4463653" y="3813573"/>
            <a:ext cx="108347" cy="1329928"/>
          </a:xfrm>
          <a:prstGeom prst="rightBrace">
            <a:avLst>
              <a:gd name="adj1" fmla="val 10229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78852" name="Text Box 8">
            <a:extLst>
              <a:ext uri="{FF2B5EF4-FFF2-40B4-BE49-F238E27FC236}">
                <a16:creationId xmlns:a16="http://schemas.microsoft.com/office/drawing/2014/main" id="{AC2AC55E-D060-C40C-83D1-4C13A89E0701}"/>
              </a:ext>
            </a:extLst>
          </p:cNvPr>
          <p:cNvSpPr txBox="1">
            <a:spLocks noChangeArrowheads="1"/>
          </p:cNvSpPr>
          <p:nvPr/>
        </p:nvSpPr>
        <p:spPr bwMode="auto">
          <a:xfrm>
            <a:off x="4518422" y="4354116"/>
            <a:ext cx="756047" cy="507831"/>
          </a:xfrm>
          <a:prstGeom prst="rect">
            <a:avLst/>
          </a:prstGeom>
          <a:solidFill>
            <a:srgbClr val="FFCC99">
              <a:alpha val="4901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1350" b="1">
                <a:solidFill>
                  <a:srgbClr val="CC3300"/>
                </a:solidFill>
              </a:rPr>
              <a:t>99 ATP</a:t>
            </a:r>
          </a:p>
        </p:txBody>
      </p:sp>
      <p:pic>
        <p:nvPicPr>
          <p:cNvPr id="78853" name="Picture 9">
            <a:extLst>
              <a:ext uri="{FF2B5EF4-FFF2-40B4-BE49-F238E27FC236}">
                <a16:creationId xmlns:a16="http://schemas.microsoft.com/office/drawing/2014/main" id="{E1EA0E1C-73B6-DF82-1D57-2FF813B4A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
            <a:ext cx="4400550" cy="450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8854" name="Object 12">
            <a:extLst>
              <a:ext uri="{FF2B5EF4-FFF2-40B4-BE49-F238E27FC236}">
                <a16:creationId xmlns:a16="http://schemas.microsoft.com/office/drawing/2014/main" id="{92B2964E-247B-BB63-D449-B0442040F1E6}"/>
              </a:ext>
            </a:extLst>
          </p:cNvPr>
          <p:cNvGraphicFramePr>
            <a:graphicFrameLocks noChangeAspect="1"/>
          </p:cNvGraphicFramePr>
          <p:nvPr>
            <p:ph sz="quarter" idx="3"/>
          </p:nvPr>
        </p:nvGraphicFramePr>
        <p:xfrm>
          <a:off x="5598319" y="0"/>
          <a:ext cx="2277666" cy="2950369"/>
        </p:xfrm>
        <a:graphic>
          <a:graphicData uri="http://schemas.openxmlformats.org/presentationml/2006/ole">
            <mc:AlternateContent xmlns:mc="http://schemas.openxmlformats.org/markup-compatibility/2006">
              <mc:Choice xmlns:v="urn:schemas-microsoft-com:vml" Requires="v">
                <p:oleObj r:id="rId4" imgW="6335009" imgH="8202170" progId="">
                  <p:embed/>
                </p:oleObj>
              </mc:Choice>
              <mc:Fallback>
                <p:oleObj r:id="rId4" imgW="6335009" imgH="8202170" progId="">
                  <p:embed/>
                  <p:pic>
                    <p:nvPicPr>
                      <p:cNvPr id="78854" name="Object 12">
                        <a:extLst>
                          <a:ext uri="{FF2B5EF4-FFF2-40B4-BE49-F238E27FC236}">
                            <a16:creationId xmlns:a16="http://schemas.microsoft.com/office/drawing/2014/main" id="{92B2964E-247B-BB63-D449-B0442040F1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36" r="4189"/>
                      <a:stretch>
                        <a:fillRect/>
                      </a:stretch>
                    </p:blipFill>
                    <p:spPr bwMode="auto">
                      <a:xfrm>
                        <a:off x="5598319" y="0"/>
                        <a:ext cx="2277666" cy="295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7181" name="AutoShape 13">
            <a:extLst>
              <a:ext uri="{FF2B5EF4-FFF2-40B4-BE49-F238E27FC236}">
                <a16:creationId xmlns:a16="http://schemas.microsoft.com/office/drawing/2014/main" id="{5A71EC95-72D0-BD0B-FC59-A90BB88838E9}"/>
              </a:ext>
            </a:extLst>
          </p:cNvPr>
          <p:cNvSpPr>
            <a:spLocks/>
          </p:cNvSpPr>
          <p:nvPr/>
        </p:nvSpPr>
        <p:spPr bwMode="auto">
          <a:xfrm>
            <a:off x="7649766" y="2842023"/>
            <a:ext cx="108347" cy="1329928"/>
          </a:xfrm>
          <a:prstGeom prst="rightBrace">
            <a:avLst>
              <a:gd name="adj1" fmla="val 10229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647182" name="Text Box 14">
            <a:extLst>
              <a:ext uri="{FF2B5EF4-FFF2-40B4-BE49-F238E27FC236}">
                <a16:creationId xmlns:a16="http://schemas.microsoft.com/office/drawing/2014/main" id="{5EBE50D6-332E-5E2E-5436-A2060F6FD4E9}"/>
              </a:ext>
            </a:extLst>
          </p:cNvPr>
          <p:cNvSpPr txBox="1">
            <a:spLocks noChangeArrowheads="1"/>
          </p:cNvSpPr>
          <p:nvPr/>
        </p:nvSpPr>
        <p:spPr bwMode="auto">
          <a:xfrm>
            <a:off x="7218760" y="3489722"/>
            <a:ext cx="971550" cy="300082"/>
          </a:xfrm>
          <a:prstGeom prst="rect">
            <a:avLst/>
          </a:prstGeom>
          <a:solidFill>
            <a:srgbClr val="FFCC99">
              <a:alpha val="4901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1350" b="1">
                <a:solidFill>
                  <a:srgbClr val="CC3300"/>
                </a:solidFill>
              </a:rPr>
              <a:t>288 ATP</a:t>
            </a:r>
          </a:p>
        </p:txBody>
      </p:sp>
      <p:sp>
        <p:nvSpPr>
          <p:cNvPr id="647183" name="Text Box 15">
            <a:extLst>
              <a:ext uri="{FF2B5EF4-FFF2-40B4-BE49-F238E27FC236}">
                <a16:creationId xmlns:a16="http://schemas.microsoft.com/office/drawing/2014/main" id="{9046F860-018D-53AF-914F-2904EA60E75B}"/>
              </a:ext>
            </a:extLst>
          </p:cNvPr>
          <p:cNvSpPr txBox="1">
            <a:spLocks noChangeArrowheads="1"/>
          </p:cNvSpPr>
          <p:nvPr/>
        </p:nvSpPr>
        <p:spPr bwMode="auto">
          <a:xfrm>
            <a:off x="5598319" y="4407694"/>
            <a:ext cx="2268141" cy="611706"/>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1350"/>
              <a:t>     BALANCE FINAL:</a:t>
            </a:r>
          </a:p>
          <a:p>
            <a:pPr eaLnBrk="1" hangingPunct="1">
              <a:spcBef>
                <a:spcPct val="50000"/>
              </a:spcBef>
              <a:buFontTx/>
              <a:buNone/>
            </a:pPr>
            <a:r>
              <a:rPr lang="es-ES_tradnl" altLang="es-ES" sz="1350"/>
              <a:t>22 + 99 + 288 = </a:t>
            </a:r>
            <a:r>
              <a:rPr lang="es-ES_tradnl" altLang="es-ES" sz="1350" b="1">
                <a:solidFill>
                  <a:srgbClr val="FF0000"/>
                </a:solidFill>
              </a:rPr>
              <a:t>409 ATP</a:t>
            </a:r>
          </a:p>
        </p:txBody>
      </p:sp>
      <p:pic>
        <p:nvPicPr>
          <p:cNvPr id="78858" name="Picture 15">
            <a:extLst>
              <a:ext uri="{FF2B5EF4-FFF2-40B4-BE49-F238E27FC236}">
                <a16:creationId xmlns:a16="http://schemas.microsoft.com/office/drawing/2014/main" id="{0808D271-19A8-A21B-C19E-BB4D2E82B0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591741"/>
            <a:ext cx="4076700" cy="271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9" name="Text Box 11">
            <a:extLst>
              <a:ext uri="{FF2B5EF4-FFF2-40B4-BE49-F238E27FC236}">
                <a16:creationId xmlns:a16="http://schemas.microsoft.com/office/drawing/2014/main" id="{DE52D390-3262-FE8D-DE27-EBA0A619B481}"/>
              </a:ext>
            </a:extLst>
          </p:cNvPr>
          <p:cNvSpPr txBox="1">
            <a:spLocks noChangeArrowheads="1"/>
          </p:cNvSpPr>
          <p:nvPr/>
        </p:nvSpPr>
        <p:spPr bwMode="auto">
          <a:xfrm>
            <a:off x="4787504" y="2733675"/>
            <a:ext cx="2888456" cy="1546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endParaRPr lang="es-ES" altLang="es-ES" sz="1050" b="1" i="1">
              <a:solidFill>
                <a:srgbClr val="CC3300"/>
              </a:solidFill>
            </a:endParaRPr>
          </a:p>
          <a:p>
            <a:pPr algn="just" eaLnBrk="1" hangingPunct="1">
              <a:spcBef>
                <a:spcPct val="0"/>
              </a:spcBef>
              <a:buFontTx/>
              <a:buNone/>
            </a:pPr>
            <a:r>
              <a:rPr lang="es-ES" altLang="es-ES" sz="1050" b="1" i="1">
                <a:solidFill>
                  <a:srgbClr val="CC3300"/>
                </a:solidFill>
              </a:rPr>
              <a:t>En cada ciclo de Krebs:</a:t>
            </a:r>
          </a:p>
          <a:p>
            <a:pPr algn="just" eaLnBrk="1" hangingPunct="1">
              <a:spcBef>
                <a:spcPct val="0"/>
              </a:spcBef>
              <a:buFontTx/>
              <a:buChar char="-"/>
            </a:pPr>
            <a:r>
              <a:rPr lang="es-ES" altLang="es-ES" sz="1050" i="1">
                <a:solidFill>
                  <a:schemeClr val="accent2"/>
                </a:solidFill>
              </a:rPr>
              <a:t> Un acetil-CoA produce:</a:t>
            </a:r>
          </a:p>
          <a:p>
            <a:pPr algn="just" eaLnBrk="1" hangingPunct="1">
              <a:spcBef>
                <a:spcPct val="0"/>
              </a:spcBef>
              <a:buFontTx/>
              <a:buNone/>
            </a:pPr>
            <a:r>
              <a:rPr lang="es-ES" altLang="es-ES" sz="1050" i="1">
                <a:solidFill>
                  <a:schemeClr val="accent2"/>
                </a:solidFill>
              </a:rPr>
              <a:t>                   3 NADH + H</a:t>
            </a:r>
            <a:r>
              <a:rPr lang="es-ES" altLang="es-ES" sz="1050" i="1" baseline="30000">
                <a:solidFill>
                  <a:schemeClr val="accent2"/>
                </a:solidFill>
              </a:rPr>
              <a:t>+</a:t>
            </a:r>
            <a:r>
              <a:rPr lang="es-ES" altLang="es-ES" sz="1050" i="1">
                <a:solidFill>
                  <a:schemeClr val="accent2"/>
                </a:solidFill>
              </a:rPr>
              <a:t> que rinden </a:t>
            </a:r>
            <a:r>
              <a:rPr lang="es-ES" altLang="es-ES" sz="1050" i="1">
                <a:solidFill>
                  <a:srgbClr val="CC3300"/>
                </a:solidFill>
              </a:rPr>
              <a:t>9 ATP</a:t>
            </a:r>
          </a:p>
          <a:p>
            <a:pPr algn="just" eaLnBrk="1" hangingPunct="1">
              <a:spcBef>
                <a:spcPct val="0"/>
              </a:spcBef>
              <a:buFontTx/>
              <a:buNone/>
            </a:pPr>
            <a:r>
              <a:rPr lang="es-ES" altLang="es-ES" sz="1050" i="1">
                <a:solidFill>
                  <a:schemeClr val="accent2"/>
                </a:solidFill>
              </a:rPr>
              <a:t>	1 FADH</a:t>
            </a:r>
            <a:r>
              <a:rPr lang="es-ES" altLang="es-ES" sz="1050" i="1" baseline="-25000">
                <a:solidFill>
                  <a:schemeClr val="accent2"/>
                </a:solidFill>
              </a:rPr>
              <a:t>2 </a:t>
            </a:r>
            <a:r>
              <a:rPr lang="es-ES" altLang="es-ES" sz="1050" i="1">
                <a:solidFill>
                  <a:schemeClr val="accent2"/>
                </a:solidFill>
              </a:rPr>
              <a:t> que rendirán </a:t>
            </a:r>
            <a:r>
              <a:rPr lang="es-ES" altLang="es-ES" sz="1050" i="1">
                <a:solidFill>
                  <a:srgbClr val="CC3300"/>
                </a:solidFill>
              </a:rPr>
              <a:t>2 ATP</a:t>
            </a:r>
            <a:endParaRPr lang="es-ES" altLang="es-ES" sz="1050" i="1" baseline="-25000">
              <a:solidFill>
                <a:srgbClr val="CC3300"/>
              </a:solidFill>
            </a:endParaRPr>
          </a:p>
          <a:p>
            <a:pPr algn="just" eaLnBrk="1" hangingPunct="1">
              <a:spcBef>
                <a:spcPct val="0"/>
              </a:spcBef>
              <a:buFontTx/>
              <a:buNone/>
            </a:pPr>
            <a:r>
              <a:rPr lang="es-ES" altLang="es-ES" sz="1050" i="1" baseline="-25000">
                <a:solidFill>
                  <a:schemeClr val="accent2"/>
                </a:solidFill>
              </a:rPr>
              <a:t>	</a:t>
            </a:r>
            <a:r>
              <a:rPr lang="es-ES" altLang="es-ES" sz="1050" i="1">
                <a:solidFill>
                  <a:schemeClr val="accent2"/>
                </a:solidFill>
              </a:rPr>
              <a:t>1 GTP ( =  </a:t>
            </a:r>
            <a:r>
              <a:rPr lang="es-ES" altLang="es-ES" sz="1050" i="1">
                <a:solidFill>
                  <a:srgbClr val="CC3300"/>
                </a:solidFill>
              </a:rPr>
              <a:t>1 ATP</a:t>
            </a:r>
            <a:r>
              <a:rPr lang="es-ES" altLang="es-ES" sz="1050" i="1">
                <a:solidFill>
                  <a:schemeClr val="accent2"/>
                </a:solidFill>
              </a:rPr>
              <a:t>)</a:t>
            </a:r>
          </a:p>
          <a:p>
            <a:pPr algn="just" eaLnBrk="1" hangingPunct="1">
              <a:spcBef>
                <a:spcPct val="0"/>
              </a:spcBef>
              <a:buFontTx/>
              <a:buNone/>
            </a:pPr>
            <a:r>
              <a:rPr lang="es-ES" altLang="es-ES" sz="1050" i="1">
                <a:solidFill>
                  <a:schemeClr val="accent2"/>
                </a:solidFill>
              </a:rPr>
              <a:t>Luego, los 8 acetil-CoA de las 7 β-oxidaciones rinden  8 x 12 = </a:t>
            </a:r>
            <a:r>
              <a:rPr lang="es-ES" altLang="es-ES" sz="1050" i="1">
                <a:solidFill>
                  <a:srgbClr val="CC3300"/>
                </a:solidFill>
              </a:rPr>
              <a:t>96 ATP</a:t>
            </a:r>
            <a:r>
              <a:rPr lang="es-ES" altLang="es-ES" sz="1050" i="1">
                <a:solidFill>
                  <a:schemeClr val="accent2"/>
                </a:solidFill>
              </a:rPr>
              <a:t>.</a:t>
            </a:r>
          </a:p>
          <a:p>
            <a:pPr algn="just" eaLnBrk="1" hangingPunct="1">
              <a:spcBef>
                <a:spcPct val="0"/>
              </a:spcBef>
              <a:buFontTx/>
              <a:buNone/>
            </a:pPr>
            <a:r>
              <a:rPr lang="es-ES" altLang="es-ES" sz="1050" i="1">
                <a:solidFill>
                  <a:schemeClr val="accent2"/>
                </a:solidFill>
              </a:rPr>
              <a:t>Como son 3 ác. grasos: 3 x 96 = </a:t>
            </a:r>
            <a:r>
              <a:rPr lang="es-ES" altLang="es-ES" sz="1050" i="1">
                <a:solidFill>
                  <a:srgbClr val="CC3300"/>
                </a:solidFill>
              </a:rPr>
              <a:t>288  ATP</a:t>
            </a:r>
            <a:r>
              <a:rPr lang="es-ES" altLang="es-ES" sz="1050" i="1">
                <a:solidFill>
                  <a:schemeClr val="accent2"/>
                </a:solidFill>
              </a:rPr>
              <a:t>           </a:t>
            </a:r>
            <a:endParaRPr lang="es-ES" altLang="es-ES" sz="1050" b="1" i="1">
              <a:solidFill>
                <a:srgbClr val="CC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647181"/>
                                        </p:tgtEl>
                                        <p:attrNameLst>
                                          <p:attrName>style.visibility</p:attrName>
                                        </p:attrNameLst>
                                      </p:cBhvr>
                                      <p:to>
                                        <p:strVal val="visible"/>
                                      </p:to>
                                    </p:set>
                                    <p:anim calcmode="lin" valueType="num">
                                      <p:cBhvr>
                                        <p:cTn id="7" dur="500" fill="hold"/>
                                        <p:tgtEl>
                                          <p:spTgt spid="647181"/>
                                        </p:tgtEl>
                                        <p:attrNameLst>
                                          <p:attrName>ppt_w</p:attrName>
                                        </p:attrNameLst>
                                      </p:cBhvr>
                                      <p:tavLst>
                                        <p:tav tm="0">
                                          <p:val>
                                            <p:strVal val="#ppt_w*0.05"/>
                                          </p:val>
                                        </p:tav>
                                        <p:tav tm="100000">
                                          <p:val>
                                            <p:strVal val="#ppt_w"/>
                                          </p:val>
                                        </p:tav>
                                      </p:tavLst>
                                    </p:anim>
                                    <p:anim calcmode="lin" valueType="num">
                                      <p:cBhvr>
                                        <p:cTn id="8" dur="500" fill="hold"/>
                                        <p:tgtEl>
                                          <p:spTgt spid="647181"/>
                                        </p:tgtEl>
                                        <p:attrNameLst>
                                          <p:attrName>ppt_h</p:attrName>
                                        </p:attrNameLst>
                                      </p:cBhvr>
                                      <p:tavLst>
                                        <p:tav tm="0">
                                          <p:val>
                                            <p:strVal val="#ppt_h"/>
                                          </p:val>
                                        </p:tav>
                                        <p:tav tm="100000">
                                          <p:val>
                                            <p:strVal val="#ppt_h"/>
                                          </p:val>
                                        </p:tav>
                                      </p:tavLst>
                                    </p:anim>
                                    <p:anim calcmode="lin" valueType="num">
                                      <p:cBhvr>
                                        <p:cTn id="9" dur="500" fill="hold"/>
                                        <p:tgtEl>
                                          <p:spTgt spid="647181"/>
                                        </p:tgtEl>
                                        <p:attrNameLst>
                                          <p:attrName>ppt_x</p:attrName>
                                        </p:attrNameLst>
                                      </p:cBhvr>
                                      <p:tavLst>
                                        <p:tav tm="0">
                                          <p:val>
                                            <p:strVal val="#ppt_x-.2"/>
                                          </p:val>
                                        </p:tav>
                                        <p:tav tm="100000">
                                          <p:val>
                                            <p:strVal val="#ppt_x"/>
                                          </p:val>
                                        </p:tav>
                                      </p:tavLst>
                                    </p:anim>
                                    <p:anim calcmode="lin" valueType="num">
                                      <p:cBhvr>
                                        <p:cTn id="10" dur="500" fill="hold"/>
                                        <p:tgtEl>
                                          <p:spTgt spid="647181"/>
                                        </p:tgtEl>
                                        <p:attrNameLst>
                                          <p:attrName>ppt_y</p:attrName>
                                        </p:attrNameLst>
                                      </p:cBhvr>
                                      <p:tavLst>
                                        <p:tav tm="0">
                                          <p:val>
                                            <p:strVal val="#ppt_y"/>
                                          </p:val>
                                        </p:tav>
                                        <p:tav tm="100000">
                                          <p:val>
                                            <p:strVal val="#ppt_y"/>
                                          </p:val>
                                        </p:tav>
                                      </p:tavLst>
                                    </p:anim>
                                    <p:animEffect transition="in" filter="fade">
                                      <p:cBhvr>
                                        <p:cTn id="11" dur="500"/>
                                        <p:tgtEl>
                                          <p:spTgt spid="647181"/>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647182"/>
                                        </p:tgtEl>
                                        <p:attrNameLst>
                                          <p:attrName>style.visibility</p:attrName>
                                        </p:attrNameLst>
                                      </p:cBhvr>
                                      <p:to>
                                        <p:strVal val="visible"/>
                                      </p:to>
                                    </p:set>
                                    <p:anim calcmode="lin" valueType="num">
                                      <p:cBhvr>
                                        <p:cTn id="14" dur="500" fill="hold"/>
                                        <p:tgtEl>
                                          <p:spTgt spid="647182"/>
                                        </p:tgtEl>
                                        <p:attrNameLst>
                                          <p:attrName>ppt_w</p:attrName>
                                        </p:attrNameLst>
                                      </p:cBhvr>
                                      <p:tavLst>
                                        <p:tav tm="0">
                                          <p:val>
                                            <p:strVal val="#ppt_w*0.05"/>
                                          </p:val>
                                        </p:tav>
                                        <p:tav tm="100000">
                                          <p:val>
                                            <p:strVal val="#ppt_w"/>
                                          </p:val>
                                        </p:tav>
                                      </p:tavLst>
                                    </p:anim>
                                    <p:anim calcmode="lin" valueType="num">
                                      <p:cBhvr>
                                        <p:cTn id="15" dur="500" fill="hold"/>
                                        <p:tgtEl>
                                          <p:spTgt spid="647182"/>
                                        </p:tgtEl>
                                        <p:attrNameLst>
                                          <p:attrName>ppt_h</p:attrName>
                                        </p:attrNameLst>
                                      </p:cBhvr>
                                      <p:tavLst>
                                        <p:tav tm="0">
                                          <p:val>
                                            <p:strVal val="#ppt_h"/>
                                          </p:val>
                                        </p:tav>
                                        <p:tav tm="100000">
                                          <p:val>
                                            <p:strVal val="#ppt_h"/>
                                          </p:val>
                                        </p:tav>
                                      </p:tavLst>
                                    </p:anim>
                                    <p:anim calcmode="lin" valueType="num">
                                      <p:cBhvr>
                                        <p:cTn id="16" dur="500" fill="hold"/>
                                        <p:tgtEl>
                                          <p:spTgt spid="647182"/>
                                        </p:tgtEl>
                                        <p:attrNameLst>
                                          <p:attrName>ppt_x</p:attrName>
                                        </p:attrNameLst>
                                      </p:cBhvr>
                                      <p:tavLst>
                                        <p:tav tm="0">
                                          <p:val>
                                            <p:strVal val="#ppt_x-.2"/>
                                          </p:val>
                                        </p:tav>
                                        <p:tav tm="100000">
                                          <p:val>
                                            <p:strVal val="#ppt_x"/>
                                          </p:val>
                                        </p:tav>
                                      </p:tavLst>
                                    </p:anim>
                                    <p:anim calcmode="lin" valueType="num">
                                      <p:cBhvr>
                                        <p:cTn id="17" dur="500" fill="hold"/>
                                        <p:tgtEl>
                                          <p:spTgt spid="647182"/>
                                        </p:tgtEl>
                                        <p:attrNameLst>
                                          <p:attrName>ppt_y</p:attrName>
                                        </p:attrNameLst>
                                      </p:cBhvr>
                                      <p:tavLst>
                                        <p:tav tm="0">
                                          <p:val>
                                            <p:strVal val="#ppt_y"/>
                                          </p:val>
                                        </p:tav>
                                        <p:tav tm="100000">
                                          <p:val>
                                            <p:strVal val="#ppt_y"/>
                                          </p:val>
                                        </p:tav>
                                      </p:tavLst>
                                    </p:anim>
                                    <p:animEffect transition="in" filter="fade">
                                      <p:cBhvr>
                                        <p:cTn id="18" dur="500"/>
                                        <p:tgtEl>
                                          <p:spTgt spid="64718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647183"/>
                                        </p:tgtEl>
                                        <p:attrNameLst>
                                          <p:attrName>style.visibility</p:attrName>
                                        </p:attrNameLst>
                                      </p:cBhvr>
                                      <p:to>
                                        <p:strVal val="visible"/>
                                      </p:to>
                                    </p:set>
                                    <p:anim calcmode="lin" valueType="num">
                                      <p:cBhvr>
                                        <p:cTn id="23" dur="500" fill="hold"/>
                                        <p:tgtEl>
                                          <p:spTgt spid="647183"/>
                                        </p:tgtEl>
                                        <p:attrNameLst>
                                          <p:attrName>ppt_w</p:attrName>
                                        </p:attrNameLst>
                                      </p:cBhvr>
                                      <p:tavLst>
                                        <p:tav tm="0">
                                          <p:val>
                                            <p:strVal val="#ppt_w*0.05"/>
                                          </p:val>
                                        </p:tav>
                                        <p:tav tm="100000">
                                          <p:val>
                                            <p:strVal val="#ppt_w"/>
                                          </p:val>
                                        </p:tav>
                                      </p:tavLst>
                                    </p:anim>
                                    <p:anim calcmode="lin" valueType="num">
                                      <p:cBhvr>
                                        <p:cTn id="24" dur="500" fill="hold"/>
                                        <p:tgtEl>
                                          <p:spTgt spid="647183"/>
                                        </p:tgtEl>
                                        <p:attrNameLst>
                                          <p:attrName>ppt_h</p:attrName>
                                        </p:attrNameLst>
                                      </p:cBhvr>
                                      <p:tavLst>
                                        <p:tav tm="0">
                                          <p:val>
                                            <p:strVal val="#ppt_h"/>
                                          </p:val>
                                        </p:tav>
                                        <p:tav tm="100000">
                                          <p:val>
                                            <p:strVal val="#ppt_h"/>
                                          </p:val>
                                        </p:tav>
                                      </p:tavLst>
                                    </p:anim>
                                    <p:anim calcmode="lin" valueType="num">
                                      <p:cBhvr>
                                        <p:cTn id="25" dur="500" fill="hold"/>
                                        <p:tgtEl>
                                          <p:spTgt spid="647183"/>
                                        </p:tgtEl>
                                        <p:attrNameLst>
                                          <p:attrName>ppt_x</p:attrName>
                                        </p:attrNameLst>
                                      </p:cBhvr>
                                      <p:tavLst>
                                        <p:tav tm="0">
                                          <p:val>
                                            <p:strVal val="#ppt_x-.2"/>
                                          </p:val>
                                        </p:tav>
                                        <p:tav tm="100000">
                                          <p:val>
                                            <p:strVal val="#ppt_x"/>
                                          </p:val>
                                        </p:tav>
                                      </p:tavLst>
                                    </p:anim>
                                    <p:anim calcmode="lin" valueType="num">
                                      <p:cBhvr>
                                        <p:cTn id="26" dur="500" fill="hold"/>
                                        <p:tgtEl>
                                          <p:spTgt spid="647183"/>
                                        </p:tgtEl>
                                        <p:attrNameLst>
                                          <p:attrName>ppt_y</p:attrName>
                                        </p:attrNameLst>
                                      </p:cBhvr>
                                      <p:tavLst>
                                        <p:tav tm="0">
                                          <p:val>
                                            <p:strVal val="#ppt_y"/>
                                          </p:val>
                                        </p:tav>
                                        <p:tav tm="100000">
                                          <p:val>
                                            <p:strVal val="#ppt_y"/>
                                          </p:val>
                                        </p:tav>
                                      </p:tavLst>
                                    </p:anim>
                                    <p:animEffect transition="in" filter="fade">
                                      <p:cBhvr>
                                        <p:cTn id="27" dur="500"/>
                                        <p:tgtEl>
                                          <p:spTgt spid="647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181" grpId="0" animBg="1"/>
      <p:bldP spid="647182" grpId="0" animBg="1"/>
      <p:bldP spid="64718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a:extLst>
              <a:ext uri="{FF2B5EF4-FFF2-40B4-BE49-F238E27FC236}">
                <a16:creationId xmlns:a16="http://schemas.microsoft.com/office/drawing/2014/main" id="{5BC75ED9-DABB-5D48-B6E2-78E275E84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467" y="195263"/>
            <a:ext cx="6155531" cy="703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4053" name="Text Box 5">
            <a:extLst>
              <a:ext uri="{FF2B5EF4-FFF2-40B4-BE49-F238E27FC236}">
                <a16:creationId xmlns:a16="http://schemas.microsoft.com/office/drawing/2014/main" id="{BAFAC287-BAB3-F51F-A67B-E22E2FA3E2FC}"/>
              </a:ext>
            </a:extLst>
          </p:cNvPr>
          <p:cNvSpPr txBox="1">
            <a:spLocks noChangeArrowheads="1"/>
          </p:cNvSpPr>
          <p:nvPr/>
        </p:nvSpPr>
        <p:spPr bwMode="auto">
          <a:xfrm>
            <a:off x="1601392" y="1006079"/>
            <a:ext cx="5831681" cy="1546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s-ES" altLang="es-ES" sz="1350" b="1">
                <a:solidFill>
                  <a:schemeClr val="accent2"/>
                </a:solidFill>
              </a:rPr>
              <a:t>Respuesta.- </a:t>
            </a:r>
            <a:r>
              <a:rPr lang="es-ES" altLang="es-ES" sz="1350" i="1">
                <a:solidFill>
                  <a:schemeClr val="accent2"/>
                </a:solidFill>
              </a:rPr>
              <a:t>En la fermentación del mosto se desprende dióxido de carbono (en la transformación del pirúvico a acetaldehído) y este gas es tóxico y se tiende a acumular en las zonas bajas. Al entrar con una vela encendida se puede detectar la presencia del invisible dióxido de carbono y prevenir el peligro, ya que si su concentración es alta la vela apenas arderá y se puede llegar a apagar, en cuyo caso se debe salir de la bodega rápidamente.</a:t>
            </a:r>
            <a:endParaRPr lang="es-ES_tradnl" altLang="es-ES" sz="1350" i="1">
              <a:solidFill>
                <a:schemeClr val="accent2"/>
              </a:solidFill>
            </a:endParaRPr>
          </a:p>
        </p:txBody>
      </p:sp>
      <p:pic>
        <p:nvPicPr>
          <p:cNvPr id="514054" name="Picture 6" descr="Sin%20ttulo2">
            <a:extLst>
              <a:ext uri="{FF2B5EF4-FFF2-40B4-BE49-F238E27FC236}">
                <a16:creationId xmlns:a16="http://schemas.microsoft.com/office/drawing/2014/main" id="{040844FA-9930-73F7-CA86-6AB16A1CDC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541" y="2895600"/>
            <a:ext cx="6723459"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5" name="Text Box 7">
            <a:extLst>
              <a:ext uri="{FF2B5EF4-FFF2-40B4-BE49-F238E27FC236}">
                <a16:creationId xmlns:a16="http://schemas.microsoft.com/office/drawing/2014/main" id="{35B464B3-2280-0624-6595-9B52FEFED88F}"/>
              </a:ext>
            </a:extLst>
          </p:cNvPr>
          <p:cNvSpPr txBox="1">
            <a:spLocks noChangeArrowheads="1"/>
          </p:cNvSpPr>
          <p:nvPr/>
        </p:nvSpPr>
        <p:spPr bwMode="auto">
          <a:xfrm>
            <a:off x="5524501" y="3200400"/>
            <a:ext cx="594122" cy="2308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900"/>
              <a:t>+ 2 CO</a:t>
            </a:r>
            <a:r>
              <a:rPr lang="es-ES_tradnl" altLang="es-ES" sz="900" baseline="-25000"/>
              <a:t>2</a:t>
            </a:r>
            <a:endParaRPr lang="es-ES_tradnl" altLang="es-ES" sz="900"/>
          </a:p>
        </p:txBody>
      </p:sp>
      <p:sp>
        <p:nvSpPr>
          <p:cNvPr id="514056" name="Oval 8">
            <a:extLst>
              <a:ext uri="{FF2B5EF4-FFF2-40B4-BE49-F238E27FC236}">
                <a16:creationId xmlns:a16="http://schemas.microsoft.com/office/drawing/2014/main" id="{35D73A63-91FC-C3CF-1758-CBCBDB572999}"/>
              </a:ext>
            </a:extLst>
          </p:cNvPr>
          <p:cNvSpPr>
            <a:spLocks noChangeArrowheads="1"/>
          </p:cNvSpPr>
          <p:nvPr/>
        </p:nvSpPr>
        <p:spPr bwMode="auto">
          <a:xfrm>
            <a:off x="7677150" y="3112294"/>
            <a:ext cx="323850" cy="325041"/>
          </a:xfrm>
          <a:prstGeom prst="ellipse">
            <a:avLst/>
          </a:prstGeom>
          <a:solidFill>
            <a:srgbClr val="993300">
              <a:alpha val="30980"/>
            </a:srgb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514053"/>
                                        </p:tgtEl>
                                        <p:attrNameLst>
                                          <p:attrName>style.visibility</p:attrName>
                                        </p:attrNameLst>
                                      </p:cBhvr>
                                      <p:to>
                                        <p:strVal val="visible"/>
                                      </p:to>
                                    </p:set>
                                    <p:anim calcmode="lin" valueType="num">
                                      <p:cBhvr>
                                        <p:cTn id="7" dur="500" fill="hold"/>
                                        <p:tgtEl>
                                          <p:spTgt spid="514053"/>
                                        </p:tgtEl>
                                        <p:attrNameLst>
                                          <p:attrName>ppt_w</p:attrName>
                                        </p:attrNameLst>
                                      </p:cBhvr>
                                      <p:tavLst>
                                        <p:tav tm="0">
                                          <p:val>
                                            <p:strVal val="#ppt_w*0.05"/>
                                          </p:val>
                                        </p:tav>
                                        <p:tav tm="100000">
                                          <p:val>
                                            <p:strVal val="#ppt_w"/>
                                          </p:val>
                                        </p:tav>
                                      </p:tavLst>
                                    </p:anim>
                                    <p:anim calcmode="lin" valueType="num">
                                      <p:cBhvr>
                                        <p:cTn id="8" dur="500" fill="hold"/>
                                        <p:tgtEl>
                                          <p:spTgt spid="514053"/>
                                        </p:tgtEl>
                                        <p:attrNameLst>
                                          <p:attrName>ppt_h</p:attrName>
                                        </p:attrNameLst>
                                      </p:cBhvr>
                                      <p:tavLst>
                                        <p:tav tm="0">
                                          <p:val>
                                            <p:strVal val="#ppt_h"/>
                                          </p:val>
                                        </p:tav>
                                        <p:tav tm="100000">
                                          <p:val>
                                            <p:strVal val="#ppt_h"/>
                                          </p:val>
                                        </p:tav>
                                      </p:tavLst>
                                    </p:anim>
                                    <p:anim calcmode="lin" valueType="num">
                                      <p:cBhvr>
                                        <p:cTn id="9" dur="500" fill="hold"/>
                                        <p:tgtEl>
                                          <p:spTgt spid="514053"/>
                                        </p:tgtEl>
                                        <p:attrNameLst>
                                          <p:attrName>ppt_x</p:attrName>
                                        </p:attrNameLst>
                                      </p:cBhvr>
                                      <p:tavLst>
                                        <p:tav tm="0">
                                          <p:val>
                                            <p:strVal val="#ppt_x-.2"/>
                                          </p:val>
                                        </p:tav>
                                        <p:tav tm="100000">
                                          <p:val>
                                            <p:strVal val="#ppt_x"/>
                                          </p:val>
                                        </p:tav>
                                      </p:tavLst>
                                    </p:anim>
                                    <p:anim calcmode="lin" valueType="num">
                                      <p:cBhvr>
                                        <p:cTn id="10" dur="500" fill="hold"/>
                                        <p:tgtEl>
                                          <p:spTgt spid="514053"/>
                                        </p:tgtEl>
                                        <p:attrNameLst>
                                          <p:attrName>ppt_y</p:attrName>
                                        </p:attrNameLst>
                                      </p:cBhvr>
                                      <p:tavLst>
                                        <p:tav tm="0">
                                          <p:val>
                                            <p:strVal val="#ppt_y"/>
                                          </p:val>
                                        </p:tav>
                                        <p:tav tm="100000">
                                          <p:val>
                                            <p:strVal val="#ppt_y"/>
                                          </p:val>
                                        </p:tav>
                                      </p:tavLst>
                                    </p:anim>
                                    <p:animEffect transition="in" filter="fade">
                                      <p:cBhvr>
                                        <p:cTn id="11" dur="500"/>
                                        <p:tgtEl>
                                          <p:spTgt spid="514053"/>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514054"/>
                                        </p:tgtEl>
                                        <p:attrNameLst>
                                          <p:attrName>style.visibility</p:attrName>
                                        </p:attrNameLst>
                                      </p:cBhvr>
                                      <p:to>
                                        <p:strVal val="visible"/>
                                      </p:to>
                                    </p:set>
                                    <p:anim calcmode="lin" valueType="num">
                                      <p:cBhvr>
                                        <p:cTn id="14" dur="500" fill="hold"/>
                                        <p:tgtEl>
                                          <p:spTgt spid="514054"/>
                                        </p:tgtEl>
                                        <p:attrNameLst>
                                          <p:attrName>ppt_w</p:attrName>
                                        </p:attrNameLst>
                                      </p:cBhvr>
                                      <p:tavLst>
                                        <p:tav tm="0">
                                          <p:val>
                                            <p:strVal val="#ppt_w*0.05"/>
                                          </p:val>
                                        </p:tav>
                                        <p:tav tm="100000">
                                          <p:val>
                                            <p:strVal val="#ppt_w"/>
                                          </p:val>
                                        </p:tav>
                                      </p:tavLst>
                                    </p:anim>
                                    <p:anim calcmode="lin" valueType="num">
                                      <p:cBhvr>
                                        <p:cTn id="15" dur="500" fill="hold"/>
                                        <p:tgtEl>
                                          <p:spTgt spid="514054"/>
                                        </p:tgtEl>
                                        <p:attrNameLst>
                                          <p:attrName>ppt_h</p:attrName>
                                        </p:attrNameLst>
                                      </p:cBhvr>
                                      <p:tavLst>
                                        <p:tav tm="0">
                                          <p:val>
                                            <p:strVal val="#ppt_h"/>
                                          </p:val>
                                        </p:tav>
                                        <p:tav tm="100000">
                                          <p:val>
                                            <p:strVal val="#ppt_h"/>
                                          </p:val>
                                        </p:tav>
                                      </p:tavLst>
                                    </p:anim>
                                    <p:anim calcmode="lin" valueType="num">
                                      <p:cBhvr>
                                        <p:cTn id="16" dur="500" fill="hold"/>
                                        <p:tgtEl>
                                          <p:spTgt spid="514054"/>
                                        </p:tgtEl>
                                        <p:attrNameLst>
                                          <p:attrName>ppt_x</p:attrName>
                                        </p:attrNameLst>
                                      </p:cBhvr>
                                      <p:tavLst>
                                        <p:tav tm="0">
                                          <p:val>
                                            <p:strVal val="#ppt_x-.2"/>
                                          </p:val>
                                        </p:tav>
                                        <p:tav tm="100000">
                                          <p:val>
                                            <p:strVal val="#ppt_x"/>
                                          </p:val>
                                        </p:tav>
                                      </p:tavLst>
                                    </p:anim>
                                    <p:anim calcmode="lin" valueType="num">
                                      <p:cBhvr>
                                        <p:cTn id="17" dur="500" fill="hold"/>
                                        <p:tgtEl>
                                          <p:spTgt spid="514054"/>
                                        </p:tgtEl>
                                        <p:attrNameLst>
                                          <p:attrName>ppt_y</p:attrName>
                                        </p:attrNameLst>
                                      </p:cBhvr>
                                      <p:tavLst>
                                        <p:tav tm="0">
                                          <p:val>
                                            <p:strVal val="#ppt_y"/>
                                          </p:val>
                                        </p:tav>
                                        <p:tav tm="100000">
                                          <p:val>
                                            <p:strVal val="#ppt_y"/>
                                          </p:val>
                                        </p:tav>
                                      </p:tavLst>
                                    </p:anim>
                                    <p:animEffect transition="in" filter="fade">
                                      <p:cBhvr>
                                        <p:cTn id="18" dur="500"/>
                                        <p:tgtEl>
                                          <p:spTgt spid="514054"/>
                                        </p:tgtEl>
                                      </p:cBhvr>
                                    </p:animEffect>
                                  </p:childTnLst>
                                </p:cTn>
                              </p:par>
                              <p:par>
                                <p:cTn id="19" presetID="54" presetClass="entr" presetSubtype="0" accel="100000" fill="hold" nodeType="withEffect">
                                  <p:stCondLst>
                                    <p:cond delay="0"/>
                                  </p:stCondLst>
                                  <p:childTnLst>
                                    <p:set>
                                      <p:cBhvr>
                                        <p:cTn id="20" dur="1" fill="hold">
                                          <p:stCondLst>
                                            <p:cond delay="0"/>
                                          </p:stCondLst>
                                        </p:cTn>
                                        <p:tgtEl>
                                          <p:spTgt spid="514056"/>
                                        </p:tgtEl>
                                        <p:attrNameLst>
                                          <p:attrName>style.visibility</p:attrName>
                                        </p:attrNameLst>
                                      </p:cBhvr>
                                      <p:to>
                                        <p:strVal val="visible"/>
                                      </p:to>
                                    </p:set>
                                    <p:anim calcmode="lin" valueType="num">
                                      <p:cBhvr>
                                        <p:cTn id="21" dur="500" fill="hold"/>
                                        <p:tgtEl>
                                          <p:spTgt spid="514056"/>
                                        </p:tgtEl>
                                        <p:attrNameLst>
                                          <p:attrName>ppt_w</p:attrName>
                                        </p:attrNameLst>
                                      </p:cBhvr>
                                      <p:tavLst>
                                        <p:tav tm="0">
                                          <p:val>
                                            <p:strVal val="#ppt_w*0.05"/>
                                          </p:val>
                                        </p:tav>
                                        <p:tav tm="100000">
                                          <p:val>
                                            <p:strVal val="#ppt_w"/>
                                          </p:val>
                                        </p:tav>
                                      </p:tavLst>
                                    </p:anim>
                                    <p:anim calcmode="lin" valueType="num">
                                      <p:cBhvr>
                                        <p:cTn id="22" dur="500" fill="hold"/>
                                        <p:tgtEl>
                                          <p:spTgt spid="514056"/>
                                        </p:tgtEl>
                                        <p:attrNameLst>
                                          <p:attrName>ppt_h</p:attrName>
                                        </p:attrNameLst>
                                      </p:cBhvr>
                                      <p:tavLst>
                                        <p:tav tm="0">
                                          <p:val>
                                            <p:strVal val="#ppt_h"/>
                                          </p:val>
                                        </p:tav>
                                        <p:tav tm="100000">
                                          <p:val>
                                            <p:strVal val="#ppt_h"/>
                                          </p:val>
                                        </p:tav>
                                      </p:tavLst>
                                    </p:anim>
                                    <p:anim calcmode="lin" valueType="num">
                                      <p:cBhvr>
                                        <p:cTn id="23" dur="500" fill="hold"/>
                                        <p:tgtEl>
                                          <p:spTgt spid="514056"/>
                                        </p:tgtEl>
                                        <p:attrNameLst>
                                          <p:attrName>ppt_x</p:attrName>
                                        </p:attrNameLst>
                                      </p:cBhvr>
                                      <p:tavLst>
                                        <p:tav tm="0">
                                          <p:val>
                                            <p:strVal val="#ppt_x-.2"/>
                                          </p:val>
                                        </p:tav>
                                        <p:tav tm="100000">
                                          <p:val>
                                            <p:strVal val="#ppt_x"/>
                                          </p:val>
                                        </p:tav>
                                      </p:tavLst>
                                    </p:anim>
                                    <p:anim calcmode="lin" valueType="num">
                                      <p:cBhvr>
                                        <p:cTn id="24" dur="500" fill="hold"/>
                                        <p:tgtEl>
                                          <p:spTgt spid="514056"/>
                                        </p:tgtEl>
                                        <p:attrNameLst>
                                          <p:attrName>ppt_y</p:attrName>
                                        </p:attrNameLst>
                                      </p:cBhvr>
                                      <p:tavLst>
                                        <p:tav tm="0">
                                          <p:val>
                                            <p:strVal val="#ppt_y"/>
                                          </p:val>
                                        </p:tav>
                                        <p:tav tm="100000">
                                          <p:val>
                                            <p:strVal val="#ppt_y"/>
                                          </p:val>
                                        </p:tav>
                                      </p:tavLst>
                                    </p:anim>
                                    <p:animEffect transition="in" filter="fade">
                                      <p:cBhvr>
                                        <p:cTn id="25" dur="500"/>
                                        <p:tgtEl>
                                          <p:spTgt spid="514056"/>
                                        </p:tgtEl>
                                      </p:cBhvr>
                                    </p:animEffect>
                                  </p:childTnLst>
                                </p:cTn>
                              </p:par>
                              <p:par>
                                <p:cTn id="26" presetID="54" presetClass="entr" presetSubtype="0" accel="100000" fill="hold" nodeType="withEffect">
                                  <p:stCondLst>
                                    <p:cond delay="0"/>
                                  </p:stCondLst>
                                  <p:childTnLst>
                                    <p:set>
                                      <p:cBhvr>
                                        <p:cTn id="27" dur="1" fill="hold">
                                          <p:stCondLst>
                                            <p:cond delay="0"/>
                                          </p:stCondLst>
                                        </p:cTn>
                                        <p:tgtEl>
                                          <p:spTgt spid="514055"/>
                                        </p:tgtEl>
                                        <p:attrNameLst>
                                          <p:attrName>style.visibility</p:attrName>
                                        </p:attrNameLst>
                                      </p:cBhvr>
                                      <p:to>
                                        <p:strVal val="visible"/>
                                      </p:to>
                                    </p:set>
                                    <p:anim calcmode="lin" valueType="num">
                                      <p:cBhvr>
                                        <p:cTn id="28" dur="500" fill="hold"/>
                                        <p:tgtEl>
                                          <p:spTgt spid="514055"/>
                                        </p:tgtEl>
                                        <p:attrNameLst>
                                          <p:attrName>ppt_w</p:attrName>
                                        </p:attrNameLst>
                                      </p:cBhvr>
                                      <p:tavLst>
                                        <p:tav tm="0">
                                          <p:val>
                                            <p:strVal val="#ppt_w*0.05"/>
                                          </p:val>
                                        </p:tav>
                                        <p:tav tm="100000">
                                          <p:val>
                                            <p:strVal val="#ppt_w"/>
                                          </p:val>
                                        </p:tav>
                                      </p:tavLst>
                                    </p:anim>
                                    <p:anim calcmode="lin" valueType="num">
                                      <p:cBhvr>
                                        <p:cTn id="29" dur="500" fill="hold"/>
                                        <p:tgtEl>
                                          <p:spTgt spid="514055"/>
                                        </p:tgtEl>
                                        <p:attrNameLst>
                                          <p:attrName>ppt_h</p:attrName>
                                        </p:attrNameLst>
                                      </p:cBhvr>
                                      <p:tavLst>
                                        <p:tav tm="0">
                                          <p:val>
                                            <p:strVal val="#ppt_h"/>
                                          </p:val>
                                        </p:tav>
                                        <p:tav tm="100000">
                                          <p:val>
                                            <p:strVal val="#ppt_h"/>
                                          </p:val>
                                        </p:tav>
                                      </p:tavLst>
                                    </p:anim>
                                    <p:anim calcmode="lin" valueType="num">
                                      <p:cBhvr>
                                        <p:cTn id="30" dur="500" fill="hold"/>
                                        <p:tgtEl>
                                          <p:spTgt spid="514055"/>
                                        </p:tgtEl>
                                        <p:attrNameLst>
                                          <p:attrName>ppt_x</p:attrName>
                                        </p:attrNameLst>
                                      </p:cBhvr>
                                      <p:tavLst>
                                        <p:tav tm="0">
                                          <p:val>
                                            <p:strVal val="#ppt_x-.2"/>
                                          </p:val>
                                        </p:tav>
                                        <p:tav tm="100000">
                                          <p:val>
                                            <p:strVal val="#ppt_x"/>
                                          </p:val>
                                        </p:tav>
                                      </p:tavLst>
                                    </p:anim>
                                    <p:anim calcmode="lin" valueType="num">
                                      <p:cBhvr>
                                        <p:cTn id="31" dur="500" fill="hold"/>
                                        <p:tgtEl>
                                          <p:spTgt spid="514055"/>
                                        </p:tgtEl>
                                        <p:attrNameLst>
                                          <p:attrName>ppt_y</p:attrName>
                                        </p:attrNameLst>
                                      </p:cBhvr>
                                      <p:tavLst>
                                        <p:tav tm="0">
                                          <p:val>
                                            <p:strVal val="#ppt_y"/>
                                          </p:val>
                                        </p:tav>
                                        <p:tav tm="100000">
                                          <p:val>
                                            <p:strVal val="#ppt_y"/>
                                          </p:val>
                                        </p:tav>
                                      </p:tavLst>
                                    </p:anim>
                                    <p:animEffect transition="in" filter="fade">
                                      <p:cBhvr>
                                        <p:cTn id="32" dur="500"/>
                                        <p:tgtEl>
                                          <p:spTgt spid="514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3" grpId="0"/>
      <p:bldP spid="514055" grpId="0" animBg="1"/>
      <p:bldP spid="51405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4">
            <a:extLst>
              <a:ext uri="{FF2B5EF4-FFF2-40B4-BE49-F238E27FC236}">
                <a16:creationId xmlns:a16="http://schemas.microsoft.com/office/drawing/2014/main" id="{E32BFEEA-DF14-0CBA-5E8F-0289163BBFA2}"/>
              </a:ext>
            </a:extLst>
          </p:cNvPr>
          <p:cNvSpPr txBox="1">
            <a:spLocks noChangeArrowheads="1"/>
          </p:cNvSpPr>
          <p:nvPr/>
        </p:nvSpPr>
        <p:spPr bwMode="auto">
          <a:xfrm>
            <a:off x="1494235" y="250031"/>
            <a:ext cx="6263878" cy="466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s-ES" altLang="es-ES" sz="1350" b="1" dirty="0">
                <a:solidFill>
                  <a:srgbClr val="CC3300"/>
                </a:solidFill>
              </a:rPr>
              <a:t>7.	</a:t>
            </a:r>
            <a:r>
              <a:rPr lang="es-ES" altLang="es-ES" sz="1350" b="1" u="sng" dirty="0">
                <a:solidFill>
                  <a:srgbClr val="CC3300"/>
                </a:solidFill>
              </a:rPr>
              <a:t>FERMENTACIONES</a:t>
            </a:r>
            <a:endParaRPr lang="es-ES" altLang="es-ES" sz="1350" b="1" dirty="0">
              <a:solidFill>
                <a:srgbClr val="CC3300"/>
              </a:solidFill>
            </a:endParaRPr>
          </a:p>
          <a:p>
            <a:pPr algn="just" eaLnBrk="1" hangingPunct="1">
              <a:spcBef>
                <a:spcPct val="0"/>
              </a:spcBef>
              <a:buFontTx/>
              <a:buNone/>
            </a:pPr>
            <a:endParaRPr lang="es-ES" altLang="es-ES" sz="1350" b="1" dirty="0">
              <a:solidFill>
                <a:srgbClr val="CC3300"/>
              </a:solidFill>
            </a:endParaRPr>
          </a:p>
          <a:p>
            <a:pPr algn="just" eaLnBrk="1" hangingPunct="1">
              <a:spcBef>
                <a:spcPct val="0"/>
              </a:spcBef>
              <a:buFontTx/>
              <a:buNone/>
            </a:pPr>
            <a:r>
              <a:rPr lang="es-ES" altLang="es-ES" sz="1350" dirty="0"/>
              <a:t>La fermentación es un proceso catabólico en el que, a diferencia de la respiración, no interviene la cadena respiratoria. Además, el aceptor final de protones y electrones no es una molécula inorgánica sino que es un compuesto orgánico, por lo que la fermentación siempre da </a:t>
            </a:r>
            <a:r>
              <a:rPr lang="es-ES" altLang="es-ES" sz="1350" b="1" dirty="0"/>
              <a:t>entre sus</a:t>
            </a:r>
            <a:r>
              <a:rPr lang="es-ES" altLang="es-ES" sz="1350" dirty="0"/>
              <a:t> </a:t>
            </a:r>
            <a:r>
              <a:rPr lang="es-ES" altLang="es-ES" sz="1350" b="1" dirty="0"/>
              <a:t>productos finales algún compuesto orgánico</a:t>
            </a:r>
            <a:r>
              <a:rPr lang="es-ES" altLang="es-ES" sz="1350" dirty="0"/>
              <a:t>. </a:t>
            </a:r>
          </a:p>
          <a:p>
            <a:pPr algn="just" eaLnBrk="1" hangingPunct="1">
              <a:spcBef>
                <a:spcPct val="0"/>
              </a:spcBef>
              <a:buFontTx/>
              <a:buNone/>
            </a:pPr>
            <a:endParaRPr lang="es-ES" altLang="es-ES" sz="1350" dirty="0"/>
          </a:p>
          <a:p>
            <a:pPr algn="just" eaLnBrk="1" hangingPunct="1">
              <a:spcBef>
                <a:spcPct val="0"/>
              </a:spcBef>
              <a:buFontTx/>
              <a:buNone/>
            </a:pPr>
            <a:r>
              <a:rPr lang="es-ES" altLang="es-ES" sz="1350" dirty="0"/>
              <a:t>En la fermentación, al no intervenir la cadena respiratoria, no se puede utilizar el oxígeno del aire como aceptor de electrones y, por tanto, es siempre un </a:t>
            </a:r>
            <a:r>
              <a:rPr lang="es-ES" altLang="es-ES" sz="1350" b="1" dirty="0"/>
              <a:t>proceso anaerobio.</a:t>
            </a:r>
            <a:endParaRPr lang="es-ES" altLang="es-ES" sz="1350" dirty="0"/>
          </a:p>
          <a:p>
            <a:pPr algn="just" eaLnBrk="1" hangingPunct="1">
              <a:spcBef>
                <a:spcPct val="0"/>
              </a:spcBef>
              <a:buFontTx/>
              <a:buNone/>
            </a:pPr>
            <a:endParaRPr lang="es-ES" altLang="es-ES" sz="1350" dirty="0"/>
          </a:p>
          <a:p>
            <a:pPr algn="just" eaLnBrk="1" hangingPunct="1">
              <a:spcBef>
                <a:spcPct val="0"/>
              </a:spcBef>
              <a:buFontTx/>
              <a:buNone/>
            </a:pPr>
            <a:r>
              <a:rPr lang="es-ES" altLang="es-ES" sz="1350" dirty="0"/>
              <a:t>No hay síntesis de ATP en las ATP-sintetasas; </a:t>
            </a:r>
            <a:r>
              <a:rPr lang="es-ES" altLang="es-ES" sz="1350" b="1" dirty="0"/>
              <a:t>sólo hay síntesis de ATP a nivel de sustrato</a:t>
            </a:r>
            <a:r>
              <a:rPr lang="es-ES" altLang="es-ES" sz="1350" dirty="0"/>
              <a:t>. Ello explica la baja rentabilidad energética de las fermentaciones. Por ejemplo, una glucosa al degradarse produce 38 ATP mediante respiración y sólo 2 ATP mediante fermentación.</a:t>
            </a:r>
          </a:p>
          <a:p>
            <a:pPr algn="just" eaLnBrk="1" hangingPunct="1">
              <a:spcBef>
                <a:spcPct val="0"/>
              </a:spcBef>
              <a:buFontTx/>
              <a:buNone/>
            </a:pPr>
            <a:endParaRPr lang="es-ES" altLang="es-ES" sz="1350" dirty="0"/>
          </a:p>
          <a:p>
            <a:pPr algn="just" eaLnBrk="1" hangingPunct="1">
              <a:spcBef>
                <a:spcPct val="0"/>
              </a:spcBef>
              <a:buFontTx/>
              <a:buNone/>
            </a:pPr>
            <a:r>
              <a:rPr lang="es-ES" altLang="es-ES" sz="1350" dirty="0"/>
              <a:t>Las coenzimas reducidas (NADH + H</a:t>
            </a:r>
            <a:r>
              <a:rPr lang="es-ES" altLang="es-ES" sz="1350" baseline="30000" dirty="0"/>
              <a:t>+</a:t>
            </a:r>
            <a:r>
              <a:rPr lang="es-ES" altLang="es-ES" sz="1350" dirty="0"/>
              <a:t>) que se forman al iniciarse la oxidación de la glucosa en las fermentaciones, al no poder oxidarse en la cadena respiratoria, deben ser consumidas al final de ellas para evitar el bloqueo del proceso por falta de coenzimas oxidadas (NAD</a:t>
            </a:r>
            <a:r>
              <a:rPr lang="es-ES" altLang="es-ES" sz="1350" baseline="30000" dirty="0"/>
              <a:t>+</a:t>
            </a:r>
            <a:r>
              <a:rPr lang="es-ES" altLang="es-ES" sz="1350" dirty="0"/>
              <a:t>).</a:t>
            </a:r>
          </a:p>
          <a:p>
            <a:pPr algn="just" eaLnBrk="1" hangingPunct="1">
              <a:spcBef>
                <a:spcPct val="0"/>
              </a:spcBef>
              <a:buFontTx/>
              <a:buNone/>
            </a:pPr>
            <a:endParaRPr lang="es-ES" altLang="es-ES" sz="135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4">
            <a:extLst>
              <a:ext uri="{FF2B5EF4-FFF2-40B4-BE49-F238E27FC236}">
                <a16:creationId xmlns:a16="http://schemas.microsoft.com/office/drawing/2014/main" id="{9BA47E2F-8FE6-4C1F-8E4C-A335EDFB2501}"/>
              </a:ext>
            </a:extLst>
          </p:cNvPr>
          <p:cNvSpPr txBox="1">
            <a:spLocks noChangeArrowheads="1"/>
          </p:cNvSpPr>
          <p:nvPr/>
        </p:nvSpPr>
        <p:spPr bwMode="auto">
          <a:xfrm>
            <a:off x="1494235" y="250032"/>
            <a:ext cx="62103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s-ES" altLang="es-ES" sz="1350"/>
              <a:t>Las fermentaciones son </a:t>
            </a:r>
            <a:r>
              <a:rPr lang="es-ES" altLang="es-ES" sz="1350" b="1"/>
              <a:t>propias de los microorganismos</a:t>
            </a:r>
            <a:r>
              <a:rPr lang="es-ES" altLang="es-ES" sz="1350"/>
              <a:t> (ciertas levaduras y bacterias), aunque alguna, como la fermentación láctica, puede realizarse en el tejido muscular de los animales cuando no llega suficiente oxígeno a las células.</a:t>
            </a:r>
          </a:p>
        </p:txBody>
      </p:sp>
      <p:sp>
        <p:nvSpPr>
          <p:cNvPr id="81923" name="Text Box 5">
            <a:extLst>
              <a:ext uri="{FF2B5EF4-FFF2-40B4-BE49-F238E27FC236}">
                <a16:creationId xmlns:a16="http://schemas.microsoft.com/office/drawing/2014/main" id="{587CE246-4580-693A-48AF-018951F09A27}"/>
              </a:ext>
            </a:extLst>
          </p:cNvPr>
          <p:cNvSpPr txBox="1">
            <a:spLocks noChangeArrowheads="1"/>
          </p:cNvSpPr>
          <p:nvPr/>
        </p:nvSpPr>
        <p:spPr bwMode="auto">
          <a:xfrm>
            <a:off x="1547812" y="3219450"/>
            <a:ext cx="6101954"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s-ES" altLang="es-ES" sz="1350"/>
          </a:p>
        </p:txBody>
      </p:sp>
      <p:sp>
        <p:nvSpPr>
          <p:cNvPr id="81924" name="Text Box 6">
            <a:extLst>
              <a:ext uri="{FF2B5EF4-FFF2-40B4-BE49-F238E27FC236}">
                <a16:creationId xmlns:a16="http://schemas.microsoft.com/office/drawing/2014/main" id="{69B72DCA-32BB-C8E7-9CD6-1DF572F8E4C2}"/>
              </a:ext>
            </a:extLst>
          </p:cNvPr>
          <p:cNvSpPr txBox="1">
            <a:spLocks noChangeArrowheads="1"/>
          </p:cNvSpPr>
          <p:nvPr/>
        </p:nvSpPr>
        <p:spPr bwMode="auto">
          <a:xfrm>
            <a:off x="1547813" y="3381375"/>
            <a:ext cx="6156722" cy="165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s-ES" altLang="es-ES" sz="1350"/>
              <a:t>También se sabe que en el caso de muchas células vegetales, cuando escasea el oxígeno oxidan el NADH + H</a:t>
            </a:r>
            <a:r>
              <a:rPr lang="es-ES" altLang="es-ES" sz="1350" baseline="30000"/>
              <a:t>+ </a:t>
            </a:r>
            <a:r>
              <a:rPr lang="es-ES" altLang="es-ES" sz="1350"/>
              <a:t>extramitocondrial de la glucolisis, produciendo alcohol etílico o etanol.</a:t>
            </a:r>
          </a:p>
          <a:p>
            <a:pPr algn="just" eaLnBrk="1" hangingPunct="1">
              <a:spcBef>
                <a:spcPct val="0"/>
              </a:spcBef>
              <a:buFontTx/>
              <a:buNone/>
            </a:pPr>
            <a:endParaRPr lang="es-ES" altLang="es-ES" sz="1350"/>
          </a:p>
          <a:p>
            <a:pPr algn="just" eaLnBrk="1" hangingPunct="1">
              <a:spcBef>
                <a:spcPct val="0"/>
              </a:spcBef>
              <a:buFontTx/>
              <a:buNone/>
            </a:pPr>
            <a:r>
              <a:rPr lang="es-ES" altLang="es-ES" sz="1350" b="1"/>
              <a:t>Según sea la naturaleza del producto final, se distinguen varios tipos de fermentaciones.</a:t>
            </a:r>
            <a:endParaRPr lang="es-ES_tradnl" altLang="es-ES" sz="1350" b="1"/>
          </a:p>
          <a:p>
            <a:pPr eaLnBrk="1" hangingPunct="1">
              <a:spcBef>
                <a:spcPct val="50000"/>
              </a:spcBef>
              <a:buFontTx/>
              <a:buNone/>
            </a:pPr>
            <a:endParaRPr lang="es-ES_tradnl" altLang="es-ES" sz="1350"/>
          </a:p>
        </p:txBody>
      </p:sp>
      <p:pic>
        <p:nvPicPr>
          <p:cNvPr id="81925" name="Picture 8" descr="ANd9GcTxV2XSj0jIl6eQBBbjHMaR3ruAN227lDBwcepVM6KfNNAzLVbaGg">
            <a:extLst>
              <a:ext uri="{FF2B5EF4-FFF2-40B4-BE49-F238E27FC236}">
                <a16:creationId xmlns:a16="http://schemas.microsoft.com/office/drawing/2014/main" id="{B72EFC8A-1594-12FC-B141-D02428F8E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8085" y="1221582"/>
            <a:ext cx="1944290" cy="1760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10" descr="250px-MusculoLiso">
            <a:extLst>
              <a:ext uri="{FF2B5EF4-FFF2-40B4-BE49-F238E27FC236}">
                <a16:creationId xmlns:a16="http://schemas.microsoft.com/office/drawing/2014/main" id="{40580269-B9C6-154C-A8B5-2FB86F3CFA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6225" y="1221582"/>
            <a:ext cx="3024188" cy="176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12" descr="musculo">
            <a:extLst>
              <a:ext uri="{FF2B5EF4-FFF2-40B4-BE49-F238E27FC236}">
                <a16:creationId xmlns:a16="http://schemas.microsoft.com/office/drawing/2014/main" id="{2592270F-8402-7DB2-7E7A-FFA9FFB47FA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8048" y="1059656"/>
            <a:ext cx="226814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Text Box 13">
            <a:extLst>
              <a:ext uri="{FF2B5EF4-FFF2-40B4-BE49-F238E27FC236}">
                <a16:creationId xmlns:a16="http://schemas.microsoft.com/office/drawing/2014/main" id="{EC9D6584-4011-AB5F-0D69-2EF0C341CCDA}"/>
              </a:ext>
            </a:extLst>
          </p:cNvPr>
          <p:cNvSpPr txBox="1">
            <a:spLocks noChangeArrowheads="1"/>
          </p:cNvSpPr>
          <p:nvPr/>
        </p:nvSpPr>
        <p:spPr bwMode="auto">
          <a:xfrm>
            <a:off x="2303860" y="2950369"/>
            <a:ext cx="162044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1350" b="1">
                <a:solidFill>
                  <a:schemeClr val="accent2"/>
                </a:solidFill>
                <a:latin typeface="Times New Roman" panose="02020603050405020304" pitchFamily="18" charset="0"/>
                <a:cs typeface="Times New Roman" panose="02020603050405020304" pitchFamily="18" charset="0"/>
              </a:rPr>
              <a:t>Levaduras</a:t>
            </a:r>
          </a:p>
        </p:txBody>
      </p:sp>
      <p:sp>
        <p:nvSpPr>
          <p:cNvPr id="81929" name="Text Box 14">
            <a:extLst>
              <a:ext uri="{FF2B5EF4-FFF2-40B4-BE49-F238E27FC236}">
                <a16:creationId xmlns:a16="http://schemas.microsoft.com/office/drawing/2014/main" id="{5EEF3FDB-37C8-4841-1767-0B783B624F24}"/>
              </a:ext>
            </a:extLst>
          </p:cNvPr>
          <p:cNvSpPr txBox="1">
            <a:spLocks noChangeArrowheads="1"/>
          </p:cNvSpPr>
          <p:nvPr/>
        </p:nvSpPr>
        <p:spPr bwMode="auto">
          <a:xfrm>
            <a:off x="4895850" y="2950369"/>
            <a:ext cx="162044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s-ES_tradnl" altLang="es-ES" sz="1350" b="1">
                <a:solidFill>
                  <a:schemeClr val="accent2"/>
                </a:solidFill>
                <a:latin typeface="Times New Roman" panose="02020603050405020304" pitchFamily="18" charset="0"/>
                <a:cs typeface="Times New Roman" panose="02020603050405020304" pitchFamily="18" charset="0"/>
              </a:rPr>
              <a:t>Tejido muscular</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4">
            <a:extLst>
              <a:ext uri="{FF2B5EF4-FFF2-40B4-BE49-F238E27FC236}">
                <a16:creationId xmlns:a16="http://schemas.microsoft.com/office/drawing/2014/main" id="{101ADA8C-A805-D9EC-BA2A-10D5CEB5E155}"/>
              </a:ext>
            </a:extLst>
          </p:cNvPr>
          <p:cNvSpPr txBox="1">
            <a:spLocks noChangeArrowheads="1"/>
          </p:cNvSpPr>
          <p:nvPr/>
        </p:nvSpPr>
        <p:spPr bwMode="auto">
          <a:xfrm>
            <a:off x="1494235" y="1"/>
            <a:ext cx="6263878"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s-ES" altLang="es-ES" sz="1350" b="1" dirty="0">
                <a:solidFill>
                  <a:srgbClr val="CC3300"/>
                </a:solidFill>
              </a:rPr>
              <a:t>7.1     </a:t>
            </a:r>
            <a:r>
              <a:rPr lang="es-ES" altLang="es-ES" sz="1350" b="1" u="sng" dirty="0">
                <a:solidFill>
                  <a:srgbClr val="CC3300"/>
                </a:solidFill>
              </a:rPr>
              <a:t>Fermentación láctica</a:t>
            </a:r>
            <a:endParaRPr lang="es-ES" altLang="es-ES" sz="1350" dirty="0">
              <a:solidFill>
                <a:srgbClr val="CC3300"/>
              </a:solidFill>
            </a:endParaRPr>
          </a:p>
          <a:p>
            <a:pPr eaLnBrk="1" hangingPunct="1">
              <a:spcBef>
                <a:spcPct val="0"/>
              </a:spcBef>
              <a:buFontTx/>
              <a:buNone/>
            </a:pPr>
            <a:endParaRPr lang="es-ES" altLang="es-ES" sz="1350" dirty="0">
              <a:solidFill>
                <a:srgbClr val="CC3300"/>
              </a:solidFill>
            </a:endParaRPr>
          </a:p>
          <a:p>
            <a:pPr algn="just" eaLnBrk="1" hangingPunct="1">
              <a:spcBef>
                <a:spcPct val="0"/>
              </a:spcBef>
              <a:buFontTx/>
              <a:buNone/>
            </a:pPr>
            <a:r>
              <a:rPr lang="es-ES" altLang="es-ES" sz="1350" dirty="0"/>
              <a:t>Se denomina así porque el </a:t>
            </a:r>
            <a:r>
              <a:rPr lang="es-ES" altLang="es-ES" sz="1350" b="1" dirty="0"/>
              <a:t>producto final</a:t>
            </a:r>
            <a:r>
              <a:rPr lang="es-ES" altLang="es-ES" sz="1350" dirty="0"/>
              <a:t> es el </a:t>
            </a:r>
            <a:r>
              <a:rPr lang="es-ES" altLang="es-ES" sz="1350" b="1" dirty="0"/>
              <a:t>ácido láctico</a:t>
            </a:r>
            <a:r>
              <a:rPr lang="es-ES" altLang="es-ES" sz="1350" dirty="0"/>
              <a:t>. La glucosa, mediante la glucolisis se transforma en ácido pirúvico, y éste se reduce utilizando NADH + H</a:t>
            </a:r>
            <a:r>
              <a:rPr lang="es-ES" altLang="es-ES" sz="1350" baseline="30000" dirty="0"/>
              <a:t>+</a:t>
            </a:r>
            <a:r>
              <a:rPr lang="es-ES" altLang="es-ES" sz="1350" dirty="0"/>
              <a:t> y convirtiéndose en ácido láctico que actúa como aceptor final de H</a:t>
            </a:r>
            <a:r>
              <a:rPr lang="es-ES" altLang="es-ES" sz="1350" baseline="30000" dirty="0"/>
              <a:t>+</a:t>
            </a:r>
            <a:r>
              <a:rPr lang="es-ES" altLang="es-ES" sz="1350" dirty="0"/>
              <a:t> y e</a:t>
            </a:r>
            <a:r>
              <a:rPr lang="es-ES" altLang="es-ES" sz="1350" baseline="30000" dirty="0"/>
              <a:t>-</a:t>
            </a:r>
            <a:r>
              <a:rPr lang="es-ES" altLang="es-ES" sz="1350" dirty="0"/>
              <a:t>.</a:t>
            </a:r>
          </a:p>
          <a:p>
            <a:pPr algn="just" eaLnBrk="1" hangingPunct="1">
              <a:spcBef>
                <a:spcPct val="0"/>
              </a:spcBef>
              <a:buFontTx/>
              <a:buNone/>
            </a:pPr>
            <a:endParaRPr lang="es-ES" altLang="es-ES" sz="1350" dirty="0"/>
          </a:p>
          <a:p>
            <a:pPr algn="just" eaLnBrk="1" hangingPunct="1">
              <a:spcBef>
                <a:spcPct val="0"/>
              </a:spcBef>
              <a:buFontTx/>
              <a:buNone/>
            </a:pPr>
            <a:r>
              <a:rPr lang="es-ES" altLang="es-ES" sz="1350" dirty="0"/>
              <a:t>La fermentación láctica la realizan bacterias del género </a:t>
            </a:r>
            <a:r>
              <a:rPr lang="es-ES" altLang="es-ES" sz="1350" i="1" dirty="0"/>
              <a:t>Lactobacillus </a:t>
            </a:r>
            <a:r>
              <a:rPr lang="es-ES" altLang="es-ES" sz="1350" dirty="0"/>
              <a:t>y</a:t>
            </a:r>
            <a:r>
              <a:rPr lang="es-ES" altLang="es-ES" sz="1350" i="1" dirty="0"/>
              <a:t> </a:t>
            </a:r>
            <a:r>
              <a:rPr lang="es-ES" altLang="es-ES" sz="1350" i="1" dirty="0" err="1"/>
              <a:t>Streptococcus</a:t>
            </a:r>
            <a:r>
              <a:rPr lang="es-ES" altLang="es-ES" sz="1350" dirty="0"/>
              <a:t>, que utilizan como sustrato la lactosa de la leche, lo que produce el </a:t>
            </a:r>
            <a:r>
              <a:rPr lang="es-ES" altLang="es-ES" sz="1350" dirty="0" err="1"/>
              <a:t>agriamiento</a:t>
            </a:r>
            <a:r>
              <a:rPr lang="es-ES" altLang="es-ES" sz="1350" dirty="0"/>
              <a:t> de ésta (debido al ácido láctico) y la coagulación de la proteína caseína (se desnaturaliza). Este efecto se aprovecha para obtener derivados de la leche como el queso, el yogur y el kéfir.</a:t>
            </a:r>
            <a:endParaRPr lang="es-ES_tradnl" altLang="es-ES" sz="1350" dirty="0"/>
          </a:p>
          <a:p>
            <a:pPr algn="just" eaLnBrk="1" hangingPunct="1">
              <a:spcBef>
                <a:spcPct val="0"/>
              </a:spcBef>
              <a:buFontTx/>
              <a:buNone/>
            </a:pPr>
            <a:br>
              <a:rPr lang="es-ES_tradnl" altLang="es-ES" sz="1350" dirty="0"/>
            </a:br>
            <a:endParaRPr lang="es-ES_tradnl" altLang="es-ES" sz="1350" dirty="0"/>
          </a:p>
        </p:txBody>
      </p:sp>
      <p:pic>
        <p:nvPicPr>
          <p:cNvPr id="82947" name="Picture 5" descr="Sin%20tulo1">
            <a:extLst>
              <a:ext uri="{FF2B5EF4-FFF2-40B4-BE49-F238E27FC236}">
                <a16:creationId xmlns:a16="http://schemas.microsoft.com/office/drawing/2014/main" id="{47936E96-E1E9-D0C0-4831-A35147A08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541" y="2518173"/>
            <a:ext cx="6723459" cy="1745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6">
            <a:extLst>
              <a:ext uri="{FF2B5EF4-FFF2-40B4-BE49-F238E27FC236}">
                <a16:creationId xmlns:a16="http://schemas.microsoft.com/office/drawing/2014/main" id="{3AD00286-2B54-5665-76DC-B3CA8FF4389A}"/>
              </a:ext>
            </a:extLst>
          </p:cNvPr>
          <p:cNvSpPr txBox="1">
            <a:spLocks noChangeArrowheads="1"/>
          </p:cNvSpPr>
          <p:nvPr/>
        </p:nvSpPr>
        <p:spPr bwMode="auto">
          <a:xfrm>
            <a:off x="1547813" y="4300538"/>
            <a:ext cx="626506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s-ES" altLang="es-ES" sz="1350"/>
              <a:t>También se produce en las células musculares de los animales cuando no hay suficiente oxígeno para efectuar un sobreesfuerzo físico y el ácido pirúvico procedente de la glucolisis no puede oxidarse de manera aerobia y se transforma en ácido láctico. </a:t>
            </a:r>
            <a:endParaRPr lang="es-ES_tradnl" altLang="es-ES" sz="1350"/>
          </a:p>
        </p:txBody>
      </p:sp>
      <p:sp>
        <p:nvSpPr>
          <p:cNvPr id="82949" name="Rectangle 7">
            <a:extLst>
              <a:ext uri="{FF2B5EF4-FFF2-40B4-BE49-F238E27FC236}">
                <a16:creationId xmlns:a16="http://schemas.microsoft.com/office/drawing/2014/main" id="{C5D18D8B-5E33-6FDE-0DE5-249BCF850B5B}"/>
              </a:ext>
            </a:extLst>
          </p:cNvPr>
          <p:cNvSpPr>
            <a:spLocks noChangeArrowheads="1"/>
          </p:cNvSpPr>
          <p:nvPr/>
        </p:nvSpPr>
        <p:spPr bwMode="auto">
          <a:xfrm>
            <a:off x="2574131" y="4030266"/>
            <a:ext cx="377429" cy="215503"/>
          </a:xfrm>
          <a:prstGeom prst="rect">
            <a:avLst/>
          </a:prstGeom>
          <a:noFill/>
          <a:ln w="2540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82950" name="Oval 9">
            <a:extLst>
              <a:ext uri="{FF2B5EF4-FFF2-40B4-BE49-F238E27FC236}">
                <a16:creationId xmlns:a16="http://schemas.microsoft.com/office/drawing/2014/main" id="{65326F3B-9418-7F5E-C5CD-8E2FAA002117}"/>
              </a:ext>
            </a:extLst>
          </p:cNvPr>
          <p:cNvSpPr>
            <a:spLocks noChangeArrowheads="1"/>
          </p:cNvSpPr>
          <p:nvPr/>
        </p:nvSpPr>
        <p:spPr bwMode="auto">
          <a:xfrm>
            <a:off x="4787504" y="3759994"/>
            <a:ext cx="1350169" cy="377429"/>
          </a:xfrm>
          <a:prstGeom prst="ellipse">
            <a:avLst/>
          </a:prstGeom>
          <a:solidFill>
            <a:srgbClr val="993300">
              <a:alpha val="30980"/>
            </a:srgb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4">
            <a:extLst>
              <a:ext uri="{FF2B5EF4-FFF2-40B4-BE49-F238E27FC236}">
                <a16:creationId xmlns:a16="http://schemas.microsoft.com/office/drawing/2014/main" id="{59A41E70-E1AE-45E9-FE02-0870A5C9C560}"/>
              </a:ext>
            </a:extLst>
          </p:cNvPr>
          <p:cNvSpPr txBox="1">
            <a:spLocks noChangeArrowheads="1"/>
          </p:cNvSpPr>
          <p:nvPr/>
        </p:nvSpPr>
        <p:spPr bwMode="auto">
          <a:xfrm>
            <a:off x="1385888" y="141685"/>
            <a:ext cx="6318647"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s-ES" altLang="es-ES" sz="1350" b="1" dirty="0">
                <a:solidFill>
                  <a:srgbClr val="CC3300"/>
                </a:solidFill>
              </a:rPr>
              <a:t>7.2       </a:t>
            </a:r>
            <a:r>
              <a:rPr lang="es-ES" altLang="es-ES" sz="1350" b="1" u="sng" dirty="0">
                <a:solidFill>
                  <a:srgbClr val="CC3300"/>
                </a:solidFill>
              </a:rPr>
              <a:t>Fermentación alcohólica</a:t>
            </a:r>
            <a:endParaRPr lang="es-ES" altLang="es-ES" sz="1350" dirty="0">
              <a:solidFill>
                <a:srgbClr val="CC3300"/>
              </a:solidFill>
            </a:endParaRPr>
          </a:p>
          <a:p>
            <a:pPr algn="just" eaLnBrk="1" hangingPunct="1">
              <a:spcBef>
                <a:spcPct val="0"/>
              </a:spcBef>
              <a:buFontTx/>
              <a:buNone/>
            </a:pPr>
            <a:endParaRPr lang="es-ES" altLang="es-ES" sz="1350" dirty="0"/>
          </a:p>
          <a:p>
            <a:pPr algn="just" eaLnBrk="1" hangingPunct="1">
              <a:spcBef>
                <a:spcPct val="0"/>
              </a:spcBef>
              <a:buFontTx/>
              <a:buNone/>
            </a:pPr>
            <a:r>
              <a:rPr lang="es-ES" altLang="es-ES" sz="1350" dirty="0"/>
              <a:t>Es la transformación de ácido pirúvico en etanol y CO</a:t>
            </a:r>
            <a:r>
              <a:rPr lang="es-ES" altLang="es-ES" sz="1350" baseline="-25000" dirty="0"/>
              <a:t>2</a:t>
            </a:r>
            <a:r>
              <a:rPr lang="es-ES" altLang="es-ES" sz="1350" dirty="0"/>
              <a:t>. Se produce cuando determinados hongos unicelulares (levaduras) que están catabolizando, mediante respiración, un líquido rico en azúcares, agotan el oxígeno disponible y continúan el catabolismo mediante fermentación. </a:t>
            </a:r>
          </a:p>
          <a:p>
            <a:pPr algn="just" eaLnBrk="1" hangingPunct="1">
              <a:spcBef>
                <a:spcPct val="0"/>
              </a:spcBef>
              <a:buFontTx/>
              <a:buNone/>
            </a:pPr>
            <a:endParaRPr lang="es-ES" altLang="es-ES" sz="1350" dirty="0"/>
          </a:p>
          <a:p>
            <a:pPr algn="just" eaLnBrk="1" hangingPunct="1">
              <a:spcBef>
                <a:spcPct val="0"/>
              </a:spcBef>
              <a:buFontTx/>
              <a:buNone/>
            </a:pPr>
            <a:r>
              <a:rPr lang="es-ES" altLang="es-ES" sz="1350" dirty="0"/>
              <a:t>En una primera etapa se realiza la glucolisis y se transforma la glucosa en ácido pirúvico, y en la etapa siguiente se realiza la fermentación alcohólica, transformándose el ácido pirúvico en etanol y CO</a:t>
            </a:r>
            <a:r>
              <a:rPr lang="es-ES" altLang="es-ES" sz="1350" baseline="-25000" dirty="0"/>
              <a:t>2</a:t>
            </a:r>
            <a:r>
              <a:rPr lang="es-ES" altLang="es-ES" sz="1350" dirty="0"/>
              <a:t>. </a:t>
            </a:r>
            <a:endParaRPr lang="es-ES_tradnl" altLang="es-ES" sz="1350" dirty="0"/>
          </a:p>
          <a:p>
            <a:pPr eaLnBrk="1" hangingPunct="1">
              <a:spcBef>
                <a:spcPct val="0"/>
              </a:spcBef>
              <a:buFontTx/>
              <a:buNone/>
            </a:pPr>
            <a:br>
              <a:rPr lang="es-ES_tradnl" altLang="es-ES" sz="1350" dirty="0"/>
            </a:br>
            <a:endParaRPr lang="es-ES_tradnl" altLang="es-ES" sz="1350" dirty="0"/>
          </a:p>
        </p:txBody>
      </p:sp>
      <p:pic>
        <p:nvPicPr>
          <p:cNvPr id="83971" name="Picture 5" descr="Sin%20ttulo2">
            <a:extLst>
              <a:ext uri="{FF2B5EF4-FFF2-40B4-BE49-F238E27FC236}">
                <a16:creationId xmlns:a16="http://schemas.microsoft.com/office/drawing/2014/main" id="{6AF6F046-F1B8-14F1-040E-E1704D9AC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541" y="2356247"/>
            <a:ext cx="6723459"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ext Box 6">
            <a:extLst>
              <a:ext uri="{FF2B5EF4-FFF2-40B4-BE49-F238E27FC236}">
                <a16:creationId xmlns:a16="http://schemas.microsoft.com/office/drawing/2014/main" id="{38BDFA5F-DAAC-F03A-ABB0-F7B17721AF42}"/>
              </a:ext>
            </a:extLst>
          </p:cNvPr>
          <p:cNvSpPr txBox="1">
            <a:spLocks noChangeArrowheads="1"/>
          </p:cNvSpPr>
          <p:nvPr/>
        </p:nvSpPr>
        <p:spPr bwMode="auto">
          <a:xfrm>
            <a:off x="1385888" y="3327798"/>
            <a:ext cx="637341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s-ES" altLang="es-ES" sz="1200"/>
              <a:t>La fermentación alcohólica se realiza gracias a enzimas contenidas en levaduras del género </a:t>
            </a:r>
            <a:r>
              <a:rPr lang="es-ES" altLang="es-ES" sz="1200" i="1"/>
              <a:t>Saccharomyces,</a:t>
            </a:r>
            <a:r>
              <a:rPr lang="es-ES" altLang="es-ES" sz="1200"/>
              <a:t> que son </a:t>
            </a:r>
            <a:r>
              <a:rPr lang="es-ES" altLang="es-ES" sz="1200" b="1"/>
              <a:t>anaerobias facultativas</a:t>
            </a:r>
            <a:r>
              <a:rPr lang="es-ES" altLang="es-ES" sz="1200"/>
              <a:t>, es decir, que cuando hay oxígeno en el ambiente, oxidan la glucosa totalmente mediante la respiración celular aerobia y cuando no hay oxígeno realizan la vía anaerobia fermentativa. </a:t>
            </a:r>
          </a:p>
          <a:p>
            <a:pPr algn="just" eaLnBrk="1" hangingPunct="1">
              <a:spcBef>
                <a:spcPct val="0"/>
              </a:spcBef>
              <a:buFontTx/>
              <a:buNone/>
            </a:pPr>
            <a:endParaRPr lang="es-ES" altLang="es-ES" sz="1200"/>
          </a:p>
          <a:p>
            <a:pPr algn="just" eaLnBrk="1" hangingPunct="1">
              <a:spcBef>
                <a:spcPct val="0"/>
              </a:spcBef>
              <a:buFontTx/>
              <a:buNone/>
            </a:pPr>
            <a:r>
              <a:rPr lang="es-ES" altLang="es-ES" sz="1200" b="1"/>
              <a:t>Dependiendo de la especie de levadura se puede llegar a obtener cerveza, güiski, ron      (</a:t>
            </a:r>
            <a:r>
              <a:rPr lang="es-ES" altLang="es-ES" sz="1200" b="1" i="1"/>
              <a:t>S. cerevisiae</a:t>
            </a:r>
            <a:r>
              <a:rPr lang="es-ES" altLang="es-ES" sz="1200" b="1"/>
              <a:t>),</a:t>
            </a:r>
            <a:r>
              <a:rPr lang="es-ES" altLang="es-ES" sz="1200"/>
              <a:t> vino (</a:t>
            </a:r>
            <a:r>
              <a:rPr lang="es-ES" altLang="es-ES" sz="1200" i="1"/>
              <a:t>S. ellypsoideus</a:t>
            </a:r>
            <a:r>
              <a:rPr lang="es-ES" altLang="es-ES" sz="1200"/>
              <a:t>), sidra (</a:t>
            </a:r>
            <a:r>
              <a:rPr lang="es-ES" altLang="es-ES" sz="1200" i="1"/>
              <a:t>S. apiculatus</a:t>
            </a:r>
            <a:r>
              <a:rPr lang="es-ES" altLang="es-ES" sz="1200"/>
              <a:t>) y pan (variedad purificada de          </a:t>
            </a:r>
            <a:r>
              <a:rPr lang="es-ES" altLang="es-ES" sz="1200" i="1"/>
              <a:t>S. cerevisiae</a:t>
            </a:r>
            <a:r>
              <a:rPr lang="es-ES" altLang="es-ES" sz="1200"/>
              <a:t>).</a:t>
            </a:r>
            <a:endParaRPr lang="es-ES_tradnl" altLang="es-ES" sz="1200"/>
          </a:p>
        </p:txBody>
      </p:sp>
      <p:sp>
        <p:nvSpPr>
          <p:cNvPr id="83973" name="Rectangle 7">
            <a:extLst>
              <a:ext uri="{FF2B5EF4-FFF2-40B4-BE49-F238E27FC236}">
                <a16:creationId xmlns:a16="http://schemas.microsoft.com/office/drawing/2014/main" id="{6EE0C262-6E47-EAC1-1689-63FDA59FA86B}"/>
              </a:ext>
            </a:extLst>
          </p:cNvPr>
          <p:cNvSpPr>
            <a:spLocks noChangeArrowheads="1"/>
          </p:cNvSpPr>
          <p:nvPr/>
        </p:nvSpPr>
        <p:spPr bwMode="auto">
          <a:xfrm>
            <a:off x="2555081" y="2950369"/>
            <a:ext cx="377429" cy="215504"/>
          </a:xfrm>
          <a:prstGeom prst="rect">
            <a:avLst/>
          </a:prstGeom>
          <a:noFill/>
          <a:ln w="2540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83974" name="Oval 8">
            <a:extLst>
              <a:ext uri="{FF2B5EF4-FFF2-40B4-BE49-F238E27FC236}">
                <a16:creationId xmlns:a16="http://schemas.microsoft.com/office/drawing/2014/main" id="{64510792-2388-B49A-3347-8A17E9DFF068}"/>
              </a:ext>
            </a:extLst>
          </p:cNvPr>
          <p:cNvSpPr>
            <a:spLocks noChangeArrowheads="1"/>
          </p:cNvSpPr>
          <p:nvPr/>
        </p:nvSpPr>
        <p:spPr bwMode="auto">
          <a:xfrm>
            <a:off x="6516291" y="2625329"/>
            <a:ext cx="1484709" cy="378619"/>
          </a:xfrm>
          <a:prstGeom prst="ellipse">
            <a:avLst/>
          </a:prstGeom>
          <a:solidFill>
            <a:srgbClr val="993300">
              <a:alpha val="30980"/>
            </a:srgbClr>
          </a:solidFill>
          <a:ln w="25400">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LWF0011">
            <a:extLst>
              <a:ext uri="{FF2B5EF4-FFF2-40B4-BE49-F238E27FC236}">
                <a16:creationId xmlns:a16="http://schemas.microsoft.com/office/drawing/2014/main" id="{BD653710-AF50-D675-987F-94DB3B2898B0}"/>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63316" y="0"/>
            <a:ext cx="5941219" cy="51042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4995" name="Rectangle 3">
            <a:extLst>
              <a:ext uri="{FF2B5EF4-FFF2-40B4-BE49-F238E27FC236}">
                <a16:creationId xmlns:a16="http://schemas.microsoft.com/office/drawing/2014/main" id="{DC8BD413-CBA1-44C0-8B70-DD4F3DD60891}"/>
              </a:ext>
            </a:extLst>
          </p:cNvPr>
          <p:cNvSpPr>
            <a:spLocks noChangeArrowheads="1"/>
          </p:cNvSpPr>
          <p:nvPr/>
        </p:nvSpPr>
        <p:spPr bwMode="auto">
          <a:xfrm>
            <a:off x="3059906" y="250031"/>
            <a:ext cx="2538413" cy="161925"/>
          </a:xfrm>
          <a:prstGeom prst="rect">
            <a:avLst/>
          </a:prstGeom>
          <a:solidFill>
            <a:schemeClr val="accent1">
              <a:alpha val="47058"/>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84996" name="Rectangle 4">
            <a:extLst>
              <a:ext uri="{FF2B5EF4-FFF2-40B4-BE49-F238E27FC236}">
                <a16:creationId xmlns:a16="http://schemas.microsoft.com/office/drawing/2014/main" id="{F705EB59-5B36-A1FF-76EC-CBD4EDA68F5C}"/>
              </a:ext>
            </a:extLst>
          </p:cNvPr>
          <p:cNvSpPr>
            <a:spLocks noChangeArrowheads="1"/>
          </p:cNvSpPr>
          <p:nvPr/>
        </p:nvSpPr>
        <p:spPr bwMode="auto">
          <a:xfrm>
            <a:off x="3059906" y="573881"/>
            <a:ext cx="1296591" cy="4449366"/>
          </a:xfrm>
          <a:prstGeom prst="rect">
            <a:avLst/>
          </a:prstGeom>
          <a:solidFill>
            <a:schemeClr val="accent1">
              <a:alpha val="3019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84997" name="Rectangle 5">
            <a:extLst>
              <a:ext uri="{FF2B5EF4-FFF2-40B4-BE49-F238E27FC236}">
                <a16:creationId xmlns:a16="http://schemas.microsoft.com/office/drawing/2014/main" id="{153AAFD8-DF5D-CD1F-09D1-F301FA4181CE}"/>
              </a:ext>
            </a:extLst>
          </p:cNvPr>
          <p:cNvSpPr>
            <a:spLocks noChangeArrowheads="1"/>
          </p:cNvSpPr>
          <p:nvPr/>
        </p:nvSpPr>
        <p:spPr bwMode="auto">
          <a:xfrm>
            <a:off x="5598319" y="250031"/>
            <a:ext cx="1997869" cy="377429"/>
          </a:xfrm>
          <a:prstGeom prst="rect">
            <a:avLst/>
          </a:prstGeom>
          <a:solidFill>
            <a:schemeClr val="accent1">
              <a:alpha val="47058"/>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
        <p:nvSpPr>
          <p:cNvPr id="84998" name="Rectangle 6">
            <a:extLst>
              <a:ext uri="{FF2B5EF4-FFF2-40B4-BE49-F238E27FC236}">
                <a16:creationId xmlns:a16="http://schemas.microsoft.com/office/drawing/2014/main" id="{43F55908-A331-D298-BB23-B263F6372C28}"/>
              </a:ext>
            </a:extLst>
          </p:cNvPr>
          <p:cNvSpPr>
            <a:spLocks noChangeArrowheads="1"/>
          </p:cNvSpPr>
          <p:nvPr/>
        </p:nvSpPr>
        <p:spPr bwMode="auto">
          <a:xfrm>
            <a:off x="5598319" y="642937"/>
            <a:ext cx="1997869" cy="4358879"/>
          </a:xfrm>
          <a:prstGeom prst="rect">
            <a:avLst/>
          </a:prstGeom>
          <a:solidFill>
            <a:schemeClr val="accent1">
              <a:alpha val="3019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s-ES" altLang="es-ES" sz="135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714</TotalTime>
  <Words>5388</Words>
  <Application>Microsoft Office PowerPoint</Application>
  <PresentationFormat>Presentación en pantalla (16:9)</PresentationFormat>
  <Paragraphs>386</Paragraphs>
  <Slides>100</Slides>
  <Notes>79</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2</vt:i4>
      </vt:variant>
      <vt:variant>
        <vt:lpstr>Títulos de diapositiva</vt:lpstr>
      </vt:variant>
      <vt:variant>
        <vt:i4>100</vt:i4>
      </vt:variant>
    </vt:vector>
  </HeadingPairs>
  <TitlesOfParts>
    <vt:vector size="109" baseType="lpstr">
      <vt:lpstr>Arial</vt:lpstr>
      <vt:lpstr>Calibri</vt:lpstr>
      <vt:lpstr>Symbol</vt:lpstr>
      <vt:lpstr>Times New Roman</vt:lpstr>
      <vt:lpstr>Wingdings</vt:lpstr>
      <vt:lpstr>Wingdings 2</vt:lpstr>
      <vt:lpstr>Simple Light</vt:lpstr>
      <vt:lpstr>Fotografía de Photo Editor</vt:lpstr>
      <vt:lpstr>Fotografía de Microsoft Photo Editor 3.0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5.3.3. Cadena respiratoria y fosforilación oxidativa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6.1.1. Balance energético del catabolismo de los ácidos grasos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JAVIER PÉREZ</cp:lastModifiedBy>
  <cp:revision>42</cp:revision>
  <dcterms:modified xsi:type="dcterms:W3CDTF">2024-01-17T20:31:10Z</dcterms:modified>
</cp:coreProperties>
</file>