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332" r:id="rId2"/>
    <p:sldId id="333" r:id="rId3"/>
    <p:sldId id="334" r:id="rId4"/>
    <p:sldId id="614" r:id="rId5"/>
    <p:sldId id="615" r:id="rId6"/>
    <p:sldId id="580" r:id="rId7"/>
    <p:sldId id="612" r:id="rId8"/>
    <p:sldId id="616" r:id="rId9"/>
    <p:sldId id="617" r:id="rId10"/>
    <p:sldId id="611" r:id="rId11"/>
    <p:sldId id="618" r:id="rId12"/>
    <p:sldId id="336" r:id="rId13"/>
    <p:sldId id="613" r:id="rId14"/>
    <p:sldId id="337" r:id="rId15"/>
    <p:sldId id="338" r:id="rId16"/>
    <p:sldId id="339" r:id="rId17"/>
    <p:sldId id="325" r:id="rId18"/>
    <p:sldId id="326" r:id="rId19"/>
    <p:sldId id="327" r:id="rId20"/>
    <p:sldId id="328" r:id="rId21"/>
    <p:sldId id="329" r:id="rId22"/>
    <p:sldId id="330" r:id="rId23"/>
    <p:sldId id="331" r:id="rId24"/>
    <p:sldId id="317" r:id="rId25"/>
    <p:sldId id="620" r:id="rId26"/>
    <p:sldId id="619" r:id="rId27"/>
    <p:sldId id="621" r:id="rId28"/>
    <p:sldId id="318" r:id="rId29"/>
    <p:sldId id="622" r:id="rId30"/>
    <p:sldId id="320" r:id="rId31"/>
    <p:sldId id="321" r:id="rId32"/>
    <p:sldId id="322" r:id="rId33"/>
    <p:sldId id="584" r:id="rId34"/>
    <p:sldId id="323" r:id="rId35"/>
    <p:sldId id="626" r:id="rId36"/>
    <p:sldId id="625" r:id="rId37"/>
    <p:sldId id="624" r:id="rId38"/>
    <p:sldId id="309" r:id="rId39"/>
    <p:sldId id="636" r:id="rId40"/>
    <p:sldId id="627" r:id="rId41"/>
    <p:sldId id="628" r:id="rId42"/>
    <p:sldId id="310" r:id="rId43"/>
    <p:sldId id="311" r:id="rId44"/>
    <p:sldId id="630" r:id="rId45"/>
    <p:sldId id="312" r:id="rId46"/>
    <p:sldId id="313" r:id="rId47"/>
    <p:sldId id="631" r:id="rId48"/>
    <p:sldId id="351" r:id="rId49"/>
    <p:sldId id="315" r:id="rId50"/>
    <p:sldId id="432" r:id="rId51"/>
    <p:sldId id="301" r:id="rId52"/>
    <p:sldId id="635" r:id="rId53"/>
    <p:sldId id="634" r:id="rId54"/>
    <p:sldId id="633" r:id="rId55"/>
    <p:sldId id="302" r:id="rId56"/>
    <p:sldId id="303" r:id="rId57"/>
    <p:sldId id="442" r:id="rId58"/>
    <p:sldId id="443" r:id="rId59"/>
    <p:sldId id="444" r:id="rId60"/>
    <p:sldId id="445" r:id="rId61"/>
    <p:sldId id="446" r:id="rId62"/>
    <p:sldId id="447" r:id="rId63"/>
    <p:sldId id="448" r:id="rId64"/>
    <p:sldId id="449" r:id="rId65"/>
    <p:sldId id="450" r:id="rId66"/>
    <p:sldId id="451" r:id="rId67"/>
    <p:sldId id="452" r:id="rId68"/>
    <p:sldId id="453" r:id="rId69"/>
    <p:sldId id="454" r:id="rId70"/>
    <p:sldId id="455" r:id="rId71"/>
    <p:sldId id="456" r:id="rId72"/>
    <p:sldId id="457" r:id="rId73"/>
    <p:sldId id="458" r:id="rId74"/>
    <p:sldId id="459" r:id="rId75"/>
    <p:sldId id="460" r:id="rId76"/>
    <p:sldId id="461" r:id="rId77"/>
    <p:sldId id="462" r:id="rId78"/>
    <p:sldId id="463" r:id="rId79"/>
    <p:sldId id="464" r:id="rId80"/>
    <p:sldId id="465" r:id="rId81"/>
    <p:sldId id="466" r:id="rId82"/>
    <p:sldId id="467" r:id="rId83"/>
    <p:sldId id="304" r:id="rId84"/>
    <p:sldId id="305" r:id="rId85"/>
    <p:sldId id="306" r:id="rId86"/>
    <p:sldId id="307" r:id="rId87"/>
    <p:sldId id="293" r:id="rId88"/>
    <p:sldId id="294" r:id="rId89"/>
    <p:sldId id="295" r:id="rId90"/>
    <p:sldId id="296" r:id="rId91"/>
    <p:sldId id="297" r:id="rId92"/>
    <p:sldId id="298" r:id="rId93"/>
    <p:sldId id="299" r:id="rId94"/>
    <p:sldId id="285" r:id="rId95"/>
    <p:sldId id="286" r:id="rId9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157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293279-336D-4997-9FE8-FF9024235AC6}" type="datetimeFigureOut">
              <a:rPr lang="es-ES" smtClean="0"/>
              <a:t>09/01/2024</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5EAE5-BE2D-491E-B9F8-3159A15277FF}" type="slidenum">
              <a:rPr lang="es-ES" smtClean="0"/>
              <a:t>‹Nº›</a:t>
            </a:fld>
            <a:endParaRPr lang="es-ES"/>
          </a:p>
        </p:txBody>
      </p:sp>
    </p:spTree>
    <p:extLst>
      <p:ext uri="{BB962C8B-B14F-4D97-AF65-F5344CB8AC3E}">
        <p14:creationId xmlns:p14="http://schemas.microsoft.com/office/powerpoint/2010/main" val="391910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xfrm>
            <a:off x="1143000" y="685800"/>
            <a:ext cx="4572000" cy="3429000"/>
          </a:xfrm>
          <a:ln/>
        </p:spPr>
      </p:sp>
      <p:sp>
        <p:nvSpPr>
          <p:cNvPr id="267267"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ChangeArrowheads="1" noTextEdit="1"/>
          </p:cNvSpPr>
          <p:nvPr>
            <p:ph type="sldImg"/>
          </p:nvPr>
        </p:nvSpPr>
        <p:spPr>
          <a:xfrm>
            <a:off x="1143000" y="685800"/>
            <a:ext cx="4572000" cy="3429000"/>
          </a:xfrm>
          <a:ln/>
        </p:spPr>
      </p:sp>
      <p:sp>
        <p:nvSpPr>
          <p:cNvPr id="334851"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Rot="1" noChangeAspect="1" noChangeArrowheads="1" noTextEdit="1"/>
          </p:cNvSpPr>
          <p:nvPr>
            <p:ph type="sldImg"/>
          </p:nvPr>
        </p:nvSpPr>
        <p:spPr>
          <a:xfrm>
            <a:off x="1143000" y="685800"/>
            <a:ext cx="4572000" cy="3429000"/>
          </a:xfrm>
          <a:ln/>
        </p:spPr>
      </p:sp>
      <p:sp>
        <p:nvSpPr>
          <p:cNvPr id="392195"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xfrm>
            <a:off x="1143000" y="685800"/>
            <a:ext cx="4572000" cy="3429000"/>
          </a:xfrm>
          <a:ln/>
        </p:spPr>
      </p:sp>
      <p:sp>
        <p:nvSpPr>
          <p:cNvPr id="340995"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Rot="1" noChangeAspect="1" noChangeArrowheads="1" noTextEdit="1"/>
          </p:cNvSpPr>
          <p:nvPr>
            <p:ph type="sldImg"/>
          </p:nvPr>
        </p:nvSpPr>
        <p:spPr>
          <a:xfrm>
            <a:off x="1143000" y="685800"/>
            <a:ext cx="4572000" cy="3429000"/>
          </a:xfrm>
          <a:ln/>
        </p:spPr>
      </p:sp>
      <p:sp>
        <p:nvSpPr>
          <p:cNvPr id="394243"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Rot="1" noChangeAspect="1" noChangeArrowheads="1" noTextEdit="1"/>
          </p:cNvSpPr>
          <p:nvPr>
            <p:ph type="sldImg"/>
          </p:nvPr>
        </p:nvSpPr>
        <p:spPr>
          <a:xfrm>
            <a:off x="1143000" y="685800"/>
            <a:ext cx="4572000" cy="3429000"/>
          </a:xfrm>
          <a:ln/>
        </p:spPr>
      </p:sp>
      <p:sp>
        <p:nvSpPr>
          <p:cNvPr id="345091"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xfrm>
            <a:off x="1143000" y="685800"/>
            <a:ext cx="4572000" cy="3429000"/>
          </a:xfrm>
          <a:ln/>
        </p:spPr>
      </p:sp>
      <p:sp>
        <p:nvSpPr>
          <p:cNvPr id="356355"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1143000" y="685800"/>
            <a:ext cx="4572000" cy="3429000"/>
          </a:xfrm>
          <a:ln/>
        </p:spPr>
      </p:sp>
      <p:sp>
        <p:nvSpPr>
          <p:cNvPr id="330755"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ChangeArrowheads="1" noTextEdit="1"/>
          </p:cNvSpPr>
          <p:nvPr>
            <p:ph type="sldImg"/>
          </p:nvPr>
        </p:nvSpPr>
        <p:spPr>
          <a:xfrm>
            <a:off x="1143000" y="685800"/>
            <a:ext cx="4572000" cy="3429000"/>
          </a:xfrm>
          <a:ln/>
        </p:spPr>
      </p:sp>
      <p:sp>
        <p:nvSpPr>
          <p:cNvPr id="396291"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noTextEdit="1"/>
          </p:cNvSpPr>
          <p:nvPr>
            <p:ph type="sldImg"/>
          </p:nvPr>
        </p:nvSpPr>
        <p:spPr>
          <a:xfrm>
            <a:off x="1143000" y="685800"/>
            <a:ext cx="4572000" cy="3429000"/>
          </a:xfrm>
          <a:ln/>
        </p:spPr>
      </p:sp>
      <p:sp>
        <p:nvSpPr>
          <p:cNvPr id="364547"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Rot="1" noChangeAspect="1" noChangeArrowheads="1" noTextEdit="1"/>
          </p:cNvSpPr>
          <p:nvPr>
            <p:ph type="sldImg"/>
          </p:nvPr>
        </p:nvSpPr>
        <p:spPr>
          <a:xfrm>
            <a:off x="1143000" y="685800"/>
            <a:ext cx="4572000" cy="3429000"/>
          </a:xfrm>
          <a:ln/>
        </p:spPr>
      </p:sp>
      <p:sp>
        <p:nvSpPr>
          <p:cNvPr id="398339"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Rot="1" noChangeAspect="1" noChangeArrowheads="1" noTextEdit="1"/>
          </p:cNvSpPr>
          <p:nvPr>
            <p:ph type="sldImg"/>
          </p:nvPr>
        </p:nvSpPr>
        <p:spPr>
          <a:xfrm>
            <a:off x="1143000" y="685800"/>
            <a:ext cx="4572000" cy="3429000"/>
          </a:xfrm>
          <a:ln/>
        </p:spPr>
      </p:sp>
      <p:sp>
        <p:nvSpPr>
          <p:cNvPr id="372739"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Rot="1" noChangeAspect="1" noChangeArrowheads="1" noTextEdit="1"/>
          </p:cNvSpPr>
          <p:nvPr>
            <p:ph type="sldImg"/>
          </p:nvPr>
        </p:nvSpPr>
        <p:spPr>
          <a:xfrm>
            <a:off x="1143000" y="685800"/>
            <a:ext cx="4572000" cy="3429000"/>
          </a:xfrm>
          <a:ln/>
        </p:spPr>
      </p:sp>
      <p:sp>
        <p:nvSpPr>
          <p:cNvPr id="374787"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Rot="1" noChangeAspect="1" noChangeArrowheads="1" noTextEdit="1"/>
          </p:cNvSpPr>
          <p:nvPr>
            <p:ph type="sldImg"/>
          </p:nvPr>
        </p:nvSpPr>
        <p:spPr>
          <a:xfrm>
            <a:off x="1143000" y="685800"/>
            <a:ext cx="4572000" cy="3429000"/>
          </a:xfrm>
          <a:ln/>
        </p:spPr>
      </p:sp>
      <p:sp>
        <p:nvSpPr>
          <p:cNvPr id="385027"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Rot="1" noChangeAspect="1" noChangeArrowheads="1" noTextEdit="1"/>
          </p:cNvSpPr>
          <p:nvPr>
            <p:ph type="sldImg"/>
          </p:nvPr>
        </p:nvSpPr>
        <p:spPr>
          <a:xfrm>
            <a:off x="1143000" y="685800"/>
            <a:ext cx="4572000" cy="3429000"/>
          </a:xfrm>
          <a:ln/>
        </p:spPr>
      </p:sp>
      <p:sp>
        <p:nvSpPr>
          <p:cNvPr id="380931"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ChangeArrowheads="1" noTextEdit="1"/>
          </p:cNvSpPr>
          <p:nvPr>
            <p:ph type="sldImg"/>
          </p:nvPr>
        </p:nvSpPr>
        <p:spPr>
          <a:xfrm>
            <a:off x="1143000" y="685800"/>
            <a:ext cx="4572000" cy="3429000"/>
          </a:xfrm>
          <a:ln/>
        </p:spPr>
      </p:sp>
      <p:sp>
        <p:nvSpPr>
          <p:cNvPr id="312323"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spect="1" noChangeArrowheads="1" noTextEdit="1"/>
          </p:cNvSpPr>
          <p:nvPr>
            <p:ph type="sldImg"/>
          </p:nvPr>
        </p:nvSpPr>
        <p:spPr>
          <a:xfrm>
            <a:off x="1143000" y="685800"/>
            <a:ext cx="4572000" cy="3429000"/>
          </a:xfrm>
          <a:ln/>
        </p:spPr>
      </p:sp>
      <p:sp>
        <p:nvSpPr>
          <p:cNvPr id="316419"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xfrm>
            <a:off x="1143000" y="685800"/>
            <a:ext cx="4572000" cy="3429000"/>
          </a:xfrm>
          <a:ln/>
        </p:spPr>
      </p:sp>
      <p:sp>
        <p:nvSpPr>
          <p:cNvPr id="322563"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Rot="1" noChangeAspect="1" noChangeArrowheads="1" noTextEdit="1"/>
          </p:cNvSpPr>
          <p:nvPr>
            <p:ph type="sldImg"/>
          </p:nvPr>
        </p:nvSpPr>
        <p:spPr>
          <a:xfrm>
            <a:off x="1143000" y="685800"/>
            <a:ext cx="4572000" cy="3429000"/>
          </a:xfrm>
          <a:ln/>
        </p:spPr>
      </p:sp>
      <p:sp>
        <p:nvSpPr>
          <p:cNvPr id="402435"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Rot="1" noChangeAspect="1" noChangeArrowheads="1" noTextEdit="1"/>
          </p:cNvSpPr>
          <p:nvPr>
            <p:ph type="sldImg"/>
          </p:nvPr>
        </p:nvSpPr>
        <p:spPr>
          <a:xfrm>
            <a:off x="1143000" y="685800"/>
            <a:ext cx="4572000" cy="3429000"/>
          </a:xfrm>
          <a:ln/>
        </p:spPr>
      </p:sp>
      <p:sp>
        <p:nvSpPr>
          <p:cNvPr id="320515"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Rot="1" noChangeAspect="1" noChangeArrowheads="1" noTextEdit="1"/>
          </p:cNvSpPr>
          <p:nvPr>
            <p:ph type="sldImg"/>
          </p:nvPr>
        </p:nvSpPr>
        <p:spPr>
          <a:xfrm>
            <a:off x="1143000" y="685800"/>
            <a:ext cx="4572000" cy="3429000"/>
          </a:xfrm>
          <a:ln/>
        </p:spPr>
      </p:sp>
      <p:sp>
        <p:nvSpPr>
          <p:cNvPr id="326659"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Rot="1" noChangeAspect="1" noChangeArrowheads="1" noTextEdit="1"/>
          </p:cNvSpPr>
          <p:nvPr>
            <p:ph type="sldImg"/>
          </p:nvPr>
        </p:nvSpPr>
        <p:spPr>
          <a:xfrm>
            <a:off x="1143000" y="685800"/>
            <a:ext cx="4572000" cy="3429000"/>
          </a:xfrm>
          <a:ln/>
        </p:spPr>
      </p:sp>
      <p:sp>
        <p:nvSpPr>
          <p:cNvPr id="390147" name="Rectangle 3"/>
          <p:cNvSpPr>
            <a:spLocks noGrp="1" noChangeArrowheads="1"/>
          </p:cNvSpPr>
          <p:nvPr>
            <p:ph type="body" idx="1"/>
          </p:nvPr>
        </p:nvSpPr>
        <p:spPr>
          <a:noFill/>
        </p:spPr>
        <p:txBody>
          <a:bodyPr/>
          <a:lstStyle/>
          <a:p>
            <a:endParaRPr lang="es-ES_tradnl"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4618AE4-EC03-4409-9488-592BDD4BF987}" type="datetimeFigureOut">
              <a:rPr lang="es-ES" smtClean="0"/>
              <a:t>09/01/2024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0649DF-F34C-4A2D-852E-F6A1DF593377}" type="slidenum">
              <a:rPr lang="es-ES" smtClean="0"/>
              <a:t>‹Nº›</a:t>
            </a:fld>
            <a:endParaRPr lang="es-ES"/>
          </a:p>
        </p:txBody>
      </p:sp>
    </p:spTree>
    <p:extLst>
      <p:ext uri="{BB962C8B-B14F-4D97-AF65-F5344CB8AC3E}">
        <p14:creationId xmlns:p14="http://schemas.microsoft.com/office/powerpoint/2010/main" val="2679905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4618AE4-EC03-4409-9488-592BDD4BF987}" type="datetimeFigureOut">
              <a:rPr lang="es-ES" smtClean="0"/>
              <a:t>09/01/2024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0649DF-F34C-4A2D-852E-F6A1DF593377}" type="slidenum">
              <a:rPr lang="es-ES" smtClean="0"/>
              <a:t>‹Nº›</a:t>
            </a:fld>
            <a:endParaRPr lang="es-ES"/>
          </a:p>
        </p:txBody>
      </p:sp>
    </p:spTree>
    <p:extLst>
      <p:ext uri="{BB962C8B-B14F-4D97-AF65-F5344CB8AC3E}">
        <p14:creationId xmlns:p14="http://schemas.microsoft.com/office/powerpoint/2010/main" val="3725679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4618AE4-EC03-4409-9488-592BDD4BF987}" type="datetimeFigureOut">
              <a:rPr lang="es-ES" smtClean="0"/>
              <a:t>09/01/2024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0649DF-F34C-4A2D-852E-F6A1DF593377}" type="slidenum">
              <a:rPr lang="es-ES" smtClean="0"/>
              <a:t>‹Nº›</a:t>
            </a:fld>
            <a:endParaRPr lang="es-ES"/>
          </a:p>
        </p:txBody>
      </p:sp>
    </p:spTree>
    <p:extLst>
      <p:ext uri="{BB962C8B-B14F-4D97-AF65-F5344CB8AC3E}">
        <p14:creationId xmlns:p14="http://schemas.microsoft.com/office/powerpoint/2010/main" val="2487439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3755386"/>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806773334"/>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046576729"/>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4618AE4-EC03-4409-9488-592BDD4BF987}" type="datetimeFigureOut">
              <a:rPr lang="es-ES" smtClean="0"/>
              <a:t>09/01/2024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0649DF-F34C-4A2D-852E-F6A1DF593377}" type="slidenum">
              <a:rPr lang="es-ES" smtClean="0"/>
              <a:t>‹Nº›</a:t>
            </a:fld>
            <a:endParaRPr lang="es-ES"/>
          </a:p>
        </p:txBody>
      </p:sp>
    </p:spTree>
    <p:extLst>
      <p:ext uri="{BB962C8B-B14F-4D97-AF65-F5344CB8AC3E}">
        <p14:creationId xmlns:p14="http://schemas.microsoft.com/office/powerpoint/2010/main" val="628017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4618AE4-EC03-4409-9488-592BDD4BF987}" type="datetimeFigureOut">
              <a:rPr lang="es-ES" smtClean="0"/>
              <a:t>09/01/2024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0649DF-F34C-4A2D-852E-F6A1DF593377}" type="slidenum">
              <a:rPr lang="es-ES" smtClean="0"/>
              <a:t>‹Nº›</a:t>
            </a:fld>
            <a:endParaRPr lang="es-ES"/>
          </a:p>
        </p:txBody>
      </p:sp>
    </p:spTree>
    <p:extLst>
      <p:ext uri="{BB962C8B-B14F-4D97-AF65-F5344CB8AC3E}">
        <p14:creationId xmlns:p14="http://schemas.microsoft.com/office/powerpoint/2010/main" val="2500638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4618AE4-EC03-4409-9488-592BDD4BF987}" type="datetimeFigureOut">
              <a:rPr lang="es-ES" smtClean="0"/>
              <a:t>09/01/2024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C0649DF-F34C-4A2D-852E-F6A1DF593377}" type="slidenum">
              <a:rPr lang="es-ES" smtClean="0"/>
              <a:t>‹Nº›</a:t>
            </a:fld>
            <a:endParaRPr lang="es-ES"/>
          </a:p>
        </p:txBody>
      </p:sp>
    </p:spTree>
    <p:extLst>
      <p:ext uri="{BB962C8B-B14F-4D97-AF65-F5344CB8AC3E}">
        <p14:creationId xmlns:p14="http://schemas.microsoft.com/office/powerpoint/2010/main" val="1600523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4618AE4-EC03-4409-9488-592BDD4BF987}" type="datetimeFigureOut">
              <a:rPr lang="es-ES" smtClean="0"/>
              <a:t>09/01/2024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7C0649DF-F34C-4A2D-852E-F6A1DF593377}" type="slidenum">
              <a:rPr lang="es-ES" smtClean="0"/>
              <a:t>‹Nº›</a:t>
            </a:fld>
            <a:endParaRPr lang="es-ES"/>
          </a:p>
        </p:txBody>
      </p:sp>
    </p:spTree>
    <p:extLst>
      <p:ext uri="{BB962C8B-B14F-4D97-AF65-F5344CB8AC3E}">
        <p14:creationId xmlns:p14="http://schemas.microsoft.com/office/powerpoint/2010/main" val="3879412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4618AE4-EC03-4409-9488-592BDD4BF987}" type="datetimeFigureOut">
              <a:rPr lang="es-ES" smtClean="0"/>
              <a:t>09/01/2024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7C0649DF-F34C-4A2D-852E-F6A1DF593377}" type="slidenum">
              <a:rPr lang="es-ES" smtClean="0"/>
              <a:t>‹Nº›</a:t>
            </a:fld>
            <a:endParaRPr lang="es-ES"/>
          </a:p>
        </p:txBody>
      </p:sp>
    </p:spTree>
    <p:extLst>
      <p:ext uri="{BB962C8B-B14F-4D97-AF65-F5344CB8AC3E}">
        <p14:creationId xmlns:p14="http://schemas.microsoft.com/office/powerpoint/2010/main" val="122254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4618AE4-EC03-4409-9488-592BDD4BF987}" type="datetimeFigureOut">
              <a:rPr lang="es-ES" smtClean="0"/>
              <a:t>09/01/2024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7C0649DF-F34C-4A2D-852E-F6A1DF593377}" type="slidenum">
              <a:rPr lang="es-ES" smtClean="0"/>
              <a:t>‹Nº›</a:t>
            </a:fld>
            <a:endParaRPr lang="es-ES"/>
          </a:p>
        </p:txBody>
      </p:sp>
    </p:spTree>
    <p:extLst>
      <p:ext uri="{BB962C8B-B14F-4D97-AF65-F5344CB8AC3E}">
        <p14:creationId xmlns:p14="http://schemas.microsoft.com/office/powerpoint/2010/main" val="1619010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4618AE4-EC03-4409-9488-592BDD4BF987}" type="datetimeFigureOut">
              <a:rPr lang="es-ES" smtClean="0"/>
              <a:t>09/01/2024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C0649DF-F34C-4A2D-852E-F6A1DF593377}" type="slidenum">
              <a:rPr lang="es-ES" smtClean="0"/>
              <a:t>‹Nº›</a:t>
            </a:fld>
            <a:endParaRPr lang="es-ES"/>
          </a:p>
        </p:txBody>
      </p:sp>
    </p:spTree>
    <p:extLst>
      <p:ext uri="{BB962C8B-B14F-4D97-AF65-F5344CB8AC3E}">
        <p14:creationId xmlns:p14="http://schemas.microsoft.com/office/powerpoint/2010/main" val="1522978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4618AE4-EC03-4409-9488-592BDD4BF987}" type="datetimeFigureOut">
              <a:rPr lang="es-ES" smtClean="0"/>
              <a:t>09/01/2024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C0649DF-F34C-4A2D-852E-F6A1DF593377}" type="slidenum">
              <a:rPr lang="es-ES" smtClean="0"/>
              <a:t>‹Nº›</a:t>
            </a:fld>
            <a:endParaRPr lang="es-ES"/>
          </a:p>
        </p:txBody>
      </p:sp>
    </p:spTree>
    <p:extLst>
      <p:ext uri="{BB962C8B-B14F-4D97-AF65-F5344CB8AC3E}">
        <p14:creationId xmlns:p14="http://schemas.microsoft.com/office/powerpoint/2010/main" val="2473506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18AE4-EC03-4409-9488-592BDD4BF987}" type="datetimeFigureOut">
              <a:rPr lang="es-ES" smtClean="0"/>
              <a:t>09/01/2024</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649DF-F34C-4A2D-852E-F6A1DF593377}" type="slidenum">
              <a:rPr lang="es-ES" smtClean="0"/>
              <a:t>‹Nº›</a:t>
            </a:fld>
            <a:endParaRPr lang="es-ES"/>
          </a:p>
        </p:txBody>
      </p:sp>
    </p:spTree>
    <p:extLst>
      <p:ext uri="{BB962C8B-B14F-4D97-AF65-F5344CB8AC3E}">
        <p14:creationId xmlns:p14="http://schemas.microsoft.com/office/powerpoint/2010/main" val="1018993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hyperlink" Target="https://www.youtube.com/watch?v=xfY_Jw_2I8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hyperlink" Target="https://www.youtube.com/watch?v=yD8WZ0Cgj3Q" TargetMode="Externa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gif"/></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oleObject" Target="../embeddings/oleObject3.bin"/><Relationship Id="rId5" Type="http://schemas.openxmlformats.org/officeDocument/2006/relationships/image" Target="../media/image73.png"/><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1.jpe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upload.wikimedia.org/wikipedia/commons/3/30/Dolina-Pano-3.jpg"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98.jpeg"/></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02.jpeg"/></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05.jpeg"/></Relationships>
</file>

<file path=ppt/slides/_rels/slide81.xml.rels><?xml version="1.0" encoding="UTF-8" standalone="yes"?>
<Relationships xmlns="http://schemas.openxmlformats.org/package/2006/relationships"><Relationship Id="rId8" Type="http://schemas.openxmlformats.org/officeDocument/2006/relationships/hyperlink" Target="http://es.wikipedia.org/wiki/Rusia" TargetMode="External"/><Relationship Id="rId13" Type="http://schemas.openxmlformats.org/officeDocument/2006/relationships/hyperlink" Target="http://es.wikipedia.org/w/index.php?title=Svante_Paabo&amp;action=edit&amp;redlink=1" TargetMode="External"/><Relationship Id="rId3" Type="http://schemas.openxmlformats.org/officeDocument/2006/relationships/hyperlink" Target="http://es.wikipedia.org/wiki/ADN" TargetMode="External"/><Relationship Id="rId7" Type="http://schemas.openxmlformats.org/officeDocument/2006/relationships/hyperlink" Target="http://es.wikipedia.org/wiki/Espa%C3%B1a" TargetMode="External"/><Relationship Id="rId12" Type="http://schemas.openxmlformats.org/officeDocument/2006/relationships/hyperlink" Target="http://es.wikipedia.org/wiki/El_Sidr%C3%B3n"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es.wikipedia.org/wiki/Croacia" TargetMode="External"/><Relationship Id="rId11" Type="http://schemas.openxmlformats.org/officeDocument/2006/relationships/hyperlink" Target="http://es.wikipedia.org/w/index.php?title=FOXP2&amp;action=edit&amp;redlink=1" TargetMode="External"/><Relationship Id="rId5" Type="http://schemas.openxmlformats.org/officeDocument/2006/relationships/hyperlink" Target="http://es.wikipedia.org/w/index.php?title=Cueva_Vindija&amp;action=edit&amp;redlink=1" TargetMode="External"/><Relationship Id="rId10" Type="http://schemas.openxmlformats.org/officeDocument/2006/relationships/hyperlink" Target="http://es.wikipedia.org/wiki/Neardental" TargetMode="External"/><Relationship Id="rId4" Type="http://schemas.openxmlformats.org/officeDocument/2006/relationships/hyperlink" Target="http://es.wikipedia.org/wiki/F%C3%B3sil" TargetMode="External"/><Relationship Id="rId9" Type="http://schemas.openxmlformats.org/officeDocument/2006/relationships/hyperlink" Target="http://es.wikipedia.org/wiki/Alemania" TargetMode="External"/><Relationship Id="rId14" Type="http://schemas.openxmlformats.org/officeDocument/2006/relationships/hyperlink" Target="http://es.wikipedia.org/wiki/Instituto_Max_Planck_de_la_Antropolog%C3%ADa_Evolucionaria"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a:extLst>
              <a:ext uri="{FF2B5EF4-FFF2-40B4-BE49-F238E27FC236}">
                <a16:creationId xmlns:a16="http://schemas.microsoft.com/office/drawing/2014/main" id="{8CFDE7EA-A41D-03D2-D62F-8ED82489A250}"/>
              </a:ext>
            </a:extLst>
          </p:cNvPr>
          <p:cNvPicPr>
            <a:picLocks noChangeAspect="1"/>
          </p:cNvPicPr>
          <p:nvPr/>
        </p:nvPicPr>
        <p:blipFill rotWithShape="1">
          <a:blip r:embed="rId2"/>
          <a:srcRect r="21985" b="-1"/>
          <a:stretch/>
        </p:blipFill>
        <p:spPr>
          <a:xfrm>
            <a:off x="20" y="1282"/>
            <a:ext cx="9143980" cy="6856718"/>
          </a:xfrm>
          <a:prstGeom prst="rect">
            <a:avLst/>
          </a:prstGeom>
        </p:spPr>
      </p:pic>
    </p:spTree>
    <p:extLst>
      <p:ext uri="{BB962C8B-B14F-4D97-AF65-F5344CB8AC3E}">
        <p14:creationId xmlns:p14="http://schemas.microsoft.com/office/powerpoint/2010/main" val="2545200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29D7F52-060B-56B5-8B12-46DD31779B7F}"/>
              </a:ext>
            </a:extLst>
          </p:cNvPr>
          <p:cNvPicPr>
            <a:picLocks noChangeAspect="1"/>
          </p:cNvPicPr>
          <p:nvPr/>
        </p:nvPicPr>
        <p:blipFill rotWithShape="1">
          <a:blip r:embed="rId2"/>
          <a:srcRect t="66707"/>
          <a:stretch/>
        </p:blipFill>
        <p:spPr>
          <a:xfrm>
            <a:off x="467543" y="188640"/>
            <a:ext cx="5762621" cy="2304256"/>
          </a:xfrm>
          <a:prstGeom prst="rect">
            <a:avLst/>
          </a:prstGeom>
        </p:spPr>
      </p:pic>
      <p:pic>
        <p:nvPicPr>
          <p:cNvPr id="2" name="Imagen 1">
            <a:extLst>
              <a:ext uri="{FF2B5EF4-FFF2-40B4-BE49-F238E27FC236}">
                <a16:creationId xmlns:a16="http://schemas.microsoft.com/office/drawing/2014/main" id="{C3E0B8C8-A11E-B622-001F-3E5411F54A31}"/>
              </a:ext>
            </a:extLst>
          </p:cNvPr>
          <p:cNvPicPr>
            <a:picLocks noChangeAspect="1"/>
          </p:cNvPicPr>
          <p:nvPr/>
        </p:nvPicPr>
        <p:blipFill rotWithShape="1">
          <a:blip r:embed="rId3"/>
          <a:srcRect t="68409"/>
          <a:stretch/>
        </p:blipFill>
        <p:spPr>
          <a:xfrm>
            <a:off x="467543" y="3068960"/>
            <a:ext cx="7438412" cy="3060310"/>
          </a:xfrm>
          <a:prstGeom prst="rect">
            <a:avLst/>
          </a:prstGeom>
        </p:spPr>
      </p:pic>
      <p:sp>
        <p:nvSpPr>
          <p:cNvPr id="4" name="Rectángulo 3">
            <a:extLst>
              <a:ext uri="{FF2B5EF4-FFF2-40B4-BE49-F238E27FC236}">
                <a16:creationId xmlns:a16="http://schemas.microsoft.com/office/drawing/2014/main" id="{A32DE18B-F8F0-6CF4-A7DF-B6C3D9451143}"/>
              </a:ext>
            </a:extLst>
          </p:cNvPr>
          <p:cNvSpPr/>
          <p:nvPr/>
        </p:nvSpPr>
        <p:spPr>
          <a:xfrm>
            <a:off x="4860032" y="2636912"/>
            <a:ext cx="3960440" cy="12961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109142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4C82104-EE65-6D92-BAF8-6D2D733E1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764704"/>
            <a:ext cx="8826500" cy="4967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9651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183B66-9C3F-1034-3130-21D9ED893167}"/>
              </a:ext>
            </a:extLst>
          </p:cNvPr>
          <p:cNvPicPr>
            <a:picLocks noChangeAspect="1"/>
          </p:cNvPicPr>
          <p:nvPr/>
        </p:nvPicPr>
        <p:blipFill>
          <a:blip r:embed="rId2"/>
          <a:stretch>
            <a:fillRect/>
          </a:stretch>
        </p:blipFill>
        <p:spPr>
          <a:xfrm>
            <a:off x="395536" y="61912"/>
            <a:ext cx="6981825" cy="6734175"/>
          </a:xfrm>
          <a:prstGeom prst="rect">
            <a:avLst/>
          </a:prstGeom>
        </p:spPr>
      </p:pic>
    </p:spTree>
    <p:extLst>
      <p:ext uri="{BB962C8B-B14F-4D97-AF65-F5344CB8AC3E}">
        <p14:creationId xmlns:p14="http://schemas.microsoft.com/office/powerpoint/2010/main" val="1294891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34569DA-14C6-9AA7-42FE-D120D8911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0"/>
            <a:ext cx="5976664" cy="4964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a:extLst>
              <a:ext uri="{FF2B5EF4-FFF2-40B4-BE49-F238E27FC236}">
                <a16:creationId xmlns:a16="http://schemas.microsoft.com/office/drawing/2014/main" id="{D9ED4AD6-4545-EA34-74AE-BDAAE274C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085184"/>
            <a:ext cx="8394069"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6854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DAB4C15-DC26-B4E4-E3D2-A8C896EF673E}"/>
              </a:ext>
            </a:extLst>
          </p:cNvPr>
          <p:cNvPicPr>
            <a:picLocks noChangeAspect="1"/>
          </p:cNvPicPr>
          <p:nvPr/>
        </p:nvPicPr>
        <p:blipFill>
          <a:blip r:embed="rId2"/>
          <a:stretch>
            <a:fillRect/>
          </a:stretch>
        </p:blipFill>
        <p:spPr>
          <a:xfrm>
            <a:off x="257175" y="260648"/>
            <a:ext cx="8629650" cy="5219700"/>
          </a:xfrm>
          <a:prstGeom prst="rect">
            <a:avLst/>
          </a:prstGeom>
        </p:spPr>
      </p:pic>
      <p:sp>
        <p:nvSpPr>
          <p:cNvPr id="4" name="CuadroTexto 3">
            <a:extLst>
              <a:ext uri="{FF2B5EF4-FFF2-40B4-BE49-F238E27FC236}">
                <a16:creationId xmlns:a16="http://schemas.microsoft.com/office/drawing/2014/main" id="{3DA36580-F54A-66C0-24FE-C784C0CEA985}"/>
              </a:ext>
            </a:extLst>
          </p:cNvPr>
          <p:cNvSpPr txBox="1"/>
          <p:nvPr/>
        </p:nvSpPr>
        <p:spPr>
          <a:xfrm>
            <a:off x="1979712" y="5589240"/>
            <a:ext cx="4536504" cy="369332"/>
          </a:xfrm>
          <a:prstGeom prst="rect">
            <a:avLst/>
          </a:prstGeom>
          <a:noFill/>
        </p:spPr>
        <p:txBody>
          <a:bodyPr wrap="square" rtlCol="0">
            <a:spAutoFit/>
          </a:bodyPr>
          <a:lstStyle/>
          <a:p>
            <a:r>
              <a:rPr lang="es-ES" dirty="0"/>
              <a:t>                            </a:t>
            </a:r>
            <a:r>
              <a:rPr lang="es-ES" b="1" dirty="0">
                <a:solidFill>
                  <a:srgbClr val="FF0000"/>
                </a:solidFill>
              </a:rPr>
              <a:t>EL ÁRBOL DE LA VIDA</a:t>
            </a:r>
          </a:p>
        </p:txBody>
      </p:sp>
    </p:spTree>
    <p:extLst>
      <p:ext uri="{BB962C8B-B14F-4D97-AF65-F5344CB8AC3E}">
        <p14:creationId xmlns:p14="http://schemas.microsoft.com/office/powerpoint/2010/main" val="2440413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88919F0-B442-7345-B7BA-9BB4166C383E}"/>
              </a:ext>
            </a:extLst>
          </p:cNvPr>
          <p:cNvPicPr>
            <a:picLocks noChangeAspect="1"/>
          </p:cNvPicPr>
          <p:nvPr/>
        </p:nvPicPr>
        <p:blipFill>
          <a:blip r:embed="rId2"/>
          <a:stretch>
            <a:fillRect/>
          </a:stretch>
        </p:blipFill>
        <p:spPr>
          <a:xfrm>
            <a:off x="3691047" y="908720"/>
            <a:ext cx="5486400" cy="4086225"/>
          </a:xfrm>
          <a:prstGeom prst="rect">
            <a:avLst/>
          </a:prstGeom>
        </p:spPr>
      </p:pic>
      <p:pic>
        <p:nvPicPr>
          <p:cNvPr id="5" name="Imagen 4">
            <a:extLst>
              <a:ext uri="{FF2B5EF4-FFF2-40B4-BE49-F238E27FC236}">
                <a16:creationId xmlns:a16="http://schemas.microsoft.com/office/drawing/2014/main" id="{40838986-1C8D-FFA1-BD89-FCE2A10D39AF}"/>
              </a:ext>
            </a:extLst>
          </p:cNvPr>
          <p:cNvPicPr>
            <a:picLocks noChangeAspect="1"/>
          </p:cNvPicPr>
          <p:nvPr/>
        </p:nvPicPr>
        <p:blipFill>
          <a:blip r:embed="rId3"/>
          <a:stretch>
            <a:fillRect/>
          </a:stretch>
        </p:blipFill>
        <p:spPr>
          <a:xfrm>
            <a:off x="107505" y="188640"/>
            <a:ext cx="3528392" cy="2246064"/>
          </a:xfrm>
          <a:prstGeom prst="rect">
            <a:avLst/>
          </a:prstGeom>
        </p:spPr>
      </p:pic>
    </p:spTree>
    <p:extLst>
      <p:ext uri="{BB962C8B-B14F-4D97-AF65-F5344CB8AC3E}">
        <p14:creationId xmlns:p14="http://schemas.microsoft.com/office/powerpoint/2010/main" val="3419361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96EA3F2-2890-5E20-41CB-2094605769A8}"/>
              </a:ext>
            </a:extLst>
          </p:cNvPr>
          <p:cNvPicPr>
            <a:picLocks noChangeAspect="1"/>
          </p:cNvPicPr>
          <p:nvPr/>
        </p:nvPicPr>
        <p:blipFill>
          <a:blip r:embed="rId2"/>
          <a:stretch>
            <a:fillRect/>
          </a:stretch>
        </p:blipFill>
        <p:spPr>
          <a:xfrm>
            <a:off x="251520" y="119062"/>
            <a:ext cx="5362575" cy="6619875"/>
          </a:xfrm>
          <a:prstGeom prst="rect">
            <a:avLst/>
          </a:prstGeom>
        </p:spPr>
      </p:pic>
      <p:pic>
        <p:nvPicPr>
          <p:cNvPr id="2" name="Imagen 1">
            <a:extLst>
              <a:ext uri="{FF2B5EF4-FFF2-40B4-BE49-F238E27FC236}">
                <a16:creationId xmlns:a16="http://schemas.microsoft.com/office/drawing/2014/main" id="{CF9824D1-794A-6951-0CC9-2CA91661211A}"/>
              </a:ext>
            </a:extLst>
          </p:cNvPr>
          <p:cNvPicPr>
            <a:picLocks noChangeAspect="1"/>
          </p:cNvPicPr>
          <p:nvPr/>
        </p:nvPicPr>
        <p:blipFill>
          <a:blip r:embed="rId3"/>
          <a:stretch>
            <a:fillRect/>
          </a:stretch>
        </p:blipFill>
        <p:spPr>
          <a:xfrm>
            <a:off x="5759834" y="836712"/>
            <a:ext cx="3132646" cy="4032448"/>
          </a:xfrm>
          <a:prstGeom prst="rect">
            <a:avLst/>
          </a:prstGeom>
        </p:spPr>
      </p:pic>
    </p:spTree>
    <p:extLst>
      <p:ext uri="{BB962C8B-B14F-4D97-AF65-F5344CB8AC3E}">
        <p14:creationId xmlns:p14="http://schemas.microsoft.com/office/powerpoint/2010/main" val="1903085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8B9AC2E-E599-6837-8A3A-4B20BDF7B8F7}"/>
              </a:ext>
            </a:extLst>
          </p:cNvPr>
          <p:cNvPicPr>
            <a:picLocks noChangeAspect="1"/>
          </p:cNvPicPr>
          <p:nvPr/>
        </p:nvPicPr>
        <p:blipFill>
          <a:blip r:embed="rId2"/>
          <a:stretch>
            <a:fillRect/>
          </a:stretch>
        </p:blipFill>
        <p:spPr>
          <a:xfrm>
            <a:off x="323528" y="116632"/>
            <a:ext cx="7134225" cy="6343650"/>
          </a:xfrm>
          <a:prstGeom prst="rect">
            <a:avLst/>
          </a:prstGeom>
        </p:spPr>
      </p:pic>
    </p:spTree>
    <p:extLst>
      <p:ext uri="{BB962C8B-B14F-4D97-AF65-F5344CB8AC3E}">
        <p14:creationId xmlns:p14="http://schemas.microsoft.com/office/powerpoint/2010/main" val="2439955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3B3ABCA-3305-DB7A-5CFC-2CC1397ADFCA}"/>
              </a:ext>
            </a:extLst>
          </p:cNvPr>
          <p:cNvPicPr>
            <a:picLocks noChangeAspect="1"/>
          </p:cNvPicPr>
          <p:nvPr/>
        </p:nvPicPr>
        <p:blipFill>
          <a:blip r:embed="rId2"/>
          <a:stretch>
            <a:fillRect/>
          </a:stretch>
        </p:blipFill>
        <p:spPr>
          <a:xfrm>
            <a:off x="0" y="449494"/>
            <a:ext cx="9144000" cy="5959011"/>
          </a:xfrm>
          <a:prstGeom prst="rect">
            <a:avLst/>
          </a:prstGeom>
        </p:spPr>
      </p:pic>
    </p:spTree>
    <p:extLst>
      <p:ext uri="{BB962C8B-B14F-4D97-AF65-F5344CB8AC3E}">
        <p14:creationId xmlns:p14="http://schemas.microsoft.com/office/powerpoint/2010/main" val="3109619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2335592-A966-F219-4CED-BA530FF69204}"/>
              </a:ext>
            </a:extLst>
          </p:cNvPr>
          <p:cNvPicPr>
            <a:picLocks noChangeAspect="1"/>
          </p:cNvPicPr>
          <p:nvPr/>
        </p:nvPicPr>
        <p:blipFill>
          <a:blip r:embed="rId2"/>
          <a:stretch>
            <a:fillRect/>
          </a:stretch>
        </p:blipFill>
        <p:spPr>
          <a:xfrm>
            <a:off x="251520" y="0"/>
            <a:ext cx="5306122" cy="6858000"/>
          </a:xfrm>
          <a:prstGeom prst="rect">
            <a:avLst/>
          </a:prstGeom>
        </p:spPr>
      </p:pic>
      <p:pic>
        <p:nvPicPr>
          <p:cNvPr id="2" name="Imagen 1">
            <a:extLst>
              <a:ext uri="{FF2B5EF4-FFF2-40B4-BE49-F238E27FC236}">
                <a16:creationId xmlns:a16="http://schemas.microsoft.com/office/drawing/2014/main" id="{99CA0134-9E26-E27A-9B39-2CB71AA0C117}"/>
              </a:ext>
            </a:extLst>
          </p:cNvPr>
          <p:cNvPicPr>
            <a:picLocks noChangeAspect="1"/>
          </p:cNvPicPr>
          <p:nvPr/>
        </p:nvPicPr>
        <p:blipFill>
          <a:blip r:embed="rId3"/>
          <a:stretch>
            <a:fillRect/>
          </a:stretch>
        </p:blipFill>
        <p:spPr>
          <a:xfrm>
            <a:off x="5652120" y="980728"/>
            <a:ext cx="3327092" cy="4608512"/>
          </a:xfrm>
          <a:prstGeom prst="rect">
            <a:avLst/>
          </a:prstGeom>
        </p:spPr>
      </p:pic>
      <p:sp>
        <p:nvSpPr>
          <p:cNvPr id="5" name="CuadroTexto 4">
            <a:extLst>
              <a:ext uri="{FF2B5EF4-FFF2-40B4-BE49-F238E27FC236}">
                <a16:creationId xmlns:a16="http://schemas.microsoft.com/office/drawing/2014/main" id="{C1ACED36-A5CB-9CF8-6457-5D00DB156068}"/>
              </a:ext>
            </a:extLst>
          </p:cNvPr>
          <p:cNvSpPr txBox="1"/>
          <p:nvPr/>
        </p:nvSpPr>
        <p:spPr>
          <a:xfrm>
            <a:off x="5650454" y="5661248"/>
            <a:ext cx="3242026" cy="923330"/>
          </a:xfrm>
          <a:prstGeom prst="rect">
            <a:avLst/>
          </a:prstGeom>
          <a:noFill/>
        </p:spPr>
        <p:txBody>
          <a:bodyPr wrap="square">
            <a:spAutoFit/>
          </a:bodyPr>
          <a:lstStyle/>
          <a:p>
            <a:r>
              <a:rPr lang="es-ES" dirty="0">
                <a:hlinkClick r:id="rId4"/>
              </a:rPr>
              <a:t>https://www.youtube.com/watch?v=xfY_Jw_2I8c</a:t>
            </a:r>
            <a:endParaRPr lang="es-ES" dirty="0"/>
          </a:p>
          <a:p>
            <a:endParaRPr lang="es-ES" dirty="0"/>
          </a:p>
        </p:txBody>
      </p:sp>
    </p:spTree>
    <p:extLst>
      <p:ext uri="{BB962C8B-B14F-4D97-AF65-F5344CB8AC3E}">
        <p14:creationId xmlns:p14="http://schemas.microsoft.com/office/powerpoint/2010/main" val="2124245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63204C3-1885-F8E7-4C19-0ABAE517FB5F}"/>
              </a:ext>
            </a:extLst>
          </p:cNvPr>
          <p:cNvPicPr>
            <a:picLocks noChangeAspect="1"/>
          </p:cNvPicPr>
          <p:nvPr/>
        </p:nvPicPr>
        <p:blipFill>
          <a:blip r:embed="rId2"/>
          <a:stretch>
            <a:fillRect/>
          </a:stretch>
        </p:blipFill>
        <p:spPr>
          <a:xfrm>
            <a:off x="4283968" y="0"/>
            <a:ext cx="4990854" cy="6858000"/>
          </a:xfrm>
          <a:prstGeom prst="rect">
            <a:avLst/>
          </a:prstGeom>
        </p:spPr>
      </p:pic>
      <p:pic>
        <p:nvPicPr>
          <p:cNvPr id="5" name="Imagen 4">
            <a:extLst>
              <a:ext uri="{FF2B5EF4-FFF2-40B4-BE49-F238E27FC236}">
                <a16:creationId xmlns:a16="http://schemas.microsoft.com/office/drawing/2014/main" id="{A17D644A-AB3F-41AD-9DED-404A3A85E88B}"/>
              </a:ext>
            </a:extLst>
          </p:cNvPr>
          <p:cNvPicPr>
            <a:picLocks noChangeAspect="1"/>
          </p:cNvPicPr>
          <p:nvPr/>
        </p:nvPicPr>
        <p:blipFill>
          <a:blip r:embed="rId3"/>
          <a:stretch>
            <a:fillRect/>
          </a:stretch>
        </p:blipFill>
        <p:spPr>
          <a:xfrm>
            <a:off x="251520" y="332656"/>
            <a:ext cx="3781425" cy="2076450"/>
          </a:xfrm>
          <a:prstGeom prst="rect">
            <a:avLst/>
          </a:prstGeom>
        </p:spPr>
      </p:pic>
      <p:sp>
        <p:nvSpPr>
          <p:cNvPr id="2" name="CuadroTexto 1">
            <a:extLst>
              <a:ext uri="{FF2B5EF4-FFF2-40B4-BE49-F238E27FC236}">
                <a16:creationId xmlns:a16="http://schemas.microsoft.com/office/drawing/2014/main" id="{D0DC0209-E1BC-F2A7-BB15-8D9BB43C9E6C}"/>
              </a:ext>
            </a:extLst>
          </p:cNvPr>
          <p:cNvSpPr txBox="1"/>
          <p:nvPr/>
        </p:nvSpPr>
        <p:spPr>
          <a:xfrm>
            <a:off x="379643" y="3140968"/>
            <a:ext cx="3672408" cy="1477328"/>
          </a:xfrm>
          <a:prstGeom prst="rect">
            <a:avLst/>
          </a:prstGeom>
          <a:solidFill>
            <a:schemeClr val="accent6">
              <a:lumMod val="20000"/>
              <a:lumOff val="80000"/>
            </a:schemeClr>
          </a:solidFill>
        </p:spPr>
        <p:txBody>
          <a:bodyPr wrap="square" rtlCol="0">
            <a:spAutoFit/>
          </a:bodyPr>
          <a:lstStyle/>
          <a:p>
            <a:r>
              <a:rPr lang="es-ES" dirty="0"/>
              <a:t>Una </a:t>
            </a:r>
            <a:r>
              <a:rPr lang="es-ES" b="1" dirty="0">
                <a:solidFill>
                  <a:srgbClr val="FF0000"/>
                </a:solidFill>
              </a:rPr>
              <a:t>especie</a:t>
            </a:r>
            <a:r>
              <a:rPr lang="es-ES" dirty="0"/>
              <a:t> es un conjunto de seres vivos con características anatómicas y fisiológicas semejantes, que se reproducen entre ellos y cuya descendencia es fértil.</a:t>
            </a:r>
          </a:p>
        </p:txBody>
      </p:sp>
    </p:spTree>
    <p:extLst>
      <p:ext uri="{BB962C8B-B14F-4D97-AF65-F5344CB8AC3E}">
        <p14:creationId xmlns:p14="http://schemas.microsoft.com/office/powerpoint/2010/main" val="3453261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7207093-9ED0-BDAB-0C3E-A89B072D368A}"/>
              </a:ext>
            </a:extLst>
          </p:cNvPr>
          <p:cNvPicPr>
            <a:picLocks noChangeAspect="1"/>
          </p:cNvPicPr>
          <p:nvPr/>
        </p:nvPicPr>
        <p:blipFill>
          <a:blip r:embed="rId2"/>
          <a:stretch>
            <a:fillRect/>
          </a:stretch>
        </p:blipFill>
        <p:spPr>
          <a:xfrm>
            <a:off x="179512" y="260648"/>
            <a:ext cx="6038048" cy="3960440"/>
          </a:xfrm>
          <a:prstGeom prst="rect">
            <a:avLst/>
          </a:prstGeom>
        </p:spPr>
      </p:pic>
    </p:spTree>
    <p:extLst>
      <p:ext uri="{BB962C8B-B14F-4D97-AF65-F5344CB8AC3E}">
        <p14:creationId xmlns:p14="http://schemas.microsoft.com/office/powerpoint/2010/main" val="230703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E646A7-12AA-E0CE-22F8-2C0CA4FF93DD}"/>
              </a:ext>
            </a:extLst>
          </p:cNvPr>
          <p:cNvPicPr>
            <a:picLocks noChangeAspect="1"/>
          </p:cNvPicPr>
          <p:nvPr/>
        </p:nvPicPr>
        <p:blipFill>
          <a:blip r:embed="rId2"/>
          <a:stretch>
            <a:fillRect/>
          </a:stretch>
        </p:blipFill>
        <p:spPr>
          <a:xfrm>
            <a:off x="323528" y="242887"/>
            <a:ext cx="7181850" cy="6372225"/>
          </a:xfrm>
          <a:prstGeom prst="rect">
            <a:avLst/>
          </a:prstGeom>
        </p:spPr>
      </p:pic>
    </p:spTree>
    <p:extLst>
      <p:ext uri="{BB962C8B-B14F-4D97-AF65-F5344CB8AC3E}">
        <p14:creationId xmlns:p14="http://schemas.microsoft.com/office/powerpoint/2010/main" val="2650218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3F772F6-551E-53BF-7C51-3A9BDB9CD28E}"/>
              </a:ext>
            </a:extLst>
          </p:cNvPr>
          <p:cNvPicPr>
            <a:picLocks noChangeAspect="1"/>
          </p:cNvPicPr>
          <p:nvPr/>
        </p:nvPicPr>
        <p:blipFill>
          <a:blip r:embed="rId2"/>
          <a:stretch>
            <a:fillRect/>
          </a:stretch>
        </p:blipFill>
        <p:spPr>
          <a:xfrm>
            <a:off x="0" y="458755"/>
            <a:ext cx="9144000" cy="5940490"/>
          </a:xfrm>
          <a:prstGeom prst="rect">
            <a:avLst/>
          </a:prstGeom>
        </p:spPr>
      </p:pic>
    </p:spTree>
    <p:extLst>
      <p:ext uri="{BB962C8B-B14F-4D97-AF65-F5344CB8AC3E}">
        <p14:creationId xmlns:p14="http://schemas.microsoft.com/office/powerpoint/2010/main" val="1687181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BB7F199-5EDD-8AAE-3D55-5F2DBA956D8B}"/>
              </a:ext>
            </a:extLst>
          </p:cNvPr>
          <p:cNvPicPr>
            <a:picLocks noChangeAspect="1"/>
          </p:cNvPicPr>
          <p:nvPr/>
        </p:nvPicPr>
        <p:blipFill>
          <a:blip r:embed="rId2"/>
          <a:stretch>
            <a:fillRect/>
          </a:stretch>
        </p:blipFill>
        <p:spPr>
          <a:xfrm>
            <a:off x="381000" y="188640"/>
            <a:ext cx="4191000" cy="2219325"/>
          </a:xfrm>
          <a:prstGeom prst="rect">
            <a:avLst/>
          </a:prstGeom>
        </p:spPr>
      </p:pic>
      <p:pic>
        <p:nvPicPr>
          <p:cNvPr id="5" name="Imagen 4">
            <a:extLst>
              <a:ext uri="{FF2B5EF4-FFF2-40B4-BE49-F238E27FC236}">
                <a16:creationId xmlns:a16="http://schemas.microsoft.com/office/drawing/2014/main" id="{D8047E62-C17C-E7CE-D96E-7DC2F74ACDBA}"/>
              </a:ext>
            </a:extLst>
          </p:cNvPr>
          <p:cNvPicPr>
            <a:picLocks noChangeAspect="1"/>
          </p:cNvPicPr>
          <p:nvPr/>
        </p:nvPicPr>
        <p:blipFill>
          <a:blip r:embed="rId3"/>
          <a:stretch>
            <a:fillRect/>
          </a:stretch>
        </p:blipFill>
        <p:spPr>
          <a:xfrm>
            <a:off x="251520" y="2636912"/>
            <a:ext cx="6831234" cy="3096344"/>
          </a:xfrm>
          <a:prstGeom prst="rect">
            <a:avLst/>
          </a:prstGeom>
        </p:spPr>
      </p:pic>
    </p:spTree>
    <p:extLst>
      <p:ext uri="{BB962C8B-B14F-4D97-AF65-F5344CB8AC3E}">
        <p14:creationId xmlns:p14="http://schemas.microsoft.com/office/powerpoint/2010/main" val="3490591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6C326C-7504-D901-716A-3A043ABBC523}"/>
              </a:ext>
            </a:extLst>
          </p:cNvPr>
          <p:cNvPicPr>
            <a:picLocks noChangeAspect="1"/>
          </p:cNvPicPr>
          <p:nvPr/>
        </p:nvPicPr>
        <p:blipFill rotWithShape="1">
          <a:blip r:embed="rId2"/>
          <a:srcRect b="53321"/>
          <a:stretch/>
        </p:blipFill>
        <p:spPr>
          <a:xfrm>
            <a:off x="251520" y="176213"/>
            <a:ext cx="5600700" cy="3036764"/>
          </a:xfrm>
          <a:prstGeom prst="rect">
            <a:avLst/>
          </a:prstGeom>
        </p:spPr>
      </p:pic>
      <p:pic>
        <p:nvPicPr>
          <p:cNvPr id="2" name="Picture 4" descr="Resultado de imagen de frecuencias génicas o alélicas">
            <a:extLst>
              <a:ext uri="{FF2B5EF4-FFF2-40B4-BE49-F238E27FC236}">
                <a16:creationId xmlns:a16="http://schemas.microsoft.com/office/drawing/2014/main" id="{A8CA5C06-EEE0-FEF4-45C7-1BD298FDF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76" y="3517726"/>
            <a:ext cx="5040560" cy="298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65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6C326C-7504-D901-716A-3A043ABBC523}"/>
              </a:ext>
            </a:extLst>
          </p:cNvPr>
          <p:cNvPicPr>
            <a:picLocks noChangeAspect="1"/>
          </p:cNvPicPr>
          <p:nvPr/>
        </p:nvPicPr>
        <p:blipFill rotWithShape="1">
          <a:blip r:embed="rId2"/>
          <a:srcRect t="45572" b="40039"/>
          <a:stretch/>
        </p:blipFill>
        <p:spPr>
          <a:xfrm>
            <a:off x="179512" y="188641"/>
            <a:ext cx="5600700" cy="936104"/>
          </a:xfrm>
          <a:prstGeom prst="rect">
            <a:avLst/>
          </a:prstGeom>
        </p:spPr>
      </p:pic>
      <p:graphicFrame>
        <p:nvGraphicFramePr>
          <p:cNvPr id="4" name="1 Objeto">
            <a:extLst>
              <a:ext uri="{FF2B5EF4-FFF2-40B4-BE49-F238E27FC236}">
                <a16:creationId xmlns:a16="http://schemas.microsoft.com/office/drawing/2014/main" id="{0723E7B2-D30E-8A4F-BAAA-77EF4C3F8EEC}"/>
              </a:ext>
            </a:extLst>
          </p:cNvPr>
          <p:cNvGraphicFramePr>
            <a:graphicFrameLocks noChangeAspect="1"/>
          </p:cNvGraphicFramePr>
          <p:nvPr>
            <p:extLst>
              <p:ext uri="{D42A27DB-BD31-4B8C-83A1-F6EECF244321}">
                <p14:modId xmlns:p14="http://schemas.microsoft.com/office/powerpoint/2010/main" val="1030284032"/>
              </p:ext>
            </p:extLst>
          </p:nvPr>
        </p:nvGraphicFramePr>
        <p:xfrm>
          <a:off x="323850" y="4711714"/>
          <a:ext cx="8496300" cy="2033588"/>
        </p:xfrm>
        <a:graphic>
          <a:graphicData uri="http://schemas.openxmlformats.org/presentationml/2006/ole">
            <mc:AlternateContent xmlns:mc="http://schemas.openxmlformats.org/markup-compatibility/2006">
              <mc:Choice xmlns:v="urn:schemas-microsoft-com:vml" Requires="v">
                <p:oleObj r:id="rId3" imgW="9390476" imgH="2247619" progId="">
                  <p:embed/>
                </p:oleObj>
              </mc:Choice>
              <mc:Fallback>
                <p:oleObj r:id="rId3" imgW="9390476" imgH="2247619" progId="">
                  <p:embed/>
                  <p:pic>
                    <p:nvPicPr>
                      <p:cNvPr id="22532" name="1 Objeto">
                        <a:extLst>
                          <a:ext uri="{FF2B5EF4-FFF2-40B4-BE49-F238E27FC236}">
                            <a16:creationId xmlns:a16="http://schemas.microsoft.com/office/drawing/2014/main" id="{CC735089-1764-3B20-1987-88E14D392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711714"/>
                        <a:ext cx="8496300" cy="203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2" descr="Resultado de imagen de muraciones de los alelos&quot;">
            <a:extLst>
              <a:ext uri="{FF2B5EF4-FFF2-40B4-BE49-F238E27FC236}">
                <a16:creationId xmlns:a16="http://schemas.microsoft.com/office/drawing/2014/main" id="{E7E2E8CC-777D-593B-C909-8951803A11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556" b="19444"/>
          <a:stretch>
            <a:fillRect/>
          </a:stretch>
        </p:blipFill>
        <p:spPr bwMode="auto">
          <a:xfrm>
            <a:off x="1475656" y="1277385"/>
            <a:ext cx="5832648" cy="32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193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6C326C-7504-D901-716A-3A043ABBC523}"/>
              </a:ext>
            </a:extLst>
          </p:cNvPr>
          <p:cNvPicPr>
            <a:picLocks noChangeAspect="1"/>
          </p:cNvPicPr>
          <p:nvPr/>
        </p:nvPicPr>
        <p:blipFill rotWithShape="1">
          <a:blip r:embed="rId2"/>
          <a:srcRect t="59962" b="18113"/>
          <a:stretch/>
        </p:blipFill>
        <p:spPr>
          <a:xfrm>
            <a:off x="107504" y="404664"/>
            <a:ext cx="5400600" cy="1375430"/>
          </a:xfrm>
          <a:prstGeom prst="rect">
            <a:avLst/>
          </a:prstGeom>
        </p:spPr>
      </p:pic>
      <p:pic>
        <p:nvPicPr>
          <p:cNvPr id="4" name="Picture 4" descr="Image">
            <a:extLst>
              <a:ext uri="{FF2B5EF4-FFF2-40B4-BE49-F238E27FC236}">
                <a16:creationId xmlns:a16="http://schemas.microsoft.com/office/drawing/2014/main" id="{B0CE4DC4-76E1-13D5-BA90-56A8D934D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00" t="10085" r="18599" b="11723"/>
          <a:stretch>
            <a:fillRect/>
          </a:stretch>
        </p:blipFill>
        <p:spPr bwMode="auto">
          <a:xfrm>
            <a:off x="212349" y="1988840"/>
            <a:ext cx="4988640" cy="366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5A611983-E39D-CC20-B36B-3F7600EEFCAC}"/>
              </a:ext>
            </a:extLst>
          </p:cNvPr>
          <p:cNvPicPr>
            <a:picLocks noChangeAspect="1"/>
          </p:cNvPicPr>
          <p:nvPr/>
        </p:nvPicPr>
        <p:blipFill rotWithShape="1">
          <a:blip r:embed="rId4"/>
          <a:srcRect b="16401"/>
          <a:stretch/>
        </p:blipFill>
        <p:spPr>
          <a:xfrm>
            <a:off x="5200989" y="201051"/>
            <a:ext cx="3730662" cy="6521920"/>
          </a:xfrm>
          <a:prstGeom prst="rect">
            <a:avLst/>
          </a:prstGeom>
        </p:spPr>
      </p:pic>
      <p:sp>
        <p:nvSpPr>
          <p:cNvPr id="7" name="CuadroTexto 6">
            <a:extLst>
              <a:ext uri="{FF2B5EF4-FFF2-40B4-BE49-F238E27FC236}">
                <a16:creationId xmlns:a16="http://schemas.microsoft.com/office/drawing/2014/main" id="{344EC026-8F2D-719A-FE39-05D1AA86F526}"/>
              </a:ext>
            </a:extLst>
          </p:cNvPr>
          <p:cNvSpPr txBox="1"/>
          <p:nvPr/>
        </p:nvSpPr>
        <p:spPr>
          <a:xfrm>
            <a:off x="212349" y="5996050"/>
            <a:ext cx="4572000" cy="369332"/>
          </a:xfrm>
          <a:prstGeom prst="rect">
            <a:avLst/>
          </a:prstGeom>
          <a:noFill/>
        </p:spPr>
        <p:txBody>
          <a:bodyPr wrap="square">
            <a:spAutoFit/>
          </a:bodyPr>
          <a:lstStyle/>
          <a:p>
            <a:r>
              <a:rPr lang="es-ES" dirty="0">
                <a:hlinkClick r:id="rId5"/>
              </a:rPr>
              <a:t>Selección natural (youtube.com)</a:t>
            </a:r>
            <a:endParaRPr lang="es-ES" dirty="0"/>
          </a:p>
        </p:txBody>
      </p:sp>
    </p:spTree>
    <p:extLst>
      <p:ext uri="{BB962C8B-B14F-4D97-AF65-F5344CB8AC3E}">
        <p14:creationId xmlns:p14="http://schemas.microsoft.com/office/powerpoint/2010/main" val="1820788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6C326C-7504-D901-716A-3A043ABBC523}"/>
              </a:ext>
            </a:extLst>
          </p:cNvPr>
          <p:cNvPicPr>
            <a:picLocks noChangeAspect="1"/>
          </p:cNvPicPr>
          <p:nvPr/>
        </p:nvPicPr>
        <p:blipFill rotWithShape="1">
          <a:blip r:embed="rId2"/>
          <a:srcRect t="80934"/>
          <a:stretch/>
        </p:blipFill>
        <p:spPr>
          <a:xfrm>
            <a:off x="395536" y="548680"/>
            <a:ext cx="7153274" cy="1584176"/>
          </a:xfrm>
          <a:prstGeom prst="rect">
            <a:avLst/>
          </a:prstGeom>
        </p:spPr>
      </p:pic>
      <p:pic>
        <p:nvPicPr>
          <p:cNvPr id="2050" name="Picture 2" descr="Trazando camino: Cómo se originan nuevas especies">
            <a:extLst>
              <a:ext uri="{FF2B5EF4-FFF2-40B4-BE49-F238E27FC236}">
                <a16:creationId xmlns:a16="http://schemas.microsoft.com/office/drawing/2014/main" id="{CEA24A07-8CA9-74A4-DB83-536D1184E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732" y="2276872"/>
            <a:ext cx="4824536" cy="425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177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509647B-9FBB-63E9-3C9B-E0BA7302ED5D}"/>
              </a:ext>
            </a:extLst>
          </p:cNvPr>
          <p:cNvPicPr>
            <a:picLocks noChangeAspect="1"/>
          </p:cNvPicPr>
          <p:nvPr/>
        </p:nvPicPr>
        <p:blipFill>
          <a:blip r:embed="rId2"/>
          <a:stretch>
            <a:fillRect/>
          </a:stretch>
        </p:blipFill>
        <p:spPr>
          <a:xfrm>
            <a:off x="467544" y="260648"/>
            <a:ext cx="5343525" cy="4848225"/>
          </a:xfrm>
          <a:prstGeom prst="rect">
            <a:avLst/>
          </a:prstGeom>
        </p:spPr>
      </p:pic>
    </p:spTree>
    <p:extLst>
      <p:ext uri="{BB962C8B-B14F-4D97-AF65-F5344CB8AC3E}">
        <p14:creationId xmlns:p14="http://schemas.microsoft.com/office/powerpoint/2010/main" val="2685173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420CB9D-FDA1-FC16-EBD0-8393064A9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451" y="512676"/>
            <a:ext cx="7383098"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291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29D7F52-060B-56B5-8B12-46DD31779B7F}"/>
              </a:ext>
            </a:extLst>
          </p:cNvPr>
          <p:cNvPicPr>
            <a:picLocks noChangeAspect="1"/>
          </p:cNvPicPr>
          <p:nvPr/>
        </p:nvPicPr>
        <p:blipFill rotWithShape="1">
          <a:blip r:embed="rId2"/>
          <a:srcRect b="58602"/>
          <a:stretch/>
        </p:blipFill>
        <p:spPr>
          <a:xfrm>
            <a:off x="18645" y="0"/>
            <a:ext cx="5448300" cy="2708920"/>
          </a:xfrm>
          <a:prstGeom prst="rect">
            <a:avLst/>
          </a:prstGeom>
        </p:spPr>
      </p:pic>
      <p:pic>
        <p:nvPicPr>
          <p:cNvPr id="2" name="Picture 2" descr="Resultado de imagen de adaptaciones de los tipos de pico">
            <a:extLst>
              <a:ext uri="{FF2B5EF4-FFF2-40B4-BE49-F238E27FC236}">
                <a16:creationId xmlns:a16="http://schemas.microsoft.com/office/drawing/2014/main" id="{D3B7AD12-19E0-8101-E11B-AA3C38B4EF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2" t="21660" r="6505" b="5783"/>
          <a:stretch/>
        </p:blipFill>
        <p:spPr bwMode="auto">
          <a:xfrm>
            <a:off x="2483768" y="2420888"/>
            <a:ext cx="6492923"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212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50EC165-80B5-563F-B1D5-A8F68AC81B17}"/>
              </a:ext>
            </a:extLst>
          </p:cNvPr>
          <p:cNvPicPr>
            <a:picLocks noChangeAspect="1"/>
          </p:cNvPicPr>
          <p:nvPr/>
        </p:nvPicPr>
        <p:blipFill>
          <a:blip r:embed="rId2"/>
          <a:stretch>
            <a:fillRect/>
          </a:stretch>
        </p:blipFill>
        <p:spPr>
          <a:xfrm>
            <a:off x="323528" y="404664"/>
            <a:ext cx="6934200" cy="4019550"/>
          </a:xfrm>
          <a:prstGeom prst="rect">
            <a:avLst/>
          </a:prstGeom>
        </p:spPr>
      </p:pic>
    </p:spTree>
    <p:extLst>
      <p:ext uri="{BB962C8B-B14F-4D97-AF65-F5344CB8AC3E}">
        <p14:creationId xmlns:p14="http://schemas.microsoft.com/office/powerpoint/2010/main" val="3396284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D9D1017-3101-E257-72BA-4438EF2F9405}"/>
              </a:ext>
            </a:extLst>
          </p:cNvPr>
          <p:cNvPicPr>
            <a:picLocks noChangeAspect="1"/>
          </p:cNvPicPr>
          <p:nvPr/>
        </p:nvPicPr>
        <p:blipFill>
          <a:blip r:embed="rId2"/>
          <a:stretch>
            <a:fillRect/>
          </a:stretch>
        </p:blipFill>
        <p:spPr>
          <a:xfrm>
            <a:off x="395536" y="332656"/>
            <a:ext cx="7096125" cy="4981575"/>
          </a:xfrm>
          <a:prstGeom prst="rect">
            <a:avLst/>
          </a:prstGeom>
        </p:spPr>
      </p:pic>
    </p:spTree>
    <p:extLst>
      <p:ext uri="{BB962C8B-B14F-4D97-AF65-F5344CB8AC3E}">
        <p14:creationId xmlns:p14="http://schemas.microsoft.com/office/powerpoint/2010/main" val="2156539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64AC589-9BD5-9D94-FB58-417722C9EE22}"/>
              </a:ext>
            </a:extLst>
          </p:cNvPr>
          <p:cNvPicPr>
            <a:picLocks noChangeAspect="1"/>
          </p:cNvPicPr>
          <p:nvPr/>
        </p:nvPicPr>
        <p:blipFill>
          <a:blip r:embed="rId2"/>
          <a:stretch>
            <a:fillRect/>
          </a:stretch>
        </p:blipFill>
        <p:spPr>
          <a:xfrm>
            <a:off x="0" y="1646695"/>
            <a:ext cx="9144000" cy="3564610"/>
          </a:xfrm>
          <a:prstGeom prst="rect">
            <a:avLst/>
          </a:prstGeom>
        </p:spPr>
      </p:pic>
    </p:spTree>
    <p:extLst>
      <p:ext uri="{BB962C8B-B14F-4D97-AF65-F5344CB8AC3E}">
        <p14:creationId xmlns:p14="http://schemas.microsoft.com/office/powerpoint/2010/main" val="125549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078FB58A-C12D-0A7A-D576-E71009B6D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3" y="676275"/>
            <a:ext cx="7915275"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63FAC30-D049-7B1C-C57A-35747F072DB0}"/>
              </a:ext>
            </a:extLst>
          </p:cNvPr>
          <p:cNvPicPr>
            <a:picLocks noChangeAspect="1"/>
          </p:cNvPicPr>
          <p:nvPr/>
        </p:nvPicPr>
        <p:blipFill rotWithShape="1">
          <a:blip r:embed="rId2"/>
          <a:srcRect l="37764" t="-1" b="33699"/>
          <a:stretch/>
        </p:blipFill>
        <p:spPr>
          <a:xfrm>
            <a:off x="245474" y="1844824"/>
            <a:ext cx="6414758" cy="4355700"/>
          </a:xfrm>
          <a:prstGeom prst="rect">
            <a:avLst/>
          </a:prstGeom>
        </p:spPr>
      </p:pic>
      <p:pic>
        <p:nvPicPr>
          <p:cNvPr id="2" name="Imagen 1">
            <a:extLst>
              <a:ext uri="{FF2B5EF4-FFF2-40B4-BE49-F238E27FC236}">
                <a16:creationId xmlns:a16="http://schemas.microsoft.com/office/drawing/2014/main" id="{999279F0-2A35-B044-E605-BF08814E017D}"/>
              </a:ext>
            </a:extLst>
          </p:cNvPr>
          <p:cNvPicPr>
            <a:picLocks noChangeAspect="1"/>
          </p:cNvPicPr>
          <p:nvPr/>
        </p:nvPicPr>
        <p:blipFill rotWithShape="1">
          <a:blip r:embed="rId2"/>
          <a:srcRect r="71778" b="68676"/>
          <a:stretch/>
        </p:blipFill>
        <p:spPr>
          <a:xfrm>
            <a:off x="251520" y="116632"/>
            <a:ext cx="2580606" cy="1825605"/>
          </a:xfrm>
          <a:prstGeom prst="rect">
            <a:avLst/>
          </a:prstGeom>
        </p:spPr>
      </p:pic>
    </p:spTree>
    <p:extLst>
      <p:ext uri="{BB962C8B-B14F-4D97-AF65-F5344CB8AC3E}">
        <p14:creationId xmlns:p14="http://schemas.microsoft.com/office/powerpoint/2010/main" val="3013689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Imagen 12" descr="Resultado de imagen de serie filogenética del caballo">
            <a:extLst>
              <a:ext uri="{FF2B5EF4-FFF2-40B4-BE49-F238E27FC236}">
                <a16:creationId xmlns:a16="http://schemas.microsoft.com/office/drawing/2014/main" id="{3180DC30-BBF2-AE27-B2FD-D1A9E0467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157163"/>
            <a:ext cx="5718175"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AutoShape 4" descr="Resultado de imagen de serie filogenetica del caballo">
            <a:extLst>
              <a:ext uri="{FF2B5EF4-FFF2-40B4-BE49-F238E27FC236}">
                <a16:creationId xmlns:a16="http://schemas.microsoft.com/office/drawing/2014/main" id="{4CD0B3D7-E59B-327D-D564-DDF41AE5FCF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ES" sz="1800"/>
          </a:p>
        </p:txBody>
      </p:sp>
      <p:pic>
        <p:nvPicPr>
          <p:cNvPr id="101380" name="Picture 6" descr="Resultado de imagen de serie filogenetica del caballo">
            <a:extLst>
              <a:ext uri="{FF2B5EF4-FFF2-40B4-BE49-F238E27FC236}">
                <a16:creationId xmlns:a16="http://schemas.microsoft.com/office/drawing/2014/main" id="{A1D7C068-8C0E-B5DF-A87D-9F252A9B2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950" y="1927225"/>
            <a:ext cx="34480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63FAC30-D049-7B1C-C57A-35747F072DB0}"/>
              </a:ext>
            </a:extLst>
          </p:cNvPr>
          <p:cNvPicPr>
            <a:picLocks noChangeAspect="1"/>
          </p:cNvPicPr>
          <p:nvPr/>
        </p:nvPicPr>
        <p:blipFill rotWithShape="1">
          <a:blip r:embed="rId2"/>
          <a:srcRect l="37764" t="66301" b="13206"/>
          <a:stretch/>
        </p:blipFill>
        <p:spPr>
          <a:xfrm>
            <a:off x="395535" y="404664"/>
            <a:ext cx="6861939" cy="1440160"/>
          </a:xfrm>
          <a:prstGeom prst="rect">
            <a:avLst/>
          </a:prstGeom>
        </p:spPr>
      </p:pic>
      <p:pic>
        <p:nvPicPr>
          <p:cNvPr id="4" name="Picture 3">
            <a:extLst>
              <a:ext uri="{FF2B5EF4-FFF2-40B4-BE49-F238E27FC236}">
                <a16:creationId xmlns:a16="http://schemas.microsoft.com/office/drawing/2014/main" id="{27A29E13-71E3-7AA6-C914-80C3024D6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204864"/>
            <a:ext cx="2735263" cy="370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13" descr="Resultado de imagen de Archaeopteryx">
            <a:extLst>
              <a:ext uri="{FF2B5EF4-FFF2-40B4-BE49-F238E27FC236}">
                <a16:creationId xmlns:a16="http://schemas.microsoft.com/office/drawing/2014/main" id="{AD8C5850-4900-0653-23B4-1FE2C9CEB3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2383" y="2351424"/>
            <a:ext cx="3145575" cy="316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089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5C68CE5-ABED-5B7F-8E32-9519BA612FBB}"/>
              </a:ext>
            </a:extLst>
          </p:cNvPr>
          <p:cNvPicPr>
            <a:picLocks noChangeAspect="1"/>
          </p:cNvPicPr>
          <p:nvPr/>
        </p:nvPicPr>
        <p:blipFill>
          <a:blip r:embed="rId2"/>
          <a:stretch>
            <a:fillRect/>
          </a:stretch>
        </p:blipFill>
        <p:spPr>
          <a:xfrm>
            <a:off x="323528" y="260648"/>
            <a:ext cx="7038975" cy="1143000"/>
          </a:xfrm>
          <a:prstGeom prst="rect">
            <a:avLst/>
          </a:prstGeom>
        </p:spPr>
      </p:pic>
      <p:pic>
        <p:nvPicPr>
          <p:cNvPr id="13318" name="Picture 6">
            <a:extLst>
              <a:ext uri="{FF2B5EF4-FFF2-40B4-BE49-F238E27FC236}">
                <a16:creationId xmlns:a16="http://schemas.microsoft.com/office/drawing/2014/main" id="{A4E24D4F-CBB5-2E24-5F06-A377EAD440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293" t="9051" r="3714" b="13250"/>
          <a:stretch/>
        </p:blipFill>
        <p:spPr bwMode="auto">
          <a:xfrm>
            <a:off x="3419872" y="1268760"/>
            <a:ext cx="2664296" cy="547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6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DF942D9-C0F9-F042-E20F-CF7636B7660D}"/>
              </a:ext>
            </a:extLst>
          </p:cNvPr>
          <p:cNvPicPr>
            <a:picLocks noChangeAspect="1"/>
          </p:cNvPicPr>
          <p:nvPr/>
        </p:nvPicPr>
        <p:blipFill rotWithShape="1">
          <a:blip r:embed="rId2"/>
          <a:srcRect b="59450"/>
          <a:stretch/>
        </p:blipFill>
        <p:spPr>
          <a:xfrm>
            <a:off x="467544" y="0"/>
            <a:ext cx="7113401" cy="2780928"/>
          </a:xfrm>
          <a:prstGeom prst="rect">
            <a:avLst/>
          </a:prstGeom>
        </p:spPr>
      </p:pic>
      <p:pic>
        <p:nvPicPr>
          <p:cNvPr id="2" name="Imagen 16" descr="Fossils common to the southern continents">
            <a:extLst>
              <a:ext uri="{FF2B5EF4-FFF2-40B4-BE49-F238E27FC236}">
                <a16:creationId xmlns:a16="http://schemas.microsoft.com/office/drawing/2014/main" id="{1C949E71-ECBB-C850-D4B5-A8ED6200C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71" y="2996952"/>
            <a:ext cx="7621138" cy="356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131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nimacionpangea9">
            <a:extLst>
              <a:ext uri="{FF2B5EF4-FFF2-40B4-BE49-F238E27FC236}">
                <a16:creationId xmlns:a16="http://schemas.microsoft.com/office/drawing/2014/main" id="{381302F0-C9AD-5B56-7877-2CF9E9758A2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a:xfrm>
            <a:off x="683568" y="1268760"/>
            <a:ext cx="7919537"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05098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F9EABAB-6BF8-82A6-3966-D9A1FA82BB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26" b="-2"/>
          <a:stretch/>
        </p:blipFill>
        <p:spPr bwMode="auto">
          <a:xfrm>
            <a:off x="179512" y="1196752"/>
            <a:ext cx="8629650" cy="475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686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DF942D9-C0F9-F042-E20F-CF7636B7660D}"/>
              </a:ext>
            </a:extLst>
          </p:cNvPr>
          <p:cNvPicPr>
            <a:picLocks noChangeAspect="1"/>
          </p:cNvPicPr>
          <p:nvPr/>
        </p:nvPicPr>
        <p:blipFill rotWithShape="1">
          <a:blip r:embed="rId2"/>
          <a:srcRect t="39899" b="31100"/>
          <a:stretch/>
        </p:blipFill>
        <p:spPr>
          <a:xfrm>
            <a:off x="467544" y="260648"/>
            <a:ext cx="7113401" cy="1988840"/>
          </a:xfrm>
          <a:prstGeom prst="rect">
            <a:avLst/>
          </a:prstGeom>
        </p:spPr>
      </p:pic>
      <p:pic>
        <p:nvPicPr>
          <p:cNvPr id="2" name="Picture 2">
            <a:extLst>
              <a:ext uri="{FF2B5EF4-FFF2-40B4-BE49-F238E27FC236}">
                <a16:creationId xmlns:a16="http://schemas.microsoft.com/office/drawing/2014/main" id="{B059FED1-C871-F499-9891-E95E13EA8F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29"/>
          <a:stretch/>
        </p:blipFill>
        <p:spPr bwMode="auto">
          <a:xfrm>
            <a:off x="1763688" y="2279504"/>
            <a:ext cx="5040560" cy="4086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290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DF942D9-C0F9-F042-E20F-CF7636B7660D}"/>
              </a:ext>
            </a:extLst>
          </p:cNvPr>
          <p:cNvPicPr>
            <a:picLocks noChangeAspect="1"/>
          </p:cNvPicPr>
          <p:nvPr/>
        </p:nvPicPr>
        <p:blipFill rotWithShape="1">
          <a:blip r:embed="rId2"/>
          <a:srcRect t="67850"/>
          <a:stretch/>
        </p:blipFill>
        <p:spPr>
          <a:xfrm>
            <a:off x="107504" y="260648"/>
            <a:ext cx="8363320" cy="2592288"/>
          </a:xfrm>
          <a:prstGeom prst="rect">
            <a:avLst/>
          </a:prstGeom>
        </p:spPr>
      </p:pic>
    </p:spTree>
    <p:extLst>
      <p:ext uri="{BB962C8B-B14F-4D97-AF65-F5344CB8AC3E}">
        <p14:creationId xmlns:p14="http://schemas.microsoft.com/office/powerpoint/2010/main" val="1799161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5D538C4-E696-2006-8474-4D28BA3FAC5E}"/>
              </a:ext>
            </a:extLst>
          </p:cNvPr>
          <p:cNvPicPr>
            <a:picLocks noChangeAspect="1"/>
          </p:cNvPicPr>
          <p:nvPr/>
        </p:nvPicPr>
        <p:blipFill>
          <a:blip r:embed="rId2"/>
          <a:stretch>
            <a:fillRect/>
          </a:stretch>
        </p:blipFill>
        <p:spPr>
          <a:xfrm>
            <a:off x="1924050" y="90487"/>
            <a:ext cx="5295900" cy="6677025"/>
          </a:xfrm>
          <a:prstGeom prst="rect">
            <a:avLst/>
          </a:prstGeom>
        </p:spPr>
      </p:pic>
    </p:spTree>
    <p:extLst>
      <p:ext uri="{BB962C8B-B14F-4D97-AF65-F5344CB8AC3E}">
        <p14:creationId xmlns:p14="http://schemas.microsoft.com/office/powerpoint/2010/main" val="4122766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A9A0099-74B7-3C5E-578D-262113BD6CA1}"/>
              </a:ext>
            </a:extLst>
          </p:cNvPr>
          <p:cNvPicPr>
            <a:picLocks noChangeAspect="1"/>
          </p:cNvPicPr>
          <p:nvPr/>
        </p:nvPicPr>
        <p:blipFill>
          <a:blip r:embed="rId2"/>
          <a:stretch>
            <a:fillRect/>
          </a:stretch>
        </p:blipFill>
        <p:spPr>
          <a:xfrm>
            <a:off x="395536" y="332656"/>
            <a:ext cx="6581775" cy="1400175"/>
          </a:xfrm>
          <a:prstGeom prst="rect">
            <a:avLst/>
          </a:prstGeom>
        </p:spPr>
      </p:pic>
      <p:pic>
        <p:nvPicPr>
          <p:cNvPr id="2" name="Imagen 18" descr="Resultado de imagen de órganos homólogos">
            <a:extLst>
              <a:ext uri="{FF2B5EF4-FFF2-40B4-BE49-F238E27FC236}">
                <a16:creationId xmlns:a16="http://schemas.microsoft.com/office/drawing/2014/main" id="{6EC9FBF9-D7DA-2EC3-D883-664839899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78" t="9825" r="7233"/>
          <a:stretch>
            <a:fillRect/>
          </a:stretch>
        </p:blipFill>
        <p:spPr bwMode="auto">
          <a:xfrm>
            <a:off x="4139952" y="2060848"/>
            <a:ext cx="4752528" cy="365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Resultado de imagen para evidencias anatomicas">
            <a:extLst>
              <a:ext uri="{FF2B5EF4-FFF2-40B4-BE49-F238E27FC236}">
                <a16:creationId xmlns:a16="http://schemas.microsoft.com/office/drawing/2014/main" id="{5152F55F-C2B5-6D4C-C147-8844C2A49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461770"/>
            <a:ext cx="4151312"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108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9" descr="Resultado de imagen de órganos análogos">
            <a:extLst>
              <a:ext uri="{FF2B5EF4-FFF2-40B4-BE49-F238E27FC236}">
                <a16:creationId xmlns:a16="http://schemas.microsoft.com/office/drawing/2014/main" id="{ACFF968B-75AD-F0B3-5227-11D4722AD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93" t="11458"/>
          <a:stretch>
            <a:fillRect/>
          </a:stretch>
        </p:blipFill>
        <p:spPr bwMode="auto">
          <a:xfrm>
            <a:off x="1619672" y="3057168"/>
            <a:ext cx="5400600" cy="374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Resultado de imagen de convergencia adaptativa">
            <a:extLst>
              <a:ext uri="{FF2B5EF4-FFF2-40B4-BE49-F238E27FC236}">
                <a16:creationId xmlns:a16="http://schemas.microsoft.com/office/drawing/2014/main" id="{AB1FA095-C008-58EB-A2F0-75AFADEDE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16632"/>
            <a:ext cx="4316413"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797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A757B3C-3B1E-205F-7F10-F0CAAC31431F}"/>
              </a:ext>
            </a:extLst>
          </p:cNvPr>
          <p:cNvPicPr>
            <a:picLocks noChangeAspect="1"/>
          </p:cNvPicPr>
          <p:nvPr/>
        </p:nvPicPr>
        <p:blipFill>
          <a:blip r:embed="rId2"/>
          <a:stretch>
            <a:fillRect/>
          </a:stretch>
        </p:blipFill>
        <p:spPr>
          <a:xfrm>
            <a:off x="251520" y="188640"/>
            <a:ext cx="7488832" cy="3770299"/>
          </a:xfrm>
          <a:prstGeom prst="rect">
            <a:avLst/>
          </a:prstGeom>
        </p:spPr>
      </p:pic>
      <p:pic>
        <p:nvPicPr>
          <p:cNvPr id="4" name="Imagen 3">
            <a:extLst>
              <a:ext uri="{FF2B5EF4-FFF2-40B4-BE49-F238E27FC236}">
                <a16:creationId xmlns:a16="http://schemas.microsoft.com/office/drawing/2014/main" id="{ABECF786-5775-FB5A-D831-8099ED0E5197}"/>
              </a:ext>
            </a:extLst>
          </p:cNvPr>
          <p:cNvPicPr>
            <a:picLocks noChangeAspect="1"/>
          </p:cNvPicPr>
          <p:nvPr/>
        </p:nvPicPr>
        <p:blipFill rotWithShape="1">
          <a:blip r:embed="rId3"/>
          <a:srcRect l="9682" t="8814"/>
          <a:stretch/>
        </p:blipFill>
        <p:spPr>
          <a:xfrm>
            <a:off x="3419872" y="3887616"/>
            <a:ext cx="5256584" cy="2808312"/>
          </a:xfrm>
          <a:prstGeom prst="rect">
            <a:avLst/>
          </a:prstGeom>
        </p:spPr>
      </p:pic>
    </p:spTree>
    <p:extLst>
      <p:ext uri="{BB962C8B-B14F-4D97-AF65-F5344CB8AC3E}">
        <p14:creationId xmlns:p14="http://schemas.microsoft.com/office/powerpoint/2010/main" val="264071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B616AE9-849C-474E-EE33-F6FA2F16FCA8}"/>
              </a:ext>
            </a:extLst>
          </p:cNvPr>
          <p:cNvPicPr>
            <a:picLocks noChangeAspect="1"/>
          </p:cNvPicPr>
          <p:nvPr/>
        </p:nvPicPr>
        <p:blipFill>
          <a:blip r:embed="rId2"/>
          <a:stretch>
            <a:fillRect/>
          </a:stretch>
        </p:blipFill>
        <p:spPr>
          <a:xfrm>
            <a:off x="395536" y="404664"/>
            <a:ext cx="6840760" cy="4642511"/>
          </a:xfrm>
          <a:prstGeom prst="rect">
            <a:avLst/>
          </a:prstGeom>
        </p:spPr>
      </p:pic>
    </p:spTree>
    <p:extLst>
      <p:ext uri="{BB962C8B-B14F-4D97-AF65-F5344CB8AC3E}">
        <p14:creationId xmlns:p14="http://schemas.microsoft.com/office/powerpoint/2010/main" val="2530254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2" descr="Resultado de imagen de pruebas bioquímicas de la evolución">
            <a:extLst>
              <a:ext uri="{FF2B5EF4-FFF2-40B4-BE49-F238E27FC236}">
                <a16:creationId xmlns:a16="http://schemas.microsoft.com/office/drawing/2014/main" id="{C0CAA102-0426-ED26-830E-ECAEC0541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9168" b="11917"/>
          <a:stretch>
            <a:fillRect/>
          </a:stretch>
        </p:blipFill>
        <p:spPr bwMode="auto">
          <a:xfrm>
            <a:off x="1907704" y="476672"/>
            <a:ext cx="611981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332340592">
            <a:extLst>
              <a:ext uri="{FF2B5EF4-FFF2-40B4-BE49-F238E27FC236}">
                <a16:creationId xmlns:a16="http://schemas.microsoft.com/office/drawing/2014/main" id="{702054B0-7093-9CB4-C3C7-402A58A9B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902"/>
          <a:stretch>
            <a:fillRect/>
          </a:stretch>
        </p:blipFill>
        <p:spPr bwMode="auto">
          <a:xfrm>
            <a:off x="539279" y="3140497"/>
            <a:ext cx="7623175"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596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id="{8B75FA33-F7E8-778C-6FA2-F3C0AA890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636588"/>
            <a:ext cx="8850312"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CA97120-7483-797E-B5BB-E630E5090D8E}"/>
              </a:ext>
            </a:extLst>
          </p:cNvPr>
          <p:cNvPicPr>
            <a:picLocks noChangeAspect="1"/>
          </p:cNvPicPr>
          <p:nvPr/>
        </p:nvPicPr>
        <p:blipFill>
          <a:blip r:embed="rId2"/>
          <a:stretch>
            <a:fillRect/>
          </a:stretch>
        </p:blipFill>
        <p:spPr>
          <a:xfrm>
            <a:off x="430188" y="260648"/>
            <a:ext cx="2667000" cy="2057400"/>
          </a:xfrm>
          <a:prstGeom prst="rect">
            <a:avLst/>
          </a:prstGeom>
        </p:spPr>
      </p:pic>
      <p:pic>
        <p:nvPicPr>
          <p:cNvPr id="5" name="Imagen 4">
            <a:extLst>
              <a:ext uri="{FF2B5EF4-FFF2-40B4-BE49-F238E27FC236}">
                <a16:creationId xmlns:a16="http://schemas.microsoft.com/office/drawing/2014/main" id="{8D82EDAC-7D39-FAF6-F22D-DAC8D76110B8}"/>
              </a:ext>
            </a:extLst>
          </p:cNvPr>
          <p:cNvPicPr>
            <a:picLocks noChangeAspect="1"/>
          </p:cNvPicPr>
          <p:nvPr/>
        </p:nvPicPr>
        <p:blipFill>
          <a:blip r:embed="rId3"/>
          <a:stretch>
            <a:fillRect/>
          </a:stretch>
        </p:blipFill>
        <p:spPr>
          <a:xfrm>
            <a:off x="430188" y="3068960"/>
            <a:ext cx="6610350" cy="3228975"/>
          </a:xfrm>
          <a:prstGeom prst="rect">
            <a:avLst/>
          </a:prstGeom>
        </p:spPr>
      </p:pic>
      <p:pic>
        <p:nvPicPr>
          <p:cNvPr id="2" name="Picture 5" descr="https://static.wixstatic.com/media/f5ff22_2b12e57f2f11465b92ae2cb0be99505a.gif">
            <a:extLst>
              <a:ext uri="{FF2B5EF4-FFF2-40B4-BE49-F238E27FC236}">
                <a16:creationId xmlns:a16="http://schemas.microsoft.com/office/drawing/2014/main" id="{CB5853BD-628B-12FF-9C37-441511AE138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59058" y="260648"/>
            <a:ext cx="3499905" cy="261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781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a:extLst>
              <a:ext uri="{FF2B5EF4-FFF2-40B4-BE49-F238E27FC236}">
                <a16:creationId xmlns:a16="http://schemas.microsoft.com/office/drawing/2014/main" id="{ACD2BD20-645E-534F-F6C7-89AAFE845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1268413"/>
            <a:ext cx="9039225" cy="352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7225"/>
            <a:ext cx="9144000" cy="568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51" name="Picture 11" descr="File:Great Rift Valley NAS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2744788"/>
            <a:ext cx="1177925" cy="354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940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DB4BD84-960C-CF49-0A11-5C0A2B6BAAA7}"/>
              </a:ext>
            </a:extLst>
          </p:cNvPr>
          <p:cNvPicPr>
            <a:picLocks noChangeAspect="1"/>
          </p:cNvPicPr>
          <p:nvPr/>
        </p:nvPicPr>
        <p:blipFill rotWithShape="1">
          <a:blip r:embed="rId2"/>
          <a:srcRect r="60237" b="92630"/>
          <a:stretch/>
        </p:blipFill>
        <p:spPr>
          <a:xfrm>
            <a:off x="0" y="404664"/>
            <a:ext cx="3635896" cy="432048"/>
          </a:xfrm>
          <a:prstGeom prst="rect">
            <a:avLst/>
          </a:prstGeom>
        </p:spPr>
      </p:pic>
      <p:pic>
        <p:nvPicPr>
          <p:cNvPr id="6" name="Imagen 5">
            <a:extLst>
              <a:ext uri="{FF2B5EF4-FFF2-40B4-BE49-F238E27FC236}">
                <a16:creationId xmlns:a16="http://schemas.microsoft.com/office/drawing/2014/main" id="{055FBC6D-5020-FFCA-85C7-AC14466AB7F5}"/>
              </a:ext>
            </a:extLst>
          </p:cNvPr>
          <p:cNvPicPr>
            <a:picLocks noChangeAspect="1"/>
          </p:cNvPicPr>
          <p:nvPr/>
        </p:nvPicPr>
        <p:blipFill>
          <a:blip r:embed="rId3"/>
          <a:stretch>
            <a:fillRect/>
          </a:stretch>
        </p:blipFill>
        <p:spPr>
          <a:xfrm>
            <a:off x="3663763" y="24519"/>
            <a:ext cx="5144550" cy="3362072"/>
          </a:xfrm>
          <a:prstGeom prst="rect">
            <a:avLst/>
          </a:prstGeom>
        </p:spPr>
      </p:pic>
      <p:graphicFrame>
        <p:nvGraphicFramePr>
          <p:cNvPr id="7" name="Object 4">
            <a:extLst>
              <a:ext uri="{FF2B5EF4-FFF2-40B4-BE49-F238E27FC236}">
                <a16:creationId xmlns:a16="http://schemas.microsoft.com/office/drawing/2014/main" id="{1B833363-EF2A-CA40-B203-85AB446782D1}"/>
              </a:ext>
            </a:extLst>
          </p:cNvPr>
          <p:cNvGraphicFramePr>
            <a:graphicFrameLocks noChangeAspect="1"/>
          </p:cNvGraphicFramePr>
          <p:nvPr>
            <p:extLst>
              <p:ext uri="{D42A27DB-BD31-4B8C-83A1-F6EECF244321}">
                <p14:modId xmlns:p14="http://schemas.microsoft.com/office/powerpoint/2010/main" val="3110042835"/>
              </p:ext>
            </p:extLst>
          </p:nvPr>
        </p:nvGraphicFramePr>
        <p:xfrm>
          <a:off x="676088" y="1124744"/>
          <a:ext cx="2987675" cy="5184775"/>
        </p:xfrm>
        <a:graphic>
          <a:graphicData uri="http://schemas.openxmlformats.org/presentationml/2006/ole">
            <mc:AlternateContent xmlns:mc="http://schemas.openxmlformats.org/markup-compatibility/2006">
              <mc:Choice xmlns:v="urn:schemas-microsoft-com:vml" Requires="v">
                <p:oleObj r:id="rId4" imgW="4676190" imgH="8116433" progId="">
                  <p:embed/>
                </p:oleObj>
              </mc:Choice>
              <mc:Fallback>
                <p:oleObj r:id="rId4" imgW="4676190" imgH="8116433" progId="">
                  <p:embed/>
                  <p:pic>
                    <p:nvPicPr>
                      <p:cNvPr id="288772" name="Object 4"/>
                      <p:cNvPicPr>
                        <a:picLocks noGrp="1"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76088" y="1124744"/>
                        <a:ext cx="2987675"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4">
            <a:extLst>
              <a:ext uri="{FF2B5EF4-FFF2-40B4-BE49-F238E27FC236}">
                <a16:creationId xmlns:a16="http://schemas.microsoft.com/office/drawing/2014/main" id="{E3E6D9E6-6987-FCAD-469D-CF1E3E665A3C}"/>
              </a:ext>
            </a:extLst>
          </p:cNvPr>
          <p:cNvGraphicFramePr>
            <a:graphicFrameLocks noChangeAspect="1"/>
          </p:cNvGraphicFramePr>
          <p:nvPr>
            <p:extLst>
              <p:ext uri="{D42A27DB-BD31-4B8C-83A1-F6EECF244321}">
                <p14:modId xmlns:p14="http://schemas.microsoft.com/office/powerpoint/2010/main" val="3929250929"/>
              </p:ext>
            </p:extLst>
          </p:nvPr>
        </p:nvGraphicFramePr>
        <p:xfrm>
          <a:off x="4427984" y="3464880"/>
          <a:ext cx="3600400" cy="3368479"/>
        </p:xfrm>
        <a:graphic>
          <a:graphicData uri="http://schemas.openxmlformats.org/presentationml/2006/ole">
            <mc:AlternateContent xmlns:mc="http://schemas.openxmlformats.org/markup-compatibility/2006">
              <mc:Choice xmlns:v="urn:schemas-microsoft-com:vml" Requires="v">
                <p:oleObj r:id="rId6" imgW="3704762" imgH="3467584" progId="">
                  <p:embed/>
                </p:oleObj>
              </mc:Choice>
              <mc:Fallback>
                <p:oleObj r:id="rId6" imgW="3704762" imgH="3467584" progId="">
                  <p:embed/>
                  <p:pic>
                    <p:nvPicPr>
                      <p:cNvPr id="290820" name="Object 4"/>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984" y="3464880"/>
                        <a:ext cx="3600400" cy="336847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180924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a:extLst>
              <a:ext uri="{FF2B5EF4-FFF2-40B4-BE49-F238E27FC236}">
                <a16:creationId xmlns:a16="http://schemas.microsoft.com/office/drawing/2014/main" id="{A0500277-B5D0-FFC3-7952-D5B2F816F8D7}"/>
              </a:ext>
            </a:extLst>
          </p:cNvPr>
          <p:cNvGraphicFramePr>
            <a:graphicFrameLocks noChangeAspect="1"/>
          </p:cNvGraphicFramePr>
          <p:nvPr>
            <p:extLst>
              <p:ext uri="{D42A27DB-BD31-4B8C-83A1-F6EECF244321}">
                <p14:modId xmlns:p14="http://schemas.microsoft.com/office/powerpoint/2010/main" val="2617106955"/>
              </p:ext>
            </p:extLst>
          </p:nvPr>
        </p:nvGraphicFramePr>
        <p:xfrm>
          <a:off x="0" y="976600"/>
          <a:ext cx="8928100" cy="5313362"/>
        </p:xfrm>
        <a:graphic>
          <a:graphicData uri="http://schemas.openxmlformats.org/presentationml/2006/ole">
            <mc:AlternateContent xmlns:mc="http://schemas.openxmlformats.org/markup-compatibility/2006">
              <mc:Choice xmlns:v="urn:schemas-microsoft-com:vml" Requires="v">
                <p:oleObj r:id="rId2" imgW="10771429" imgH="6428571" progId="Unknown">
                  <p:embed/>
                </p:oleObj>
              </mc:Choice>
              <mc:Fallback>
                <p:oleObj r:id="rId2" imgW="10771429" imgH="6428571" progId="Unknown">
                  <p:embed/>
                  <p:pic>
                    <p:nvPicPr>
                      <p:cNvPr id="28467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6600"/>
                        <a:ext cx="8928100" cy="5313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517925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DB4BD84-960C-CF49-0A11-5C0A2B6BAAA7}"/>
              </a:ext>
            </a:extLst>
          </p:cNvPr>
          <p:cNvPicPr>
            <a:picLocks noChangeAspect="1"/>
          </p:cNvPicPr>
          <p:nvPr/>
        </p:nvPicPr>
        <p:blipFill rotWithShape="1">
          <a:blip r:embed="rId2"/>
          <a:srcRect l="61025" t="45087" r="1648" b="32803"/>
          <a:stretch/>
        </p:blipFill>
        <p:spPr>
          <a:xfrm>
            <a:off x="3203848" y="332656"/>
            <a:ext cx="5688632" cy="2160240"/>
          </a:xfrm>
          <a:prstGeom prst="rect">
            <a:avLst/>
          </a:prstGeom>
        </p:spPr>
      </p:pic>
      <p:pic>
        <p:nvPicPr>
          <p:cNvPr id="21506" name="Picture 2">
            <a:extLst>
              <a:ext uri="{FF2B5EF4-FFF2-40B4-BE49-F238E27FC236}">
                <a16:creationId xmlns:a16="http://schemas.microsoft.com/office/drawing/2014/main" id="{478E991D-AA79-80B0-0248-1AE583D1D0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52" y="2852936"/>
            <a:ext cx="4325852" cy="333470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4B7DAA34-7699-00AB-C690-6264F666C15F}"/>
              </a:ext>
            </a:extLst>
          </p:cNvPr>
          <p:cNvPicPr>
            <a:picLocks noChangeAspect="1"/>
          </p:cNvPicPr>
          <p:nvPr/>
        </p:nvPicPr>
        <p:blipFill>
          <a:blip r:embed="rId4"/>
          <a:stretch>
            <a:fillRect/>
          </a:stretch>
        </p:blipFill>
        <p:spPr>
          <a:xfrm>
            <a:off x="4462633" y="2848072"/>
            <a:ext cx="4451201" cy="3334704"/>
          </a:xfrm>
          <a:prstGeom prst="rect">
            <a:avLst/>
          </a:prstGeom>
        </p:spPr>
      </p:pic>
    </p:spTree>
    <p:extLst>
      <p:ext uri="{BB962C8B-B14F-4D97-AF65-F5344CB8AC3E}">
        <p14:creationId xmlns:p14="http://schemas.microsoft.com/office/powerpoint/2010/main" val="6056202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DB4BD84-960C-CF49-0A11-5C0A2B6BAAA7}"/>
              </a:ext>
            </a:extLst>
          </p:cNvPr>
          <p:cNvPicPr>
            <a:picLocks noChangeAspect="1"/>
          </p:cNvPicPr>
          <p:nvPr/>
        </p:nvPicPr>
        <p:blipFill rotWithShape="1">
          <a:blip r:embed="rId2"/>
          <a:srcRect l="61812" t="67197" r="1176" b="15606"/>
          <a:stretch/>
        </p:blipFill>
        <p:spPr>
          <a:xfrm>
            <a:off x="3162701" y="476672"/>
            <a:ext cx="5801788" cy="1728192"/>
          </a:xfrm>
          <a:prstGeom prst="rect">
            <a:avLst/>
          </a:prstGeom>
        </p:spPr>
      </p:pic>
    </p:spTree>
    <p:extLst>
      <p:ext uri="{BB962C8B-B14F-4D97-AF65-F5344CB8AC3E}">
        <p14:creationId xmlns:p14="http://schemas.microsoft.com/office/powerpoint/2010/main" val="3765734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CC7814-6486-9E31-6B8D-2AE2A864815F}"/>
              </a:ext>
            </a:extLst>
          </p:cNvPr>
          <p:cNvPicPr>
            <a:picLocks noChangeAspect="1"/>
          </p:cNvPicPr>
          <p:nvPr/>
        </p:nvPicPr>
        <p:blipFill>
          <a:blip r:embed="rId2"/>
          <a:stretch>
            <a:fillRect/>
          </a:stretch>
        </p:blipFill>
        <p:spPr>
          <a:xfrm>
            <a:off x="323528" y="438150"/>
            <a:ext cx="6791325" cy="5981700"/>
          </a:xfrm>
          <a:prstGeom prst="rect">
            <a:avLst/>
          </a:prstGeom>
        </p:spPr>
      </p:pic>
    </p:spTree>
    <p:extLst>
      <p:ext uri="{BB962C8B-B14F-4D97-AF65-F5344CB8AC3E}">
        <p14:creationId xmlns:p14="http://schemas.microsoft.com/office/powerpoint/2010/main" val="1398632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18E61D9-1C69-EDA9-7991-4D2F44DED665}"/>
              </a:ext>
            </a:extLst>
          </p:cNvPr>
          <p:cNvPicPr>
            <a:picLocks noChangeAspect="1"/>
          </p:cNvPicPr>
          <p:nvPr/>
        </p:nvPicPr>
        <p:blipFill>
          <a:blip r:embed="rId2"/>
          <a:stretch>
            <a:fillRect/>
          </a:stretch>
        </p:blipFill>
        <p:spPr>
          <a:xfrm>
            <a:off x="395536" y="404664"/>
            <a:ext cx="6562725" cy="3209925"/>
          </a:xfrm>
          <a:prstGeom prst="rect">
            <a:avLst/>
          </a:prstGeom>
        </p:spPr>
      </p:pic>
    </p:spTree>
    <p:extLst>
      <p:ext uri="{BB962C8B-B14F-4D97-AF65-F5344CB8AC3E}">
        <p14:creationId xmlns:p14="http://schemas.microsoft.com/office/powerpoint/2010/main" val="5452025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9732" name="Object 4"/>
          <p:cNvGraphicFramePr>
            <a:graphicFrameLocks noGrp="1" noChangeAspect="1"/>
          </p:cNvGraphicFramePr>
          <p:nvPr>
            <p:ph sz="quarter" idx="3"/>
          </p:nvPr>
        </p:nvGraphicFramePr>
        <p:xfrm>
          <a:off x="2124075" y="512763"/>
          <a:ext cx="4745038" cy="5761037"/>
        </p:xfrm>
        <a:graphic>
          <a:graphicData uri="http://schemas.openxmlformats.org/presentationml/2006/ole">
            <mc:AlternateContent xmlns:mc="http://schemas.openxmlformats.org/markup-compatibility/2006">
              <mc:Choice xmlns:v="urn:schemas-microsoft-com:vml" Requires="v">
                <p:oleObj r:id="rId3" imgW="3209524" imgH="3895238" progId="">
                  <p:embed/>
                </p:oleObj>
              </mc:Choice>
              <mc:Fallback>
                <p:oleObj r:id="rId3" imgW="3209524" imgH="3895238" progId="">
                  <p:embed/>
                  <p:pic>
                    <p:nvPicPr>
                      <p:cNvPr id="329732"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512763"/>
                        <a:ext cx="4745038"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9733" name="Text Box 5"/>
          <p:cNvSpPr txBox="1">
            <a:spLocks noChangeArrowheads="1"/>
          </p:cNvSpPr>
          <p:nvPr/>
        </p:nvSpPr>
        <p:spPr bwMode="auto">
          <a:xfrm>
            <a:off x="179388" y="4473575"/>
            <a:ext cx="1692275" cy="304800"/>
          </a:xfrm>
          <a:prstGeom prst="rect">
            <a:avLst/>
          </a:prstGeom>
          <a:solidFill>
            <a:srgbClr val="FFCC99">
              <a:alpha val="34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400" b="1" i="1"/>
              <a:t>Australopithecus</a:t>
            </a:r>
          </a:p>
        </p:txBody>
      </p:sp>
      <p:sp>
        <p:nvSpPr>
          <p:cNvPr id="329734" name="Text Box 6"/>
          <p:cNvSpPr txBox="1">
            <a:spLocks noChangeArrowheads="1"/>
          </p:cNvSpPr>
          <p:nvPr/>
        </p:nvSpPr>
        <p:spPr bwMode="auto">
          <a:xfrm>
            <a:off x="179388" y="4833938"/>
            <a:ext cx="183673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a:t>Primates de las sabanas africanas que caminaban erguidos y probablemente trepaban a los árboles con facilidad.</a:t>
            </a:r>
          </a:p>
        </p:txBody>
      </p:sp>
      <p:sp>
        <p:nvSpPr>
          <p:cNvPr id="329735" name="Text Box 7"/>
          <p:cNvSpPr txBox="1">
            <a:spLocks noChangeArrowheads="1"/>
          </p:cNvSpPr>
          <p:nvPr/>
        </p:nvSpPr>
        <p:spPr bwMode="auto">
          <a:xfrm>
            <a:off x="250825" y="5697538"/>
            <a:ext cx="16922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b="1" i="1"/>
              <a:t>- </a:t>
            </a:r>
            <a:r>
              <a:rPr lang="es-ES" altLang="es-ES" sz="1000" b="1" i="1">
                <a:solidFill>
                  <a:srgbClr val="FF0000"/>
                </a:solidFill>
              </a:rPr>
              <a:t>A. anamensis</a:t>
            </a:r>
          </a:p>
          <a:p>
            <a:pPr>
              <a:spcBef>
                <a:spcPct val="50000"/>
              </a:spcBef>
            </a:pPr>
            <a:r>
              <a:rPr lang="es-ES" altLang="es-ES" sz="1000" b="1" i="1"/>
              <a:t>- </a:t>
            </a:r>
            <a:r>
              <a:rPr lang="es-ES" altLang="es-ES" sz="1000" b="1" i="1">
                <a:solidFill>
                  <a:srgbClr val="FF0000"/>
                </a:solidFill>
              </a:rPr>
              <a:t>A. afarensis</a:t>
            </a:r>
            <a:r>
              <a:rPr lang="es-ES" altLang="es-ES" sz="1000" b="1" i="1"/>
              <a:t> </a:t>
            </a:r>
            <a:r>
              <a:rPr lang="es-ES" altLang="es-ES" sz="1000"/>
              <a:t>(Lucy)</a:t>
            </a:r>
          </a:p>
        </p:txBody>
      </p:sp>
      <p:pic>
        <p:nvPicPr>
          <p:cNvPr id="329748" name="Picture 149" descr="833571CST18P359H02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276475"/>
            <a:ext cx="2019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51289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29733"/>
                                        </p:tgtEl>
                                        <p:attrNameLst>
                                          <p:attrName>style.visibility</p:attrName>
                                        </p:attrNameLst>
                                      </p:cBhvr>
                                      <p:to>
                                        <p:strVal val="visible"/>
                                      </p:to>
                                    </p:set>
                                    <p:anim calcmode="lin" valueType="num">
                                      <p:cBhvr>
                                        <p:cTn id="7" dur="500" fill="hold"/>
                                        <p:tgtEl>
                                          <p:spTgt spid="329733"/>
                                        </p:tgtEl>
                                        <p:attrNameLst>
                                          <p:attrName>ppt_w</p:attrName>
                                        </p:attrNameLst>
                                      </p:cBhvr>
                                      <p:tavLst>
                                        <p:tav tm="0">
                                          <p:val>
                                            <p:strVal val="#ppt_w*0.05"/>
                                          </p:val>
                                        </p:tav>
                                        <p:tav tm="100000">
                                          <p:val>
                                            <p:strVal val="#ppt_w"/>
                                          </p:val>
                                        </p:tav>
                                      </p:tavLst>
                                    </p:anim>
                                    <p:anim calcmode="lin" valueType="num">
                                      <p:cBhvr>
                                        <p:cTn id="8" dur="500" fill="hold"/>
                                        <p:tgtEl>
                                          <p:spTgt spid="329733"/>
                                        </p:tgtEl>
                                        <p:attrNameLst>
                                          <p:attrName>ppt_h</p:attrName>
                                        </p:attrNameLst>
                                      </p:cBhvr>
                                      <p:tavLst>
                                        <p:tav tm="0">
                                          <p:val>
                                            <p:strVal val="#ppt_h"/>
                                          </p:val>
                                        </p:tav>
                                        <p:tav tm="100000">
                                          <p:val>
                                            <p:strVal val="#ppt_h"/>
                                          </p:val>
                                        </p:tav>
                                      </p:tavLst>
                                    </p:anim>
                                    <p:anim calcmode="lin" valueType="num">
                                      <p:cBhvr>
                                        <p:cTn id="9" dur="500" fill="hold"/>
                                        <p:tgtEl>
                                          <p:spTgt spid="329733"/>
                                        </p:tgtEl>
                                        <p:attrNameLst>
                                          <p:attrName>ppt_x</p:attrName>
                                        </p:attrNameLst>
                                      </p:cBhvr>
                                      <p:tavLst>
                                        <p:tav tm="0">
                                          <p:val>
                                            <p:strVal val="#ppt_x-.2"/>
                                          </p:val>
                                        </p:tav>
                                        <p:tav tm="100000">
                                          <p:val>
                                            <p:strVal val="#ppt_x"/>
                                          </p:val>
                                        </p:tav>
                                      </p:tavLst>
                                    </p:anim>
                                    <p:anim calcmode="lin" valueType="num">
                                      <p:cBhvr>
                                        <p:cTn id="10" dur="500" fill="hold"/>
                                        <p:tgtEl>
                                          <p:spTgt spid="329733"/>
                                        </p:tgtEl>
                                        <p:attrNameLst>
                                          <p:attrName>ppt_y</p:attrName>
                                        </p:attrNameLst>
                                      </p:cBhvr>
                                      <p:tavLst>
                                        <p:tav tm="0">
                                          <p:val>
                                            <p:strVal val="#ppt_y"/>
                                          </p:val>
                                        </p:tav>
                                        <p:tav tm="100000">
                                          <p:val>
                                            <p:strVal val="#ppt_y"/>
                                          </p:val>
                                        </p:tav>
                                      </p:tavLst>
                                    </p:anim>
                                    <p:animEffect transition="in" filter="fade">
                                      <p:cBhvr>
                                        <p:cTn id="11" dur="500"/>
                                        <p:tgtEl>
                                          <p:spTgt spid="329733"/>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329734"/>
                                        </p:tgtEl>
                                        <p:attrNameLst>
                                          <p:attrName>style.visibility</p:attrName>
                                        </p:attrNameLst>
                                      </p:cBhvr>
                                      <p:to>
                                        <p:strVal val="visible"/>
                                      </p:to>
                                    </p:set>
                                    <p:anim calcmode="lin" valueType="num">
                                      <p:cBhvr>
                                        <p:cTn id="14" dur="500" fill="hold"/>
                                        <p:tgtEl>
                                          <p:spTgt spid="329734"/>
                                        </p:tgtEl>
                                        <p:attrNameLst>
                                          <p:attrName>ppt_w</p:attrName>
                                        </p:attrNameLst>
                                      </p:cBhvr>
                                      <p:tavLst>
                                        <p:tav tm="0">
                                          <p:val>
                                            <p:strVal val="#ppt_w*0.05"/>
                                          </p:val>
                                        </p:tav>
                                        <p:tav tm="100000">
                                          <p:val>
                                            <p:strVal val="#ppt_w"/>
                                          </p:val>
                                        </p:tav>
                                      </p:tavLst>
                                    </p:anim>
                                    <p:anim calcmode="lin" valueType="num">
                                      <p:cBhvr>
                                        <p:cTn id="15" dur="500" fill="hold"/>
                                        <p:tgtEl>
                                          <p:spTgt spid="329734"/>
                                        </p:tgtEl>
                                        <p:attrNameLst>
                                          <p:attrName>ppt_h</p:attrName>
                                        </p:attrNameLst>
                                      </p:cBhvr>
                                      <p:tavLst>
                                        <p:tav tm="0">
                                          <p:val>
                                            <p:strVal val="#ppt_h"/>
                                          </p:val>
                                        </p:tav>
                                        <p:tav tm="100000">
                                          <p:val>
                                            <p:strVal val="#ppt_h"/>
                                          </p:val>
                                        </p:tav>
                                      </p:tavLst>
                                    </p:anim>
                                    <p:anim calcmode="lin" valueType="num">
                                      <p:cBhvr>
                                        <p:cTn id="16" dur="500" fill="hold"/>
                                        <p:tgtEl>
                                          <p:spTgt spid="329734"/>
                                        </p:tgtEl>
                                        <p:attrNameLst>
                                          <p:attrName>ppt_x</p:attrName>
                                        </p:attrNameLst>
                                      </p:cBhvr>
                                      <p:tavLst>
                                        <p:tav tm="0">
                                          <p:val>
                                            <p:strVal val="#ppt_x-.2"/>
                                          </p:val>
                                        </p:tav>
                                        <p:tav tm="100000">
                                          <p:val>
                                            <p:strVal val="#ppt_x"/>
                                          </p:val>
                                        </p:tav>
                                      </p:tavLst>
                                    </p:anim>
                                    <p:anim calcmode="lin" valueType="num">
                                      <p:cBhvr>
                                        <p:cTn id="17" dur="500" fill="hold"/>
                                        <p:tgtEl>
                                          <p:spTgt spid="329734"/>
                                        </p:tgtEl>
                                        <p:attrNameLst>
                                          <p:attrName>ppt_y</p:attrName>
                                        </p:attrNameLst>
                                      </p:cBhvr>
                                      <p:tavLst>
                                        <p:tav tm="0">
                                          <p:val>
                                            <p:strVal val="#ppt_y"/>
                                          </p:val>
                                        </p:tav>
                                        <p:tav tm="100000">
                                          <p:val>
                                            <p:strVal val="#ppt_y"/>
                                          </p:val>
                                        </p:tav>
                                      </p:tavLst>
                                    </p:anim>
                                    <p:animEffect transition="in" filter="fade">
                                      <p:cBhvr>
                                        <p:cTn id="18" dur="500"/>
                                        <p:tgtEl>
                                          <p:spTgt spid="329734"/>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329735"/>
                                        </p:tgtEl>
                                        <p:attrNameLst>
                                          <p:attrName>style.visibility</p:attrName>
                                        </p:attrNameLst>
                                      </p:cBhvr>
                                      <p:to>
                                        <p:strVal val="visible"/>
                                      </p:to>
                                    </p:set>
                                    <p:anim calcmode="lin" valueType="num">
                                      <p:cBhvr>
                                        <p:cTn id="21" dur="500" fill="hold"/>
                                        <p:tgtEl>
                                          <p:spTgt spid="329735"/>
                                        </p:tgtEl>
                                        <p:attrNameLst>
                                          <p:attrName>ppt_w</p:attrName>
                                        </p:attrNameLst>
                                      </p:cBhvr>
                                      <p:tavLst>
                                        <p:tav tm="0">
                                          <p:val>
                                            <p:strVal val="#ppt_w*0.05"/>
                                          </p:val>
                                        </p:tav>
                                        <p:tav tm="100000">
                                          <p:val>
                                            <p:strVal val="#ppt_w"/>
                                          </p:val>
                                        </p:tav>
                                      </p:tavLst>
                                    </p:anim>
                                    <p:anim calcmode="lin" valueType="num">
                                      <p:cBhvr>
                                        <p:cTn id="22" dur="500" fill="hold"/>
                                        <p:tgtEl>
                                          <p:spTgt spid="329735"/>
                                        </p:tgtEl>
                                        <p:attrNameLst>
                                          <p:attrName>ppt_h</p:attrName>
                                        </p:attrNameLst>
                                      </p:cBhvr>
                                      <p:tavLst>
                                        <p:tav tm="0">
                                          <p:val>
                                            <p:strVal val="#ppt_h"/>
                                          </p:val>
                                        </p:tav>
                                        <p:tav tm="100000">
                                          <p:val>
                                            <p:strVal val="#ppt_h"/>
                                          </p:val>
                                        </p:tav>
                                      </p:tavLst>
                                    </p:anim>
                                    <p:anim calcmode="lin" valueType="num">
                                      <p:cBhvr>
                                        <p:cTn id="23" dur="500" fill="hold"/>
                                        <p:tgtEl>
                                          <p:spTgt spid="329735"/>
                                        </p:tgtEl>
                                        <p:attrNameLst>
                                          <p:attrName>ppt_x</p:attrName>
                                        </p:attrNameLst>
                                      </p:cBhvr>
                                      <p:tavLst>
                                        <p:tav tm="0">
                                          <p:val>
                                            <p:strVal val="#ppt_x-.2"/>
                                          </p:val>
                                        </p:tav>
                                        <p:tav tm="100000">
                                          <p:val>
                                            <p:strVal val="#ppt_x"/>
                                          </p:val>
                                        </p:tav>
                                      </p:tavLst>
                                    </p:anim>
                                    <p:anim calcmode="lin" valueType="num">
                                      <p:cBhvr>
                                        <p:cTn id="24" dur="500" fill="hold"/>
                                        <p:tgtEl>
                                          <p:spTgt spid="329735"/>
                                        </p:tgtEl>
                                        <p:attrNameLst>
                                          <p:attrName>ppt_y</p:attrName>
                                        </p:attrNameLst>
                                      </p:cBhvr>
                                      <p:tavLst>
                                        <p:tav tm="0">
                                          <p:val>
                                            <p:strVal val="#ppt_y"/>
                                          </p:val>
                                        </p:tav>
                                        <p:tav tm="100000">
                                          <p:val>
                                            <p:strVal val="#ppt_y"/>
                                          </p:val>
                                        </p:tav>
                                      </p:tavLst>
                                    </p:anim>
                                    <p:animEffect transition="in" filter="fade">
                                      <p:cBhvr>
                                        <p:cTn id="25" dur="500"/>
                                        <p:tgtEl>
                                          <p:spTgt spid="329735"/>
                                        </p:tgtEl>
                                      </p:cBhvr>
                                    </p:animEffect>
                                  </p:childTnLst>
                                </p:cTn>
                              </p:par>
                              <p:par>
                                <p:cTn id="26" presetID="54" presetClass="entr" presetSubtype="0" accel="100000" fill="hold" nodeType="withEffect">
                                  <p:stCondLst>
                                    <p:cond delay="0"/>
                                  </p:stCondLst>
                                  <p:childTnLst>
                                    <p:set>
                                      <p:cBhvr>
                                        <p:cTn id="27" dur="1" fill="hold">
                                          <p:stCondLst>
                                            <p:cond delay="0"/>
                                          </p:stCondLst>
                                        </p:cTn>
                                        <p:tgtEl>
                                          <p:spTgt spid="329748"/>
                                        </p:tgtEl>
                                        <p:attrNameLst>
                                          <p:attrName>style.visibility</p:attrName>
                                        </p:attrNameLst>
                                      </p:cBhvr>
                                      <p:to>
                                        <p:strVal val="visible"/>
                                      </p:to>
                                    </p:set>
                                    <p:anim calcmode="lin" valueType="num">
                                      <p:cBhvr>
                                        <p:cTn id="28" dur="500" fill="hold"/>
                                        <p:tgtEl>
                                          <p:spTgt spid="329748"/>
                                        </p:tgtEl>
                                        <p:attrNameLst>
                                          <p:attrName>ppt_w</p:attrName>
                                        </p:attrNameLst>
                                      </p:cBhvr>
                                      <p:tavLst>
                                        <p:tav tm="0">
                                          <p:val>
                                            <p:strVal val="#ppt_w*0.05"/>
                                          </p:val>
                                        </p:tav>
                                        <p:tav tm="100000">
                                          <p:val>
                                            <p:strVal val="#ppt_w"/>
                                          </p:val>
                                        </p:tav>
                                      </p:tavLst>
                                    </p:anim>
                                    <p:anim calcmode="lin" valueType="num">
                                      <p:cBhvr>
                                        <p:cTn id="29" dur="500" fill="hold"/>
                                        <p:tgtEl>
                                          <p:spTgt spid="329748"/>
                                        </p:tgtEl>
                                        <p:attrNameLst>
                                          <p:attrName>ppt_h</p:attrName>
                                        </p:attrNameLst>
                                      </p:cBhvr>
                                      <p:tavLst>
                                        <p:tav tm="0">
                                          <p:val>
                                            <p:strVal val="#ppt_h"/>
                                          </p:val>
                                        </p:tav>
                                        <p:tav tm="100000">
                                          <p:val>
                                            <p:strVal val="#ppt_h"/>
                                          </p:val>
                                        </p:tav>
                                      </p:tavLst>
                                    </p:anim>
                                    <p:anim calcmode="lin" valueType="num">
                                      <p:cBhvr>
                                        <p:cTn id="30" dur="500" fill="hold"/>
                                        <p:tgtEl>
                                          <p:spTgt spid="329748"/>
                                        </p:tgtEl>
                                        <p:attrNameLst>
                                          <p:attrName>ppt_x</p:attrName>
                                        </p:attrNameLst>
                                      </p:cBhvr>
                                      <p:tavLst>
                                        <p:tav tm="0">
                                          <p:val>
                                            <p:strVal val="#ppt_x-.2"/>
                                          </p:val>
                                        </p:tav>
                                        <p:tav tm="100000">
                                          <p:val>
                                            <p:strVal val="#ppt_x"/>
                                          </p:val>
                                        </p:tav>
                                      </p:tavLst>
                                    </p:anim>
                                    <p:anim calcmode="lin" valueType="num">
                                      <p:cBhvr>
                                        <p:cTn id="31" dur="500" fill="hold"/>
                                        <p:tgtEl>
                                          <p:spTgt spid="329748"/>
                                        </p:tgtEl>
                                        <p:attrNameLst>
                                          <p:attrName>ppt_y</p:attrName>
                                        </p:attrNameLst>
                                      </p:cBhvr>
                                      <p:tavLst>
                                        <p:tav tm="0">
                                          <p:val>
                                            <p:strVal val="#ppt_y"/>
                                          </p:val>
                                        </p:tav>
                                        <p:tav tm="100000">
                                          <p:val>
                                            <p:strVal val="#ppt_y"/>
                                          </p:val>
                                        </p:tav>
                                      </p:tavLst>
                                    </p:anim>
                                    <p:animEffect transition="in" filter="fade">
                                      <p:cBhvr>
                                        <p:cTn id="32" dur="500"/>
                                        <p:tgtEl>
                                          <p:spTgt spid="329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3" grpId="0" animBg="1"/>
      <p:bldP spid="329734" grpId="0"/>
      <p:bldP spid="32973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ext Box 2"/>
          <p:cNvSpPr txBox="1">
            <a:spLocks noChangeArrowheads="1"/>
          </p:cNvSpPr>
          <p:nvPr/>
        </p:nvSpPr>
        <p:spPr bwMode="auto">
          <a:xfrm>
            <a:off x="395288" y="476250"/>
            <a:ext cx="835342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endParaRPr lang="es-ES_tradnl" altLang="es-ES" b="1" i="1" dirty="0"/>
          </a:p>
          <a:p>
            <a:pPr algn="just"/>
            <a:r>
              <a:rPr lang="es-ES_tradnl" altLang="es-ES" b="1" i="1" dirty="0"/>
              <a:t>	</a:t>
            </a:r>
            <a:r>
              <a:rPr lang="es-ES_tradnl" altLang="es-ES" b="1" i="1" dirty="0">
                <a:solidFill>
                  <a:srgbClr val="FF3300"/>
                </a:solidFill>
              </a:rPr>
              <a:t>- </a:t>
            </a:r>
            <a:r>
              <a:rPr lang="es-ES_tradnl" altLang="es-ES" b="1" i="1" dirty="0" err="1">
                <a:solidFill>
                  <a:srgbClr val="FF3300"/>
                </a:solidFill>
              </a:rPr>
              <a:t>Australopithecus</a:t>
            </a:r>
            <a:r>
              <a:rPr lang="es-ES_tradnl" altLang="es-ES" b="1" i="1" dirty="0">
                <a:solidFill>
                  <a:srgbClr val="FF3300"/>
                </a:solidFill>
              </a:rPr>
              <a:t> </a:t>
            </a:r>
            <a:r>
              <a:rPr lang="es-ES_tradnl" altLang="es-ES" b="1" i="1" dirty="0" err="1">
                <a:solidFill>
                  <a:srgbClr val="FF3300"/>
                </a:solidFill>
              </a:rPr>
              <a:t>anamensis</a:t>
            </a:r>
            <a:r>
              <a:rPr lang="es-ES_tradnl" altLang="es-ES" dirty="0"/>
              <a:t> vivió también en África Oriental hace  	4 Ma, ya era bípedo y sí parece que está en nuestra línea de ascendencia. Los </a:t>
            </a:r>
            <a:r>
              <a:rPr lang="es-ES_tradnl" altLang="es-ES" dirty="0" err="1"/>
              <a:t>australopitecus</a:t>
            </a:r>
            <a:r>
              <a:rPr lang="es-ES_tradnl" altLang="es-ES" dirty="0"/>
              <a:t> tenían una inteligencia semejante a la de los chimpancés.</a:t>
            </a:r>
            <a:endParaRPr lang="es-ES_tradnl" altLang="es-ES" b="1" i="1" dirty="0"/>
          </a:p>
          <a:p>
            <a:pPr algn="just"/>
            <a:endParaRPr lang="es-ES_tradnl" altLang="es-ES" b="1" i="1" dirty="0"/>
          </a:p>
        </p:txBody>
      </p:sp>
      <p:pic>
        <p:nvPicPr>
          <p:cNvPr id="311299" name="Picture 3" descr="I10-36-Aanamen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708275"/>
            <a:ext cx="2659062" cy="3529013"/>
          </a:xfrm>
          <a:prstGeom prst="rect">
            <a:avLst/>
          </a:prstGeom>
          <a:noFill/>
          <a:extLst>
            <a:ext uri="{909E8E84-426E-40DD-AFC4-6F175D3DCCD1}">
              <a14:hiddenFill xmlns:a14="http://schemas.microsoft.com/office/drawing/2010/main">
                <a:solidFill>
                  <a:srgbClr val="FFFFFF"/>
                </a:solidFill>
              </a14:hiddenFill>
            </a:ext>
          </a:extLst>
        </p:spPr>
      </p:pic>
      <p:pic>
        <p:nvPicPr>
          <p:cNvPr id="311300" name="Picture 4" descr="australopithecus-anamen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2708275"/>
            <a:ext cx="4897437" cy="3541713"/>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texto"/>
          <p:cNvSpPr>
            <a:spLocks noGrp="1"/>
          </p:cNvSpPr>
          <p:nvPr>
            <p:ph type="body" idx="1"/>
          </p:nvPr>
        </p:nvSpPr>
        <p:spPr/>
        <p:txBody>
          <a:bodyPr/>
          <a:lstStyle/>
          <a:p>
            <a:endParaRPr lang="es-ES"/>
          </a:p>
        </p:txBody>
      </p:sp>
      <p:sp>
        <p:nvSpPr>
          <p:cNvPr id="3" name="2 Marcador de texto"/>
          <p:cNvSpPr>
            <a:spLocks noGrp="1"/>
          </p:cNvSpPr>
          <p:nvPr>
            <p:ph type="body" idx="2"/>
          </p:nvPr>
        </p:nvSpPr>
        <p:spPr/>
        <p:txBody>
          <a:bodyPr/>
          <a:lstStyle/>
          <a:p>
            <a:endParaRPr lang="es-ES"/>
          </a:p>
        </p:txBody>
      </p:sp>
    </p:spTree>
    <p:extLst>
      <p:ext uri="{BB962C8B-B14F-4D97-AF65-F5344CB8AC3E}">
        <p14:creationId xmlns:p14="http://schemas.microsoft.com/office/powerpoint/2010/main" val="40919466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ext Box 2"/>
          <p:cNvSpPr txBox="1">
            <a:spLocks noChangeArrowheads="1"/>
          </p:cNvSpPr>
          <p:nvPr/>
        </p:nvSpPr>
        <p:spPr bwMode="auto">
          <a:xfrm>
            <a:off x="468313" y="476250"/>
            <a:ext cx="81359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s-ES_tradnl" altLang="es-ES" b="1" i="1" dirty="0"/>
              <a:t>	</a:t>
            </a:r>
            <a:r>
              <a:rPr lang="es-ES_tradnl" altLang="es-ES" b="1" i="1" dirty="0">
                <a:solidFill>
                  <a:srgbClr val="FF3300"/>
                </a:solidFill>
              </a:rPr>
              <a:t>- </a:t>
            </a:r>
            <a:r>
              <a:rPr lang="es-ES_tradnl" altLang="es-ES" b="1" i="1" dirty="0" err="1">
                <a:solidFill>
                  <a:srgbClr val="FF3300"/>
                </a:solidFill>
              </a:rPr>
              <a:t>Australopithecus</a:t>
            </a:r>
            <a:r>
              <a:rPr lang="es-ES_tradnl" altLang="es-ES" b="1" i="1" dirty="0">
                <a:solidFill>
                  <a:srgbClr val="FF3300"/>
                </a:solidFill>
              </a:rPr>
              <a:t> </a:t>
            </a:r>
            <a:r>
              <a:rPr lang="es-ES_tradnl" altLang="es-ES" b="1" i="1" dirty="0" err="1">
                <a:solidFill>
                  <a:srgbClr val="FF3300"/>
                </a:solidFill>
              </a:rPr>
              <a:t>afarensis</a:t>
            </a:r>
            <a:r>
              <a:rPr lang="es-ES_tradnl" altLang="es-ES" dirty="0"/>
              <a:t>, vivió en África Orienta hace 3,2 Ma. 	Se obtuvo un esqueleto casi completo de una mujer. Sus descubridores la llamaron Lucy. Medía un poco más de un metro, tenía la mandíbula prominente y la capacidad craneal era de 500 	cm</a:t>
            </a:r>
            <a:r>
              <a:rPr lang="es-ES_tradnl" altLang="es-ES" baseline="30000" dirty="0"/>
              <a:t>3</a:t>
            </a:r>
            <a:r>
              <a:rPr lang="es-ES_tradnl" altLang="es-ES" dirty="0"/>
              <a:t>.</a:t>
            </a:r>
            <a:endParaRPr lang="es-ES" altLang="es-ES" dirty="0"/>
          </a:p>
        </p:txBody>
      </p:sp>
      <p:pic>
        <p:nvPicPr>
          <p:cNvPr id="315395" name="Picture 3" descr="afaren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989138"/>
            <a:ext cx="3214687" cy="4392612"/>
          </a:xfrm>
          <a:prstGeom prst="rect">
            <a:avLst/>
          </a:prstGeom>
          <a:noFill/>
          <a:extLst>
            <a:ext uri="{909E8E84-426E-40DD-AFC4-6F175D3DCCD1}">
              <a14:hiddenFill xmlns:a14="http://schemas.microsoft.com/office/drawing/2010/main">
                <a:solidFill>
                  <a:srgbClr val="FFFFFF"/>
                </a:solidFill>
              </a14:hiddenFill>
            </a:ext>
          </a:extLst>
        </p:spPr>
      </p:pic>
      <p:pic>
        <p:nvPicPr>
          <p:cNvPr id="315396" name="Picture 4" descr="lucy vs 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1989138"/>
            <a:ext cx="4065587" cy="4392612"/>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texto"/>
          <p:cNvSpPr>
            <a:spLocks noGrp="1"/>
          </p:cNvSpPr>
          <p:nvPr>
            <p:ph type="body" idx="1"/>
          </p:nvPr>
        </p:nvSpPr>
        <p:spPr/>
        <p:txBody>
          <a:bodyPr/>
          <a:lstStyle/>
          <a:p>
            <a:endParaRPr lang="es-ES"/>
          </a:p>
        </p:txBody>
      </p:sp>
      <p:sp>
        <p:nvSpPr>
          <p:cNvPr id="3" name="2 Marcador de texto"/>
          <p:cNvSpPr>
            <a:spLocks noGrp="1"/>
          </p:cNvSpPr>
          <p:nvPr>
            <p:ph type="body" idx="2"/>
          </p:nvPr>
        </p:nvSpPr>
        <p:spPr/>
        <p:txBody>
          <a:bodyPr/>
          <a:lstStyle/>
          <a:p>
            <a:endParaRPr lang="es-ES"/>
          </a:p>
        </p:txBody>
      </p:sp>
    </p:spTree>
    <p:extLst>
      <p:ext uri="{BB962C8B-B14F-4D97-AF65-F5344CB8AC3E}">
        <p14:creationId xmlns:p14="http://schemas.microsoft.com/office/powerpoint/2010/main" val="324275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EFFBB486-6D42-EE80-B69A-1F12A39F5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908050"/>
            <a:ext cx="9029700"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hist_img_11_t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265238"/>
            <a:ext cx="5364162" cy="3432175"/>
          </a:xfrm>
          <a:prstGeom prst="rect">
            <a:avLst/>
          </a:prstGeom>
          <a:noFill/>
          <a:extLst>
            <a:ext uri="{909E8E84-426E-40DD-AFC4-6F175D3DCCD1}">
              <a14:hiddenFill xmlns:a14="http://schemas.microsoft.com/office/drawing/2010/main">
                <a:solidFill>
                  <a:srgbClr val="FFFFFF"/>
                </a:solidFill>
              </a14:hiddenFill>
            </a:ext>
          </a:extLst>
        </p:spPr>
      </p:pic>
      <p:pic>
        <p:nvPicPr>
          <p:cNvPr id="321539" name="Picture 3" descr="lucypaleo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00100"/>
            <a:ext cx="3833813" cy="5113338"/>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texto"/>
          <p:cNvSpPr>
            <a:spLocks noGrp="1"/>
          </p:cNvSpPr>
          <p:nvPr>
            <p:ph type="body" idx="1"/>
          </p:nvPr>
        </p:nvSpPr>
        <p:spPr/>
        <p:txBody>
          <a:bodyPr/>
          <a:lstStyle/>
          <a:p>
            <a:endParaRPr lang="es-ES"/>
          </a:p>
        </p:txBody>
      </p:sp>
      <p:sp>
        <p:nvSpPr>
          <p:cNvPr id="3" name="2 Marcador de texto"/>
          <p:cNvSpPr>
            <a:spLocks noGrp="1"/>
          </p:cNvSpPr>
          <p:nvPr>
            <p:ph type="body" idx="2"/>
          </p:nvPr>
        </p:nvSpPr>
        <p:spPr/>
        <p:txBody>
          <a:bodyPr/>
          <a:lstStyle/>
          <a:p>
            <a:endParaRPr lang="es-ES"/>
          </a:p>
        </p:txBody>
      </p:sp>
    </p:spTree>
    <p:extLst>
      <p:ext uri="{BB962C8B-B14F-4D97-AF65-F5344CB8AC3E}">
        <p14:creationId xmlns:p14="http://schemas.microsoft.com/office/powerpoint/2010/main" val="568202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1412" name="Object 4"/>
          <p:cNvGraphicFramePr>
            <a:graphicFrameLocks noGrp="1" noChangeAspect="1"/>
          </p:cNvGraphicFramePr>
          <p:nvPr>
            <p:ph sz="quarter" idx="3"/>
          </p:nvPr>
        </p:nvGraphicFramePr>
        <p:xfrm>
          <a:off x="2106613" y="512763"/>
          <a:ext cx="4745037" cy="5761037"/>
        </p:xfrm>
        <a:graphic>
          <a:graphicData uri="http://schemas.openxmlformats.org/presentationml/2006/ole">
            <mc:AlternateContent xmlns:mc="http://schemas.openxmlformats.org/markup-compatibility/2006">
              <mc:Choice xmlns:v="urn:schemas-microsoft-com:vml" Requires="v">
                <p:oleObj r:id="rId3" imgW="3209524" imgH="3895238" progId="">
                  <p:embed/>
                </p:oleObj>
              </mc:Choice>
              <mc:Fallback>
                <p:oleObj r:id="rId3" imgW="3209524" imgH="3895238" progId="">
                  <p:embed/>
                  <p:pic>
                    <p:nvPicPr>
                      <p:cNvPr id="401412"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6613" y="512763"/>
                        <a:ext cx="4745037"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1413" name="Text Box 5"/>
          <p:cNvSpPr txBox="1">
            <a:spLocks noChangeArrowheads="1"/>
          </p:cNvSpPr>
          <p:nvPr/>
        </p:nvSpPr>
        <p:spPr bwMode="auto">
          <a:xfrm>
            <a:off x="179388" y="4473575"/>
            <a:ext cx="1692275" cy="304800"/>
          </a:xfrm>
          <a:prstGeom prst="rect">
            <a:avLst/>
          </a:prstGeom>
          <a:solidFill>
            <a:srgbClr val="FFCC99">
              <a:alpha val="34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400" b="1" i="1"/>
              <a:t>Australopithecus</a:t>
            </a:r>
          </a:p>
        </p:txBody>
      </p:sp>
      <p:sp>
        <p:nvSpPr>
          <p:cNvPr id="401414" name="Text Box 6"/>
          <p:cNvSpPr txBox="1">
            <a:spLocks noChangeArrowheads="1"/>
          </p:cNvSpPr>
          <p:nvPr/>
        </p:nvSpPr>
        <p:spPr bwMode="auto">
          <a:xfrm>
            <a:off x="179388" y="4833938"/>
            <a:ext cx="183673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a:t>Primates de las sabanas africanas que caminaban erguidos y probablemente trepaban a los árboles con facilidad.</a:t>
            </a:r>
          </a:p>
        </p:txBody>
      </p:sp>
      <p:sp>
        <p:nvSpPr>
          <p:cNvPr id="401415" name="Text Box 7"/>
          <p:cNvSpPr txBox="1">
            <a:spLocks noChangeArrowheads="1"/>
          </p:cNvSpPr>
          <p:nvPr/>
        </p:nvSpPr>
        <p:spPr bwMode="auto">
          <a:xfrm>
            <a:off x="250825" y="5697538"/>
            <a:ext cx="16922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b="1" i="1"/>
              <a:t>- </a:t>
            </a:r>
            <a:r>
              <a:rPr lang="es-ES" altLang="es-ES" sz="1000" b="1" i="1">
                <a:solidFill>
                  <a:srgbClr val="FF0000"/>
                </a:solidFill>
              </a:rPr>
              <a:t>A. afarensis</a:t>
            </a:r>
            <a:r>
              <a:rPr lang="es-ES" altLang="es-ES" sz="1000" b="1" i="1"/>
              <a:t> </a:t>
            </a:r>
            <a:r>
              <a:rPr lang="es-ES" altLang="es-ES" sz="1000"/>
              <a:t>(Lucy)</a:t>
            </a:r>
          </a:p>
          <a:p>
            <a:pPr>
              <a:spcBef>
                <a:spcPct val="50000"/>
              </a:spcBef>
            </a:pPr>
            <a:r>
              <a:rPr lang="es-ES" altLang="es-ES" sz="1000" b="1" i="1"/>
              <a:t>- </a:t>
            </a:r>
            <a:r>
              <a:rPr lang="es-ES" altLang="es-ES" sz="1000" b="1" i="1">
                <a:solidFill>
                  <a:srgbClr val="FF0000"/>
                </a:solidFill>
              </a:rPr>
              <a:t>A. anamensis</a:t>
            </a:r>
          </a:p>
        </p:txBody>
      </p:sp>
      <p:sp>
        <p:nvSpPr>
          <p:cNvPr id="401416" name="Text Box 8"/>
          <p:cNvSpPr txBox="1">
            <a:spLocks noChangeArrowheads="1"/>
          </p:cNvSpPr>
          <p:nvPr/>
        </p:nvSpPr>
        <p:spPr bwMode="auto">
          <a:xfrm>
            <a:off x="4427538" y="5534025"/>
            <a:ext cx="3852862"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200">
                <a:solidFill>
                  <a:srgbClr val="154CE7"/>
                </a:solidFill>
              </a:rPr>
              <a:t>: Cuando un homínido es capaz de producir rudimentarias herramientas de piedra se considera que pertenece al género </a:t>
            </a:r>
            <a:r>
              <a:rPr lang="es-ES_tradnl" altLang="es-ES" sz="1200" b="1" i="1">
                <a:solidFill>
                  <a:srgbClr val="FF3300"/>
                </a:solidFill>
              </a:rPr>
              <a:t>Homo.</a:t>
            </a:r>
            <a:endParaRPr lang="es-ES" altLang="es-ES" sz="1200" b="1" i="1">
              <a:solidFill>
                <a:srgbClr val="FF3300"/>
              </a:solidFill>
            </a:endParaRPr>
          </a:p>
        </p:txBody>
      </p:sp>
      <p:sp>
        <p:nvSpPr>
          <p:cNvPr id="401417" name="AutoShape 9"/>
          <p:cNvSpPr>
            <a:spLocks noChangeArrowheads="1"/>
          </p:cNvSpPr>
          <p:nvPr/>
        </p:nvSpPr>
        <p:spPr bwMode="auto">
          <a:xfrm>
            <a:off x="1908175" y="5624513"/>
            <a:ext cx="827088" cy="180975"/>
          </a:xfrm>
          <a:prstGeom prst="rightArrow">
            <a:avLst>
              <a:gd name="adj1" fmla="val 50000"/>
              <a:gd name="adj2" fmla="val 114254"/>
            </a:avLst>
          </a:prstGeom>
          <a:solidFill>
            <a:schemeClr val="bg2">
              <a:alpha val="28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01419" name="Rectangle 11"/>
          <p:cNvSpPr>
            <a:spLocks noChangeArrowheads="1"/>
          </p:cNvSpPr>
          <p:nvPr/>
        </p:nvSpPr>
        <p:spPr bwMode="auto">
          <a:xfrm>
            <a:off x="4032250" y="5516563"/>
            <a:ext cx="503238" cy="323850"/>
          </a:xfrm>
          <a:prstGeom prst="rect">
            <a:avLst/>
          </a:prstGeom>
          <a:solidFill>
            <a:srgbClr val="FF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 name="1 Marcador de contenido"/>
          <p:cNvSpPr>
            <a:spLocks noGrp="1"/>
          </p:cNvSpPr>
          <p:nvPr>
            <p:ph sz="quarter" idx="2"/>
          </p:nvPr>
        </p:nvSpPr>
        <p:spPr/>
        <p:txBody>
          <a:bodyPr/>
          <a:lstStyle/>
          <a:p>
            <a:endParaRPr lang="es-ES"/>
          </a:p>
        </p:txBody>
      </p:sp>
      <p:sp>
        <p:nvSpPr>
          <p:cNvPr id="3" name="2 Marcador de contenido"/>
          <p:cNvSpPr>
            <a:spLocks noGrp="1"/>
          </p:cNvSpPr>
          <p:nvPr>
            <p:ph sz="half" idx="1"/>
          </p:nvPr>
        </p:nvSpPr>
        <p:spPr/>
        <p:txBody>
          <a:bodyPr/>
          <a:lstStyle/>
          <a:p>
            <a:endParaRPr lang="es-ES"/>
          </a:p>
        </p:txBody>
      </p:sp>
    </p:spTree>
    <p:extLst>
      <p:ext uri="{BB962C8B-B14F-4D97-AF65-F5344CB8AC3E}">
        <p14:creationId xmlns:p14="http://schemas.microsoft.com/office/powerpoint/2010/main" val="261971827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01417"/>
                                        </p:tgtEl>
                                        <p:attrNameLst>
                                          <p:attrName>style.visibility</p:attrName>
                                        </p:attrNameLst>
                                      </p:cBhvr>
                                      <p:to>
                                        <p:strVal val="visible"/>
                                      </p:to>
                                    </p:set>
                                    <p:anim calcmode="lin" valueType="num">
                                      <p:cBhvr>
                                        <p:cTn id="7" dur="500" fill="hold"/>
                                        <p:tgtEl>
                                          <p:spTgt spid="401417"/>
                                        </p:tgtEl>
                                        <p:attrNameLst>
                                          <p:attrName>ppt_w</p:attrName>
                                        </p:attrNameLst>
                                      </p:cBhvr>
                                      <p:tavLst>
                                        <p:tav tm="0">
                                          <p:val>
                                            <p:strVal val="#ppt_w*0.05"/>
                                          </p:val>
                                        </p:tav>
                                        <p:tav tm="100000">
                                          <p:val>
                                            <p:strVal val="#ppt_w"/>
                                          </p:val>
                                        </p:tav>
                                      </p:tavLst>
                                    </p:anim>
                                    <p:anim calcmode="lin" valueType="num">
                                      <p:cBhvr>
                                        <p:cTn id="8" dur="500" fill="hold"/>
                                        <p:tgtEl>
                                          <p:spTgt spid="401417"/>
                                        </p:tgtEl>
                                        <p:attrNameLst>
                                          <p:attrName>ppt_h</p:attrName>
                                        </p:attrNameLst>
                                      </p:cBhvr>
                                      <p:tavLst>
                                        <p:tav tm="0">
                                          <p:val>
                                            <p:strVal val="#ppt_h"/>
                                          </p:val>
                                        </p:tav>
                                        <p:tav tm="100000">
                                          <p:val>
                                            <p:strVal val="#ppt_h"/>
                                          </p:val>
                                        </p:tav>
                                      </p:tavLst>
                                    </p:anim>
                                    <p:anim calcmode="lin" valueType="num">
                                      <p:cBhvr>
                                        <p:cTn id="9" dur="500" fill="hold"/>
                                        <p:tgtEl>
                                          <p:spTgt spid="401417"/>
                                        </p:tgtEl>
                                        <p:attrNameLst>
                                          <p:attrName>ppt_x</p:attrName>
                                        </p:attrNameLst>
                                      </p:cBhvr>
                                      <p:tavLst>
                                        <p:tav tm="0">
                                          <p:val>
                                            <p:strVal val="#ppt_x-.2"/>
                                          </p:val>
                                        </p:tav>
                                        <p:tav tm="100000">
                                          <p:val>
                                            <p:strVal val="#ppt_x"/>
                                          </p:val>
                                        </p:tav>
                                      </p:tavLst>
                                    </p:anim>
                                    <p:anim calcmode="lin" valueType="num">
                                      <p:cBhvr>
                                        <p:cTn id="10" dur="500" fill="hold"/>
                                        <p:tgtEl>
                                          <p:spTgt spid="401417"/>
                                        </p:tgtEl>
                                        <p:attrNameLst>
                                          <p:attrName>ppt_y</p:attrName>
                                        </p:attrNameLst>
                                      </p:cBhvr>
                                      <p:tavLst>
                                        <p:tav tm="0">
                                          <p:val>
                                            <p:strVal val="#ppt_y"/>
                                          </p:val>
                                        </p:tav>
                                        <p:tav tm="100000">
                                          <p:val>
                                            <p:strVal val="#ppt_y"/>
                                          </p:val>
                                        </p:tav>
                                      </p:tavLst>
                                    </p:anim>
                                    <p:animEffect transition="in" filter="fade">
                                      <p:cBhvr>
                                        <p:cTn id="11" dur="500"/>
                                        <p:tgtEl>
                                          <p:spTgt spid="401417"/>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401419"/>
                                        </p:tgtEl>
                                        <p:attrNameLst>
                                          <p:attrName>style.visibility</p:attrName>
                                        </p:attrNameLst>
                                      </p:cBhvr>
                                      <p:to>
                                        <p:strVal val="visible"/>
                                      </p:to>
                                    </p:set>
                                    <p:anim calcmode="lin" valueType="num">
                                      <p:cBhvr>
                                        <p:cTn id="14" dur="500" fill="hold"/>
                                        <p:tgtEl>
                                          <p:spTgt spid="401419"/>
                                        </p:tgtEl>
                                        <p:attrNameLst>
                                          <p:attrName>ppt_w</p:attrName>
                                        </p:attrNameLst>
                                      </p:cBhvr>
                                      <p:tavLst>
                                        <p:tav tm="0">
                                          <p:val>
                                            <p:strVal val="#ppt_w*0.05"/>
                                          </p:val>
                                        </p:tav>
                                        <p:tav tm="100000">
                                          <p:val>
                                            <p:strVal val="#ppt_w"/>
                                          </p:val>
                                        </p:tav>
                                      </p:tavLst>
                                    </p:anim>
                                    <p:anim calcmode="lin" valueType="num">
                                      <p:cBhvr>
                                        <p:cTn id="15" dur="500" fill="hold"/>
                                        <p:tgtEl>
                                          <p:spTgt spid="401419"/>
                                        </p:tgtEl>
                                        <p:attrNameLst>
                                          <p:attrName>ppt_h</p:attrName>
                                        </p:attrNameLst>
                                      </p:cBhvr>
                                      <p:tavLst>
                                        <p:tav tm="0">
                                          <p:val>
                                            <p:strVal val="#ppt_h"/>
                                          </p:val>
                                        </p:tav>
                                        <p:tav tm="100000">
                                          <p:val>
                                            <p:strVal val="#ppt_h"/>
                                          </p:val>
                                        </p:tav>
                                      </p:tavLst>
                                    </p:anim>
                                    <p:anim calcmode="lin" valueType="num">
                                      <p:cBhvr>
                                        <p:cTn id="16" dur="500" fill="hold"/>
                                        <p:tgtEl>
                                          <p:spTgt spid="401419"/>
                                        </p:tgtEl>
                                        <p:attrNameLst>
                                          <p:attrName>ppt_x</p:attrName>
                                        </p:attrNameLst>
                                      </p:cBhvr>
                                      <p:tavLst>
                                        <p:tav tm="0">
                                          <p:val>
                                            <p:strVal val="#ppt_x-.2"/>
                                          </p:val>
                                        </p:tav>
                                        <p:tav tm="100000">
                                          <p:val>
                                            <p:strVal val="#ppt_x"/>
                                          </p:val>
                                        </p:tav>
                                      </p:tavLst>
                                    </p:anim>
                                    <p:anim calcmode="lin" valueType="num">
                                      <p:cBhvr>
                                        <p:cTn id="17" dur="500" fill="hold"/>
                                        <p:tgtEl>
                                          <p:spTgt spid="401419"/>
                                        </p:tgtEl>
                                        <p:attrNameLst>
                                          <p:attrName>ppt_y</p:attrName>
                                        </p:attrNameLst>
                                      </p:cBhvr>
                                      <p:tavLst>
                                        <p:tav tm="0">
                                          <p:val>
                                            <p:strVal val="#ppt_y"/>
                                          </p:val>
                                        </p:tav>
                                        <p:tav tm="100000">
                                          <p:val>
                                            <p:strVal val="#ppt_y"/>
                                          </p:val>
                                        </p:tav>
                                      </p:tavLst>
                                    </p:anim>
                                    <p:animEffect transition="in" filter="fade">
                                      <p:cBhvr>
                                        <p:cTn id="18" dur="500"/>
                                        <p:tgtEl>
                                          <p:spTgt spid="401419"/>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401416"/>
                                        </p:tgtEl>
                                        <p:attrNameLst>
                                          <p:attrName>style.visibility</p:attrName>
                                        </p:attrNameLst>
                                      </p:cBhvr>
                                      <p:to>
                                        <p:strVal val="visible"/>
                                      </p:to>
                                    </p:set>
                                    <p:anim calcmode="lin" valueType="num">
                                      <p:cBhvr>
                                        <p:cTn id="21" dur="500" fill="hold"/>
                                        <p:tgtEl>
                                          <p:spTgt spid="401416"/>
                                        </p:tgtEl>
                                        <p:attrNameLst>
                                          <p:attrName>ppt_w</p:attrName>
                                        </p:attrNameLst>
                                      </p:cBhvr>
                                      <p:tavLst>
                                        <p:tav tm="0">
                                          <p:val>
                                            <p:strVal val="#ppt_w*0.05"/>
                                          </p:val>
                                        </p:tav>
                                        <p:tav tm="100000">
                                          <p:val>
                                            <p:strVal val="#ppt_w"/>
                                          </p:val>
                                        </p:tav>
                                      </p:tavLst>
                                    </p:anim>
                                    <p:anim calcmode="lin" valueType="num">
                                      <p:cBhvr>
                                        <p:cTn id="22" dur="500" fill="hold"/>
                                        <p:tgtEl>
                                          <p:spTgt spid="401416"/>
                                        </p:tgtEl>
                                        <p:attrNameLst>
                                          <p:attrName>ppt_h</p:attrName>
                                        </p:attrNameLst>
                                      </p:cBhvr>
                                      <p:tavLst>
                                        <p:tav tm="0">
                                          <p:val>
                                            <p:strVal val="#ppt_h"/>
                                          </p:val>
                                        </p:tav>
                                        <p:tav tm="100000">
                                          <p:val>
                                            <p:strVal val="#ppt_h"/>
                                          </p:val>
                                        </p:tav>
                                      </p:tavLst>
                                    </p:anim>
                                    <p:anim calcmode="lin" valueType="num">
                                      <p:cBhvr>
                                        <p:cTn id="23" dur="500" fill="hold"/>
                                        <p:tgtEl>
                                          <p:spTgt spid="401416"/>
                                        </p:tgtEl>
                                        <p:attrNameLst>
                                          <p:attrName>ppt_x</p:attrName>
                                        </p:attrNameLst>
                                      </p:cBhvr>
                                      <p:tavLst>
                                        <p:tav tm="0">
                                          <p:val>
                                            <p:strVal val="#ppt_x-.2"/>
                                          </p:val>
                                        </p:tav>
                                        <p:tav tm="100000">
                                          <p:val>
                                            <p:strVal val="#ppt_x"/>
                                          </p:val>
                                        </p:tav>
                                      </p:tavLst>
                                    </p:anim>
                                    <p:anim calcmode="lin" valueType="num">
                                      <p:cBhvr>
                                        <p:cTn id="24" dur="500" fill="hold"/>
                                        <p:tgtEl>
                                          <p:spTgt spid="401416"/>
                                        </p:tgtEl>
                                        <p:attrNameLst>
                                          <p:attrName>ppt_y</p:attrName>
                                        </p:attrNameLst>
                                      </p:cBhvr>
                                      <p:tavLst>
                                        <p:tav tm="0">
                                          <p:val>
                                            <p:strVal val="#ppt_y"/>
                                          </p:val>
                                        </p:tav>
                                        <p:tav tm="100000">
                                          <p:val>
                                            <p:strVal val="#ppt_y"/>
                                          </p:val>
                                        </p:tav>
                                      </p:tavLst>
                                    </p:anim>
                                    <p:animEffect transition="in" filter="fade">
                                      <p:cBhvr>
                                        <p:cTn id="25" dur="500"/>
                                        <p:tgtEl>
                                          <p:spTgt spid="401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6" grpId="0"/>
      <p:bldP spid="401417" grpId="0" animBg="1"/>
      <p:bldP spid="4014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9492" name="Object 4"/>
          <p:cNvGraphicFramePr>
            <a:graphicFrameLocks noGrp="1" noChangeAspect="1"/>
          </p:cNvGraphicFramePr>
          <p:nvPr>
            <p:ph sz="quarter" idx="3"/>
          </p:nvPr>
        </p:nvGraphicFramePr>
        <p:xfrm>
          <a:off x="2106613" y="512763"/>
          <a:ext cx="4745037" cy="5761037"/>
        </p:xfrm>
        <a:graphic>
          <a:graphicData uri="http://schemas.openxmlformats.org/presentationml/2006/ole">
            <mc:AlternateContent xmlns:mc="http://schemas.openxmlformats.org/markup-compatibility/2006">
              <mc:Choice xmlns:v="urn:schemas-microsoft-com:vml" Requires="v">
                <p:oleObj r:id="rId3" imgW="3209524" imgH="3895238" progId="">
                  <p:embed/>
                </p:oleObj>
              </mc:Choice>
              <mc:Fallback>
                <p:oleObj r:id="rId3" imgW="3209524" imgH="3895238" progId="">
                  <p:embed/>
                  <p:pic>
                    <p:nvPicPr>
                      <p:cNvPr id="319492"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6613" y="512763"/>
                        <a:ext cx="4745037"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9493" name="Text Box 5"/>
          <p:cNvSpPr txBox="1">
            <a:spLocks noChangeArrowheads="1"/>
          </p:cNvSpPr>
          <p:nvPr/>
        </p:nvSpPr>
        <p:spPr bwMode="auto">
          <a:xfrm>
            <a:off x="179388" y="4473575"/>
            <a:ext cx="1692275" cy="304800"/>
          </a:xfrm>
          <a:prstGeom prst="rect">
            <a:avLst/>
          </a:prstGeom>
          <a:solidFill>
            <a:srgbClr val="FFCC99">
              <a:alpha val="34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400" b="1" i="1"/>
              <a:t>Australopithecus</a:t>
            </a:r>
          </a:p>
        </p:txBody>
      </p:sp>
      <p:sp>
        <p:nvSpPr>
          <p:cNvPr id="319494" name="Text Box 6"/>
          <p:cNvSpPr txBox="1">
            <a:spLocks noChangeArrowheads="1"/>
          </p:cNvSpPr>
          <p:nvPr/>
        </p:nvSpPr>
        <p:spPr bwMode="auto">
          <a:xfrm>
            <a:off x="179388" y="4833938"/>
            <a:ext cx="183673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a:t>Primates de las sabanas africanas que caminaban erguidos y probablemente trepaban a los árboles con facilidad.</a:t>
            </a:r>
          </a:p>
        </p:txBody>
      </p:sp>
      <p:sp>
        <p:nvSpPr>
          <p:cNvPr id="319495" name="Text Box 7"/>
          <p:cNvSpPr txBox="1">
            <a:spLocks noChangeArrowheads="1"/>
          </p:cNvSpPr>
          <p:nvPr/>
        </p:nvSpPr>
        <p:spPr bwMode="auto">
          <a:xfrm>
            <a:off x="250825" y="5697538"/>
            <a:ext cx="16922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b="1" i="1"/>
              <a:t>- </a:t>
            </a:r>
            <a:r>
              <a:rPr lang="es-ES" altLang="es-ES" sz="1000" b="1" i="1">
                <a:solidFill>
                  <a:srgbClr val="FF0000"/>
                </a:solidFill>
              </a:rPr>
              <a:t>A. afarensis</a:t>
            </a:r>
            <a:r>
              <a:rPr lang="es-ES" altLang="es-ES" sz="1000" b="1" i="1"/>
              <a:t> </a:t>
            </a:r>
            <a:r>
              <a:rPr lang="es-ES" altLang="es-ES" sz="1000"/>
              <a:t>(Lucy)</a:t>
            </a:r>
          </a:p>
          <a:p>
            <a:pPr>
              <a:spcBef>
                <a:spcPct val="50000"/>
              </a:spcBef>
            </a:pPr>
            <a:r>
              <a:rPr lang="es-ES" altLang="es-ES" sz="1000" b="1" i="1"/>
              <a:t>- </a:t>
            </a:r>
            <a:r>
              <a:rPr lang="es-ES" altLang="es-ES" sz="1000" b="1" i="1">
                <a:solidFill>
                  <a:srgbClr val="FF0000"/>
                </a:solidFill>
              </a:rPr>
              <a:t>A. anamensis</a:t>
            </a:r>
          </a:p>
        </p:txBody>
      </p:sp>
      <p:sp>
        <p:nvSpPr>
          <p:cNvPr id="319496" name="Text Box 8"/>
          <p:cNvSpPr txBox="1">
            <a:spLocks noChangeArrowheads="1"/>
          </p:cNvSpPr>
          <p:nvPr/>
        </p:nvSpPr>
        <p:spPr bwMode="auto">
          <a:xfrm>
            <a:off x="4427538" y="5534025"/>
            <a:ext cx="3852862"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200">
                <a:solidFill>
                  <a:srgbClr val="154CE7"/>
                </a:solidFill>
              </a:rPr>
              <a:t>: Cuando un homínido es capaz de producir rudimentarias herramientas de piedra se considera que pertenece al género </a:t>
            </a:r>
            <a:r>
              <a:rPr lang="es-ES_tradnl" altLang="es-ES" sz="1200" b="1" i="1">
                <a:solidFill>
                  <a:srgbClr val="FF3300"/>
                </a:solidFill>
              </a:rPr>
              <a:t>Homo.</a:t>
            </a:r>
            <a:endParaRPr lang="es-ES" altLang="es-ES" sz="1200" b="1" i="1">
              <a:solidFill>
                <a:srgbClr val="FF3300"/>
              </a:solidFill>
            </a:endParaRPr>
          </a:p>
        </p:txBody>
      </p:sp>
      <p:sp>
        <p:nvSpPr>
          <p:cNvPr id="319497" name="AutoShape 9"/>
          <p:cNvSpPr>
            <a:spLocks noChangeArrowheads="1"/>
          </p:cNvSpPr>
          <p:nvPr/>
        </p:nvSpPr>
        <p:spPr bwMode="auto">
          <a:xfrm>
            <a:off x="1908175" y="5624513"/>
            <a:ext cx="827088" cy="180975"/>
          </a:xfrm>
          <a:prstGeom prst="rightArrow">
            <a:avLst>
              <a:gd name="adj1" fmla="val 50000"/>
              <a:gd name="adj2" fmla="val 114254"/>
            </a:avLst>
          </a:prstGeom>
          <a:solidFill>
            <a:schemeClr val="bg2">
              <a:alpha val="28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19498" name="Rectangle 10"/>
          <p:cNvSpPr>
            <a:spLocks noChangeArrowheads="1"/>
          </p:cNvSpPr>
          <p:nvPr/>
        </p:nvSpPr>
        <p:spPr bwMode="auto">
          <a:xfrm>
            <a:off x="2771775" y="4184650"/>
            <a:ext cx="914400"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19506" name="Rectangle 18"/>
          <p:cNvSpPr>
            <a:spLocks noChangeArrowheads="1"/>
          </p:cNvSpPr>
          <p:nvPr/>
        </p:nvSpPr>
        <p:spPr bwMode="auto">
          <a:xfrm>
            <a:off x="4032250" y="5516563"/>
            <a:ext cx="503238" cy="323850"/>
          </a:xfrm>
          <a:prstGeom prst="rect">
            <a:avLst/>
          </a:prstGeom>
          <a:solidFill>
            <a:srgbClr val="FF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19507" name="Text Box 19"/>
          <p:cNvSpPr txBox="1">
            <a:spLocks noChangeArrowheads="1"/>
          </p:cNvSpPr>
          <p:nvPr/>
        </p:nvSpPr>
        <p:spPr bwMode="auto">
          <a:xfrm>
            <a:off x="1727200" y="3608388"/>
            <a:ext cx="18367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b="1"/>
              <a:t>2 Ma.</a:t>
            </a:r>
            <a:r>
              <a:rPr lang="es-ES" altLang="es-ES" sz="1000"/>
              <a:t> Fue el primer humano capaz de fabricar toscas herramientas de piedra</a:t>
            </a:r>
          </a:p>
        </p:txBody>
      </p:sp>
      <p:sp>
        <p:nvSpPr>
          <p:cNvPr id="2" name="1 Marcador de contenido"/>
          <p:cNvSpPr>
            <a:spLocks noGrp="1"/>
          </p:cNvSpPr>
          <p:nvPr>
            <p:ph sz="quarter" idx="2"/>
          </p:nvPr>
        </p:nvSpPr>
        <p:spPr/>
        <p:txBody>
          <a:bodyPr/>
          <a:lstStyle/>
          <a:p>
            <a:endParaRPr lang="es-ES"/>
          </a:p>
        </p:txBody>
      </p:sp>
      <p:sp>
        <p:nvSpPr>
          <p:cNvPr id="3" name="2 Marcador de contenido"/>
          <p:cNvSpPr>
            <a:spLocks noGrp="1"/>
          </p:cNvSpPr>
          <p:nvPr>
            <p:ph sz="half" idx="1"/>
          </p:nvPr>
        </p:nvSpPr>
        <p:spPr/>
        <p:txBody>
          <a:bodyPr/>
          <a:lstStyle/>
          <a:p>
            <a:endParaRPr lang="es-ES"/>
          </a:p>
        </p:txBody>
      </p:sp>
    </p:spTree>
    <p:extLst>
      <p:ext uri="{BB962C8B-B14F-4D97-AF65-F5344CB8AC3E}">
        <p14:creationId xmlns:p14="http://schemas.microsoft.com/office/powerpoint/2010/main" val="1545710700"/>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ext Box 2"/>
          <p:cNvSpPr txBox="1">
            <a:spLocks noChangeArrowheads="1"/>
          </p:cNvSpPr>
          <p:nvPr/>
        </p:nvSpPr>
        <p:spPr bwMode="auto">
          <a:xfrm>
            <a:off x="468313" y="404813"/>
            <a:ext cx="820737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endParaRPr lang="es-ES_tradnl" altLang="es-ES" b="1" i="1" dirty="0">
              <a:solidFill>
                <a:srgbClr val="FF3300"/>
              </a:solidFill>
            </a:endParaRPr>
          </a:p>
          <a:p>
            <a:pPr algn="just"/>
            <a:r>
              <a:rPr lang="es-ES_tradnl" altLang="es-ES" b="1" i="1" dirty="0"/>
              <a:t>	</a:t>
            </a:r>
            <a:r>
              <a:rPr lang="es-ES_tradnl" altLang="es-ES" b="1" i="1" dirty="0">
                <a:solidFill>
                  <a:srgbClr val="FF3300"/>
                </a:solidFill>
              </a:rPr>
              <a:t>- Homo </a:t>
            </a:r>
            <a:r>
              <a:rPr lang="es-ES_tradnl" altLang="es-ES" b="1" i="1" dirty="0" err="1">
                <a:solidFill>
                  <a:srgbClr val="FF3300"/>
                </a:solidFill>
              </a:rPr>
              <a:t>habilis</a:t>
            </a:r>
            <a:r>
              <a:rPr lang="es-ES_tradnl" altLang="es-ES" dirty="0"/>
              <a:t>, es la primera especie humana conocida. Procede de 	África y los fósiles hallados tienen una antigüedad de menos de 1,8 Ma. Se le llamó </a:t>
            </a:r>
            <a:r>
              <a:rPr lang="es-ES_tradnl" altLang="es-ES" i="1" dirty="0" err="1"/>
              <a:t>habilis</a:t>
            </a:r>
            <a:r>
              <a:rPr lang="es-ES_tradnl" altLang="es-ES" dirty="0"/>
              <a:t> porque junto a sus restos se hallaron	utensilios de piedra. Su cerebro era vez y media mayor que el de los 	</a:t>
            </a:r>
            <a:r>
              <a:rPr lang="es-ES_tradnl" altLang="es-ES" dirty="0" err="1"/>
              <a:t>australopitecus</a:t>
            </a:r>
            <a:r>
              <a:rPr lang="es-ES_tradnl" altLang="es-ES" dirty="0"/>
              <a:t>.</a:t>
            </a:r>
            <a:endParaRPr lang="es-ES_tradnl" altLang="es-ES" b="1" i="1" dirty="0"/>
          </a:p>
          <a:p>
            <a:pPr algn="just"/>
            <a:endParaRPr lang="es-ES_tradnl" altLang="es-ES" b="1" i="1" dirty="0"/>
          </a:p>
        </p:txBody>
      </p:sp>
      <p:pic>
        <p:nvPicPr>
          <p:cNvPr id="325635" name="Picture 3" descr="homo_habil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241550"/>
            <a:ext cx="2022475" cy="4005263"/>
          </a:xfrm>
          <a:prstGeom prst="rect">
            <a:avLst/>
          </a:prstGeom>
          <a:noFill/>
          <a:extLst>
            <a:ext uri="{909E8E84-426E-40DD-AFC4-6F175D3DCCD1}">
              <a14:hiddenFill xmlns:a14="http://schemas.microsoft.com/office/drawing/2010/main">
                <a:solidFill>
                  <a:srgbClr val="FFFFFF"/>
                </a:solidFill>
              </a14:hiddenFill>
            </a:ext>
          </a:extLst>
        </p:spPr>
      </p:pic>
      <p:pic>
        <p:nvPicPr>
          <p:cNvPr id="325636" name="Picture 4" descr="1871_dmanisiarth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133600"/>
            <a:ext cx="3638550" cy="3887788"/>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texto"/>
          <p:cNvSpPr>
            <a:spLocks noGrp="1"/>
          </p:cNvSpPr>
          <p:nvPr>
            <p:ph type="body" idx="1"/>
          </p:nvPr>
        </p:nvSpPr>
        <p:spPr/>
        <p:txBody>
          <a:bodyPr/>
          <a:lstStyle/>
          <a:p>
            <a:endParaRPr lang="es-ES" dirty="0"/>
          </a:p>
        </p:txBody>
      </p:sp>
      <p:sp>
        <p:nvSpPr>
          <p:cNvPr id="3" name="2 Marcador de texto"/>
          <p:cNvSpPr>
            <a:spLocks noGrp="1"/>
          </p:cNvSpPr>
          <p:nvPr>
            <p:ph type="body" idx="2"/>
          </p:nvPr>
        </p:nvSpPr>
        <p:spPr/>
        <p:txBody>
          <a:bodyPr/>
          <a:lstStyle/>
          <a:p>
            <a:endParaRPr lang="es-ES"/>
          </a:p>
        </p:txBody>
      </p:sp>
    </p:spTree>
    <p:extLst>
      <p:ext uri="{BB962C8B-B14F-4D97-AF65-F5344CB8AC3E}">
        <p14:creationId xmlns:p14="http://schemas.microsoft.com/office/powerpoint/2010/main" val="18181595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24" name="Object 4"/>
          <p:cNvGraphicFramePr>
            <a:graphicFrameLocks noGrp="1" noChangeAspect="1"/>
          </p:cNvGraphicFramePr>
          <p:nvPr>
            <p:ph sz="quarter" idx="3"/>
          </p:nvPr>
        </p:nvGraphicFramePr>
        <p:xfrm>
          <a:off x="2124075" y="512763"/>
          <a:ext cx="4745038" cy="5761037"/>
        </p:xfrm>
        <a:graphic>
          <a:graphicData uri="http://schemas.openxmlformats.org/presentationml/2006/ole">
            <mc:AlternateContent xmlns:mc="http://schemas.openxmlformats.org/markup-compatibility/2006">
              <mc:Choice xmlns:v="urn:schemas-microsoft-com:vml" Requires="v">
                <p:oleObj r:id="rId3" imgW="3209524" imgH="3895238" progId="">
                  <p:embed/>
                </p:oleObj>
              </mc:Choice>
              <mc:Fallback>
                <p:oleObj r:id="rId3" imgW="3209524" imgH="3895238" progId="">
                  <p:embed/>
                  <p:pic>
                    <p:nvPicPr>
                      <p:cNvPr id="389124"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512763"/>
                        <a:ext cx="4745038"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25" name="Text Box 5"/>
          <p:cNvSpPr txBox="1">
            <a:spLocks noChangeArrowheads="1"/>
          </p:cNvSpPr>
          <p:nvPr/>
        </p:nvSpPr>
        <p:spPr bwMode="auto">
          <a:xfrm>
            <a:off x="179388" y="4473575"/>
            <a:ext cx="1692275" cy="304800"/>
          </a:xfrm>
          <a:prstGeom prst="rect">
            <a:avLst/>
          </a:prstGeom>
          <a:solidFill>
            <a:srgbClr val="FFCC99">
              <a:alpha val="34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400" b="1" i="1"/>
              <a:t>Australopithecus</a:t>
            </a:r>
          </a:p>
        </p:txBody>
      </p:sp>
      <p:sp>
        <p:nvSpPr>
          <p:cNvPr id="389126" name="Text Box 6"/>
          <p:cNvSpPr txBox="1">
            <a:spLocks noChangeArrowheads="1"/>
          </p:cNvSpPr>
          <p:nvPr/>
        </p:nvSpPr>
        <p:spPr bwMode="auto">
          <a:xfrm>
            <a:off x="179388" y="4833938"/>
            <a:ext cx="183673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a:t>Primates de las sabanas africanas que caminaban erguidos y probablemente trepaban a los árboles con facilidad.</a:t>
            </a:r>
          </a:p>
        </p:txBody>
      </p:sp>
      <p:sp>
        <p:nvSpPr>
          <p:cNvPr id="389127" name="Text Box 7"/>
          <p:cNvSpPr txBox="1">
            <a:spLocks noChangeArrowheads="1"/>
          </p:cNvSpPr>
          <p:nvPr/>
        </p:nvSpPr>
        <p:spPr bwMode="auto">
          <a:xfrm>
            <a:off x="250825" y="5697538"/>
            <a:ext cx="16922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b="1" i="1"/>
              <a:t>- </a:t>
            </a:r>
            <a:r>
              <a:rPr lang="es-ES" altLang="es-ES" sz="1000" b="1" i="1">
                <a:solidFill>
                  <a:srgbClr val="FF0000"/>
                </a:solidFill>
              </a:rPr>
              <a:t>A. afarensis</a:t>
            </a:r>
            <a:r>
              <a:rPr lang="es-ES" altLang="es-ES" sz="1000" b="1" i="1"/>
              <a:t> </a:t>
            </a:r>
            <a:r>
              <a:rPr lang="es-ES" altLang="es-ES" sz="1000"/>
              <a:t>(Lucy)</a:t>
            </a:r>
          </a:p>
          <a:p>
            <a:pPr>
              <a:spcBef>
                <a:spcPct val="50000"/>
              </a:spcBef>
            </a:pPr>
            <a:r>
              <a:rPr lang="es-ES" altLang="es-ES" sz="1000" b="1" i="1"/>
              <a:t>- </a:t>
            </a:r>
            <a:r>
              <a:rPr lang="es-ES" altLang="es-ES" sz="1000" b="1" i="1">
                <a:solidFill>
                  <a:srgbClr val="FF0000"/>
                </a:solidFill>
              </a:rPr>
              <a:t>A. anamensis</a:t>
            </a:r>
          </a:p>
        </p:txBody>
      </p:sp>
      <p:sp>
        <p:nvSpPr>
          <p:cNvPr id="389128" name="Text Box 8"/>
          <p:cNvSpPr txBox="1">
            <a:spLocks noChangeArrowheads="1"/>
          </p:cNvSpPr>
          <p:nvPr/>
        </p:nvSpPr>
        <p:spPr bwMode="auto">
          <a:xfrm>
            <a:off x="4427538" y="5534025"/>
            <a:ext cx="3852862"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200">
                <a:solidFill>
                  <a:srgbClr val="154CE7"/>
                </a:solidFill>
              </a:rPr>
              <a:t>: Cuando un homínido es capaz de producir rudimentarias herramientas de piedra se considera que pertenece al género </a:t>
            </a:r>
            <a:r>
              <a:rPr lang="es-ES_tradnl" altLang="es-ES" sz="1200" b="1" i="1">
                <a:solidFill>
                  <a:srgbClr val="FF3300"/>
                </a:solidFill>
              </a:rPr>
              <a:t>Homo.</a:t>
            </a:r>
            <a:endParaRPr lang="es-ES" altLang="es-ES" sz="1200" b="1" i="1">
              <a:solidFill>
                <a:srgbClr val="FF3300"/>
              </a:solidFill>
            </a:endParaRPr>
          </a:p>
        </p:txBody>
      </p:sp>
      <p:sp>
        <p:nvSpPr>
          <p:cNvPr id="389129" name="AutoShape 9"/>
          <p:cNvSpPr>
            <a:spLocks noChangeArrowheads="1"/>
          </p:cNvSpPr>
          <p:nvPr/>
        </p:nvSpPr>
        <p:spPr bwMode="auto">
          <a:xfrm>
            <a:off x="1908175" y="5624513"/>
            <a:ext cx="827088" cy="180975"/>
          </a:xfrm>
          <a:prstGeom prst="rightArrow">
            <a:avLst>
              <a:gd name="adj1" fmla="val 50000"/>
              <a:gd name="adj2" fmla="val 114254"/>
            </a:avLst>
          </a:prstGeom>
          <a:solidFill>
            <a:schemeClr val="bg2">
              <a:alpha val="28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89130" name="Rectangle 10"/>
          <p:cNvSpPr>
            <a:spLocks noChangeArrowheads="1"/>
          </p:cNvSpPr>
          <p:nvPr/>
        </p:nvSpPr>
        <p:spPr bwMode="auto">
          <a:xfrm>
            <a:off x="2771775" y="4184650"/>
            <a:ext cx="914400"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89131" name="Rectangle 11"/>
          <p:cNvSpPr>
            <a:spLocks noChangeArrowheads="1"/>
          </p:cNvSpPr>
          <p:nvPr/>
        </p:nvSpPr>
        <p:spPr bwMode="auto">
          <a:xfrm>
            <a:off x="4032250" y="5516563"/>
            <a:ext cx="503238" cy="323850"/>
          </a:xfrm>
          <a:prstGeom prst="rect">
            <a:avLst/>
          </a:prstGeom>
          <a:solidFill>
            <a:srgbClr val="FF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89132" name="Text Box 12"/>
          <p:cNvSpPr txBox="1">
            <a:spLocks noChangeArrowheads="1"/>
          </p:cNvSpPr>
          <p:nvPr/>
        </p:nvSpPr>
        <p:spPr bwMode="auto">
          <a:xfrm>
            <a:off x="1727200" y="3608388"/>
            <a:ext cx="18367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b="1"/>
              <a:t>2 Ma.</a:t>
            </a:r>
            <a:r>
              <a:rPr lang="es-ES" altLang="es-ES" sz="1000"/>
              <a:t> Fue el primer humano capaz de fabricar toscas herramientas de piedra</a:t>
            </a:r>
          </a:p>
        </p:txBody>
      </p:sp>
      <p:sp>
        <p:nvSpPr>
          <p:cNvPr id="389133" name="Text Box 13"/>
          <p:cNvSpPr txBox="1">
            <a:spLocks noChangeArrowheads="1"/>
          </p:cNvSpPr>
          <p:nvPr/>
        </p:nvSpPr>
        <p:spPr bwMode="auto">
          <a:xfrm>
            <a:off x="4464050" y="4005263"/>
            <a:ext cx="18367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Es la primera especie que tiene las proporciones físicas de los humanos actuales.</a:t>
            </a:r>
            <a:endParaRPr lang="es-ES" altLang="es-ES" sz="1000"/>
          </a:p>
        </p:txBody>
      </p:sp>
      <p:sp>
        <p:nvSpPr>
          <p:cNvPr id="389134" name="Rectangle 14"/>
          <p:cNvSpPr>
            <a:spLocks noChangeArrowheads="1"/>
          </p:cNvSpPr>
          <p:nvPr/>
        </p:nvSpPr>
        <p:spPr bwMode="auto">
          <a:xfrm>
            <a:off x="4464050" y="3681413"/>
            <a:ext cx="1008063"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 name="1 Marcador de contenido"/>
          <p:cNvSpPr>
            <a:spLocks noGrp="1"/>
          </p:cNvSpPr>
          <p:nvPr>
            <p:ph sz="quarter" idx="2"/>
          </p:nvPr>
        </p:nvSpPr>
        <p:spPr/>
        <p:txBody>
          <a:bodyPr/>
          <a:lstStyle/>
          <a:p>
            <a:endParaRPr lang="es-ES"/>
          </a:p>
        </p:txBody>
      </p:sp>
      <p:sp>
        <p:nvSpPr>
          <p:cNvPr id="3" name="2 Marcador de contenido"/>
          <p:cNvSpPr>
            <a:spLocks noGrp="1"/>
          </p:cNvSpPr>
          <p:nvPr>
            <p:ph sz="half" idx="1"/>
          </p:nvPr>
        </p:nvSpPr>
        <p:spPr/>
        <p:txBody>
          <a:bodyPr/>
          <a:lstStyle/>
          <a:p>
            <a:endParaRPr lang="es-ES"/>
          </a:p>
        </p:txBody>
      </p:sp>
    </p:spTree>
    <p:extLst>
      <p:ext uri="{BB962C8B-B14F-4D97-AF65-F5344CB8AC3E}">
        <p14:creationId xmlns:p14="http://schemas.microsoft.com/office/powerpoint/2010/main" val="3800066740"/>
      </p:ext>
    </p:extLst>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395288" y="476250"/>
            <a:ext cx="84248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s-ES_tradnl" altLang="es-ES" b="1" i="1" dirty="0"/>
              <a:t>	</a:t>
            </a:r>
            <a:r>
              <a:rPr lang="es-ES_tradnl" altLang="es-ES" b="1" i="1" dirty="0">
                <a:solidFill>
                  <a:srgbClr val="FF3300"/>
                </a:solidFill>
              </a:rPr>
              <a:t>- Homo </a:t>
            </a:r>
            <a:r>
              <a:rPr lang="es-ES_tradnl" altLang="es-ES" b="1" i="1" dirty="0" err="1">
                <a:solidFill>
                  <a:srgbClr val="FF3300"/>
                </a:solidFill>
              </a:rPr>
              <a:t>ergaster</a:t>
            </a:r>
            <a:r>
              <a:rPr lang="es-ES_tradnl" altLang="es-ES" i="1" dirty="0"/>
              <a:t> </a:t>
            </a:r>
            <a:r>
              <a:rPr lang="es-ES_tradnl" altLang="es-ES" dirty="0"/>
              <a:t>aparece en África hace 1,5 Ma. Fue la primera especie que abandonó África y comenzó a poblar Asia (se han encontrado fósiles en China) y Europa, hace 1 Ma. Es la primera especie que tiene las proporciones físicas de los humanos actuales. Su corpulencia le permitía cazar. Habitaba medios abiertos como las 	sabanas. </a:t>
            </a:r>
            <a:endParaRPr lang="es-ES" altLang="es-ES" dirty="0"/>
          </a:p>
        </p:txBody>
      </p:sp>
      <p:pic>
        <p:nvPicPr>
          <p:cNvPr id="333827" name="Picture 3" descr="homo_ergaster_erectus_im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475"/>
            <a:ext cx="4464050" cy="3719513"/>
          </a:xfrm>
          <a:prstGeom prst="rect">
            <a:avLst/>
          </a:prstGeom>
          <a:noFill/>
          <a:extLst>
            <a:ext uri="{909E8E84-426E-40DD-AFC4-6F175D3DCCD1}">
              <a14:hiddenFill xmlns:a14="http://schemas.microsoft.com/office/drawing/2010/main">
                <a:solidFill>
                  <a:srgbClr val="FFFFFF"/>
                </a:solidFill>
              </a14:hiddenFill>
            </a:ext>
          </a:extLst>
        </p:spPr>
      </p:pic>
      <p:pic>
        <p:nvPicPr>
          <p:cNvPr id="333828" name="Picture 4" descr="ergaster.jpg"/>
          <p:cNvPicPr>
            <a:picLocks noChangeAspect="1" noChangeArrowheads="1"/>
          </p:cNvPicPr>
          <p:nvPr/>
        </p:nvPicPr>
        <p:blipFill>
          <a:blip r:embed="rId4">
            <a:extLst>
              <a:ext uri="{28A0092B-C50C-407E-A947-70E740481C1C}">
                <a14:useLocalDpi xmlns:a14="http://schemas.microsoft.com/office/drawing/2010/main" val="0"/>
              </a:ext>
            </a:extLst>
          </a:blip>
          <a:srcRect l="7224"/>
          <a:stretch>
            <a:fillRect/>
          </a:stretch>
        </p:blipFill>
        <p:spPr bwMode="auto">
          <a:xfrm>
            <a:off x="4535488" y="2276475"/>
            <a:ext cx="4608512" cy="3697288"/>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texto"/>
          <p:cNvSpPr>
            <a:spLocks noGrp="1"/>
          </p:cNvSpPr>
          <p:nvPr>
            <p:ph type="body" idx="1"/>
          </p:nvPr>
        </p:nvSpPr>
        <p:spPr/>
        <p:txBody>
          <a:bodyPr/>
          <a:lstStyle/>
          <a:p>
            <a:endParaRPr lang="es-ES"/>
          </a:p>
        </p:txBody>
      </p:sp>
      <p:sp>
        <p:nvSpPr>
          <p:cNvPr id="3" name="2 Marcador de texto"/>
          <p:cNvSpPr>
            <a:spLocks noGrp="1"/>
          </p:cNvSpPr>
          <p:nvPr>
            <p:ph type="body" idx="2"/>
          </p:nvPr>
        </p:nvSpPr>
        <p:spPr/>
        <p:txBody>
          <a:bodyPr/>
          <a:lstStyle/>
          <a:p>
            <a:endParaRPr lang="es-ES"/>
          </a:p>
        </p:txBody>
      </p:sp>
    </p:spTree>
    <p:extLst>
      <p:ext uri="{BB962C8B-B14F-4D97-AF65-F5344CB8AC3E}">
        <p14:creationId xmlns:p14="http://schemas.microsoft.com/office/powerpoint/2010/main" val="452652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1172" name="Object 4"/>
          <p:cNvGraphicFramePr>
            <a:graphicFrameLocks noGrp="1" noChangeAspect="1"/>
          </p:cNvGraphicFramePr>
          <p:nvPr>
            <p:ph sz="quarter" idx="3"/>
          </p:nvPr>
        </p:nvGraphicFramePr>
        <p:xfrm>
          <a:off x="2124075" y="512763"/>
          <a:ext cx="4745038" cy="5761037"/>
        </p:xfrm>
        <a:graphic>
          <a:graphicData uri="http://schemas.openxmlformats.org/presentationml/2006/ole">
            <mc:AlternateContent xmlns:mc="http://schemas.openxmlformats.org/markup-compatibility/2006">
              <mc:Choice xmlns:v="urn:schemas-microsoft-com:vml" Requires="v">
                <p:oleObj r:id="rId3" imgW="3209524" imgH="3895238" progId="">
                  <p:embed/>
                </p:oleObj>
              </mc:Choice>
              <mc:Fallback>
                <p:oleObj r:id="rId3" imgW="3209524" imgH="3895238" progId="">
                  <p:embed/>
                  <p:pic>
                    <p:nvPicPr>
                      <p:cNvPr id="391172"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512763"/>
                        <a:ext cx="4745038"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1173" name="Text Box 5"/>
          <p:cNvSpPr txBox="1">
            <a:spLocks noChangeArrowheads="1"/>
          </p:cNvSpPr>
          <p:nvPr/>
        </p:nvSpPr>
        <p:spPr bwMode="auto">
          <a:xfrm>
            <a:off x="179388" y="4473575"/>
            <a:ext cx="1692275" cy="304800"/>
          </a:xfrm>
          <a:prstGeom prst="rect">
            <a:avLst/>
          </a:prstGeom>
          <a:solidFill>
            <a:srgbClr val="FFCC99">
              <a:alpha val="34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400" b="1" i="1"/>
              <a:t>Australopithecus</a:t>
            </a:r>
          </a:p>
        </p:txBody>
      </p:sp>
      <p:sp>
        <p:nvSpPr>
          <p:cNvPr id="391174" name="Text Box 6"/>
          <p:cNvSpPr txBox="1">
            <a:spLocks noChangeArrowheads="1"/>
          </p:cNvSpPr>
          <p:nvPr/>
        </p:nvSpPr>
        <p:spPr bwMode="auto">
          <a:xfrm>
            <a:off x="179388" y="4833938"/>
            <a:ext cx="183673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a:t>Primates de las sabanas africanas que caminaban erguidos y probablemente trepaban a los árboles con facilidad.</a:t>
            </a:r>
          </a:p>
        </p:txBody>
      </p:sp>
      <p:sp>
        <p:nvSpPr>
          <p:cNvPr id="391175" name="Text Box 7"/>
          <p:cNvSpPr txBox="1">
            <a:spLocks noChangeArrowheads="1"/>
          </p:cNvSpPr>
          <p:nvPr/>
        </p:nvSpPr>
        <p:spPr bwMode="auto">
          <a:xfrm>
            <a:off x="250825" y="5697538"/>
            <a:ext cx="16922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b="1" i="1"/>
              <a:t>- </a:t>
            </a:r>
            <a:r>
              <a:rPr lang="es-ES" altLang="es-ES" sz="1000" b="1" i="1">
                <a:solidFill>
                  <a:srgbClr val="FF0000"/>
                </a:solidFill>
              </a:rPr>
              <a:t>A. afarensis</a:t>
            </a:r>
            <a:r>
              <a:rPr lang="es-ES" altLang="es-ES" sz="1000" b="1" i="1"/>
              <a:t> </a:t>
            </a:r>
            <a:r>
              <a:rPr lang="es-ES" altLang="es-ES" sz="1000"/>
              <a:t>(Lucy)</a:t>
            </a:r>
          </a:p>
          <a:p>
            <a:pPr>
              <a:spcBef>
                <a:spcPct val="50000"/>
              </a:spcBef>
            </a:pPr>
            <a:r>
              <a:rPr lang="es-ES" altLang="es-ES" sz="1000" b="1" i="1"/>
              <a:t>- </a:t>
            </a:r>
            <a:r>
              <a:rPr lang="es-ES" altLang="es-ES" sz="1000" b="1" i="1">
                <a:solidFill>
                  <a:srgbClr val="FF0000"/>
                </a:solidFill>
              </a:rPr>
              <a:t>A. anamensis</a:t>
            </a:r>
          </a:p>
        </p:txBody>
      </p:sp>
      <p:sp>
        <p:nvSpPr>
          <p:cNvPr id="391176" name="Text Box 8"/>
          <p:cNvSpPr txBox="1">
            <a:spLocks noChangeArrowheads="1"/>
          </p:cNvSpPr>
          <p:nvPr/>
        </p:nvSpPr>
        <p:spPr bwMode="auto">
          <a:xfrm>
            <a:off x="4427538" y="5534025"/>
            <a:ext cx="3852862"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200">
                <a:solidFill>
                  <a:srgbClr val="154CE7"/>
                </a:solidFill>
              </a:rPr>
              <a:t>: Cuando un homínido es capaz de producir rudimentarias herramientas de piedra se considera que pertenece al género </a:t>
            </a:r>
            <a:r>
              <a:rPr lang="es-ES_tradnl" altLang="es-ES" sz="1200" b="1" i="1">
                <a:solidFill>
                  <a:srgbClr val="FF3300"/>
                </a:solidFill>
              </a:rPr>
              <a:t>Homo.</a:t>
            </a:r>
            <a:endParaRPr lang="es-ES" altLang="es-ES" sz="1200" b="1" i="1">
              <a:solidFill>
                <a:srgbClr val="FF3300"/>
              </a:solidFill>
            </a:endParaRPr>
          </a:p>
        </p:txBody>
      </p:sp>
      <p:sp>
        <p:nvSpPr>
          <p:cNvPr id="391177" name="AutoShape 9"/>
          <p:cNvSpPr>
            <a:spLocks noChangeArrowheads="1"/>
          </p:cNvSpPr>
          <p:nvPr/>
        </p:nvSpPr>
        <p:spPr bwMode="auto">
          <a:xfrm>
            <a:off x="1908175" y="5624513"/>
            <a:ext cx="827088" cy="180975"/>
          </a:xfrm>
          <a:prstGeom prst="rightArrow">
            <a:avLst>
              <a:gd name="adj1" fmla="val 50000"/>
              <a:gd name="adj2" fmla="val 114254"/>
            </a:avLst>
          </a:prstGeom>
          <a:solidFill>
            <a:schemeClr val="bg2">
              <a:alpha val="28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1178" name="Rectangle 10"/>
          <p:cNvSpPr>
            <a:spLocks noChangeArrowheads="1"/>
          </p:cNvSpPr>
          <p:nvPr/>
        </p:nvSpPr>
        <p:spPr bwMode="auto">
          <a:xfrm>
            <a:off x="2771775" y="4184650"/>
            <a:ext cx="914400"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1179" name="Rectangle 11"/>
          <p:cNvSpPr>
            <a:spLocks noChangeArrowheads="1"/>
          </p:cNvSpPr>
          <p:nvPr/>
        </p:nvSpPr>
        <p:spPr bwMode="auto">
          <a:xfrm>
            <a:off x="4032250" y="5516563"/>
            <a:ext cx="503238" cy="323850"/>
          </a:xfrm>
          <a:prstGeom prst="rect">
            <a:avLst/>
          </a:prstGeom>
          <a:solidFill>
            <a:srgbClr val="FF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1180" name="Text Box 12"/>
          <p:cNvSpPr txBox="1">
            <a:spLocks noChangeArrowheads="1"/>
          </p:cNvSpPr>
          <p:nvPr/>
        </p:nvSpPr>
        <p:spPr bwMode="auto">
          <a:xfrm>
            <a:off x="1908175" y="3465513"/>
            <a:ext cx="20510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b="1"/>
              <a:t>2 Ma.</a:t>
            </a:r>
            <a:r>
              <a:rPr lang="es-ES" altLang="es-ES" sz="1000"/>
              <a:t> Fue el primer humano capaz de fabricar toscas herramientas de piedra. Abandona África y comienza a poblar Asia. </a:t>
            </a:r>
          </a:p>
        </p:txBody>
      </p:sp>
      <p:sp>
        <p:nvSpPr>
          <p:cNvPr id="391181" name="Text Box 13"/>
          <p:cNvSpPr txBox="1">
            <a:spLocks noChangeArrowheads="1"/>
          </p:cNvSpPr>
          <p:nvPr/>
        </p:nvSpPr>
        <p:spPr bwMode="auto">
          <a:xfrm>
            <a:off x="4464050" y="4005263"/>
            <a:ext cx="18367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Es la primera especie que tiene las proporciones físicas de los humanos actuales.</a:t>
            </a:r>
            <a:endParaRPr lang="es-ES" altLang="es-ES" sz="1000"/>
          </a:p>
        </p:txBody>
      </p:sp>
      <p:sp>
        <p:nvSpPr>
          <p:cNvPr id="391182" name="Text Box 14"/>
          <p:cNvSpPr txBox="1">
            <a:spLocks noChangeArrowheads="1"/>
          </p:cNvSpPr>
          <p:nvPr/>
        </p:nvSpPr>
        <p:spPr bwMode="auto">
          <a:xfrm>
            <a:off x="1223963" y="2024063"/>
            <a:ext cx="1836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b="1"/>
              <a:t>400.000 años.</a:t>
            </a:r>
            <a:r>
              <a:rPr lang="es-ES_tradnl" altLang="es-ES" sz="1000"/>
              <a:t> Asia. Fue capaz de utilizar el fuego.</a:t>
            </a:r>
            <a:endParaRPr lang="es-ES" altLang="es-ES" sz="1000"/>
          </a:p>
        </p:txBody>
      </p:sp>
      <p:sp>
        <p:nvSpPr>
          <p:cNvPr id="391184" name="Rectangle 16"/>
          <p:cNvSpPr>
            <a:spLocks noChangeArrowheads="1"/>
          </p:cNvSpPr>
          <p:nvPr/>
        </p:nvSpPr>
        <p:spPr bwMode="auto">
          <a:xfrm>
            <a:off x="4464050" y="3644900"/>
            <a:ext cx="914400"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1185" name="Rectangle 17"/>
          <p:cNvSpPr>
            <a:spLocks noChangeArrowheads="1"/>
          </p:cNvSpPr>
          <p:nvPr/>
        </p:nvSpPr>
        <p:spPr bwMode="auto">
          <a:xfrm>
            <a:off x="2124075" y="1700213"/>
            <a:ext cx="914400"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 name="1 Marcador de contenido"/>
          <p:cNvSpPr>
            <a:spLocks noGrp="1"/>
          </p:cNvSpPr>
          <p:nvPr>
            <p:ph sz="quarter" idx="2"/>
          </p:nvPr>
        </p:nvSpPr>
        <p:spPr/>
        <p:txBody>
          <a:bodyPr/>
          <a:lstStyle/>
          <a:p>
            <a:endParaRPr lang="es-ES"/>
          </a:p>
        </p:txBody>
      </p:sp>
      <p:sp>
        <p:nvSpPr>
          <p:cNvPr id="3" name="2 Marcador de contenido"/>
          <p:cNvSpPr>
            <a:spLocks noGrp="1"/>
          </p:cNvSpPr>
          <p:nvPr>
            <p:ph sz="half" idx="1"/>
          </p:nvPr>
        </p:nvSpPr>
        <p:spPr/>
        <p:txBody>
          <a:bodyPr/>
          <a:lstStyle/>
          <a:p>
            <a:endParaRPr lang="es-ES"/>
          </a:p>
        </p:txBody>
      </p:sp>
    </p:spTree>
    <p:extLst>
      <p:ext uri="{BB962C8B-B14F-4D97-AF65-F5344CB8AC3E}">
        <p14:creationId xmlns:p14="http://schemas.microsoft.com/office/powerpoint/2010/main" val="67790748"/>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539750" y="549275"/>
            <a:ext cx="82089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a:t>A partir de </a:t>
            </a:r>
            <a:r>
              <a:rPr lang="es-ES_tradnl" altLang="es-ES" i="1"/>
              <a:t>Homo ergaster</a:t>
            </a:r>
            <a:r>
              <a:rPr lang="es-ES_tradnl" altLang="es-ES"/>
              <a:t> derivan las siguientes especies:</a:t>
            </a:r>
          </a:p>
          <a:p>
            <a:endParaRPr lang="es-ES_tradnl" altLang="es-ES"/>
          </a:p>
          <a:p>
            <a:r>
              <a:rPr lang="es-ES_tradnl" altLang="es-ES"/>
              <a:t>	- En Asia, </a:t>
            </a:r>
            <a:r>
              <a:rPr lang="es-ES_tradnl" altLang="es-ES" i="1"/>
              <a:t>Homo ergaster</a:t>
            </a:r>
            <a:r>
              <a:rPr lang="es-ES_tradnl" altLang="es-ES"/>
              <a:t> evolucionó como una línea independiente, 	que dio origen a </a:t>
            </a:r>
            <a:r>
              <a:rPr lang="es-ES_tradnl" altLang="es-ES" b="1" i="1">
                <a:solidFill>
                  <a:srgbClr val="FF3300"/>
                </a:solidFill>
              </a:rPr>
              <a:t>Homo erectus</a:t>
            </a:r>
            <a:r>
              <a:rPr lang="es-ES_tradnl" altLang="es-ES"/>
              <a:t>.</a:t>
            </a:r>
          </a:p>
          <a:p>
            <a:endParaRPr lang="es-ES_tradnl" altLang="es-ES"/>
          </a:p>
        </p:txBody>
      </p:sp>
      <p:pic>
        <p:nvPicPr>
          <p:cNvPr id="339971" name="Picture 3" descr="Homo_Erec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952625"/>
            <a:ext cx="5364162" cy="4022725"/>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texto"/>
          <p:cNvSpPr>
            <a:spLocks noGrp="1"/>
          </p:cNvSpPr>
          <p:nvPr>
            <p:ph type="body" idx="1"/>
          </p:nvPr>
        </p:nvSpPr>
        <p:spPr/>
        <p:txBody>
          <a:bodyPr/>
          <a:lstStyle/>
          <a:p>
            <a:endParaRPr lang="es-ES"/>
          </a:p>
        </p:txBody>
      </p:sp>
      <p:sp>
        <p:nvSpPr>
          <p:cNvPr id="3" name="2 Marcador de texto"/>
          <p:cNvSpPr>
            <a:spLocks noGrp="1"/>
          </p:cNvSpPr>
          <p:nvPr>
            <p:ph type="body" idx="2"/>
          </p:nvPr>
        </p:nvSpPr>
        <p:spPr/>
        <p:txBody>
          <a:bodyPr/>
          <a:lstStyle/>
          <a:p>
            <a:endParaRPr lang="es-ES"/>
          </a:p>
        </p:txBody>
      </p:sp>
    </p:spTree>
    <p:extLst>
      <p:ext uri="{BB962C8B-B14F-4D97-AF65-F5344CB8AC3E}">
        <p14:creationId xmlns:p14="http://schemas.microsoft.com/office/powerpoint/2010/main" val="31222586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3220" name="Object 4"/>
          <p:cNvGraphicFramePr>
            <a:graphicFrameLocks noGrp="1" noChangeAspect="1"/>
          </p:cNvGraphicFramePr>
          <p:nvPr>
            <p:ph sz="quarter" idx="3"/>
          </p:nvPr>
        </p:nvGraphicFramePr>
        <p:xfrm>
          <a:off x="2124075" y="512763"/>
          <a:ext cx="4745038" cy="5761037"/>
        </p:xfrm>
        <a:graphic>
          <a:graphicData uri="http://schemas.openxmlformats.org/presentationml/2006/ole">
            <mc:AlternateContent xmlns:mc="http://schemas.openxmlformats.org/markup-compatibility/2006">
              <mc:Choice xmlns:v="urn:schemas-microsoft-com:vml" Requires="v">
                <p:oleObj r:id="rId3" imgW="3209524" imgH="3895238" progId="">
                  <p:embed/>
                </p:oleObj>
              </mc:Choice>
              <mc:Fallback>
                <p:oleObj r:id="rId3" imgW="3209524" imgH="3895238" progId="">
                  <p:embed/>
                  <p:pic>
                    <p:nvPicPr>
                      <p:cNvPr id="39322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512763"/>
                        <a:ext cx="4745038"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3221" name="Text Box 5"/>
          <p:cNvSpPr txBox="1">
            <a:spLocks noChangeArrowheads="1"/>
          </p:cNvSpPr>
          <p:nvPr/>
        </p:nvSpPr>
        <p:spPr bwMode="auto">
          <a:xfrm>
            <a:off x="179388" y="4473575"/>
            <a:ext cx="1692275" cy="304800"/>
          </a:xfrm>
          <a:prstGeom prst="rect">
            <a:avLst/>
          </a:prstGeom>
          <a:solidFill>
            <a:srgbClr val="FFCC99">
              <a:alpha val="34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400" b="1" i="1"/>
              <a:t>Australopithecus</a:t>
            </a:r>
          </a:p>
        </p:txBody>
      </p:sp>
      <p:sp>
        <p:nvSpPr>
          <p:cNvPr id="393222" name="Text Box 6"/>
          <p:cNvSpPr txBox="1">
            <a:spLocks noChangeArrowheads="1"/>
          </p:cNvSpPr>
          <p:nvPr/>
        </p:nvSpPr>
        <p:spPr bwMode="auto">
          <a:xfrm>
            <a:off x="179388" y="4833938"/>
            <a:ext cx="183673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a:t>Primates de las sabanas africanas que caminaban erguidos y probablemente trepaban a los árboles con facilidad.</a:t>
            </a:r>
          </a:p>
        </p:txBody>
      </p:sp>
      <p:sp>
        <p:nvSpPr>
          <p:cNvPr id="393223" name="Text Box 7"/>
          <p:cNvSpPr txBox="1">
            <a:spLocks noChangeArrowheads="1"/>
          </p:cNvSpPr>
          <p:nvPr/>
        </p:nvSpPr>
        <p:spPr bwMode="auto">
          <a:xfrm>
            <a:off x="250825" y="5697538"/>
            <a:ext cx="16922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b="1" i="1"/>
              <a:t>- </a:t>
            </a:r>
            <a:r>
              <a:rPr lang="es-ES" altLang="es-ES" sz="1000" b="1" i="1">
                <a:solidFill>
                  <a:srgbClr val="FF0000"/>
                </a:solidFill>
              </a:rPr>
              <a:t>A. afarensis</a:t>
            </a:r>
            <a:r>
              <a:rPr lang="es-ES" altLang="es-ES" sz="1000" b="1" i="1"/>
              <a:t> </a:t>
            </a:r>
            <a:r>
              <a:rPr lang="es-ES" altLang="es-ES" sz="1000"/>
              <a:t>(Lucy)</a:t>
            </a:r>
          </a:p>
          <a:p>
            <a:pPr>
              <a:spcBef>
                <a:spcPct val="50000"/>
              </a:spcBef>
            </a:pPr>
            <a:r>
              <a:rPr lang="es-ES" altLang="es-ES" sz="1000" b="1" i="1"/>
              <a:t>- </a:t>
            </a:r>
            <a:r>
              <a:rPr lang="es-ES" altLang="es-ES" sz="1000" b="1" i="1">
                <a:solidFill>
                  <a:srgbClr val="FF0000"/>
                </a:solidFill>
              </a:rPr>
              <a:t>A. anamensis</a:t>
            </a:r>
          </a:p>
        </p:txBody>
      </p:sp>
      <p:sp>
        <p:nvSpPr>
          <p:cNvPr id="393224" name="Text Box 8"/>
          <p:cNvSpPr txBox="1">
            <a:spLocks noChangeArrowheads="1"/>
          </p:cNvSpPr>
          <p:nvPr/>
        </p:nvSpPr>
        <p:spPr bwMode="auto">
          <a:xfrm>
            <a:off x="4427538" y="5534025"/>
            <a:ext cx="3852862"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200">
                <a:solidFill>
                  <a:srgbClr val="154CE7"/>
                </a:solidFill>
              </a:rPr>
              <a:t>: Cuando un homínido es capaz de producir rudimentarias herramientas de piedra se considera que pertenece al género </a:t>
            </a:r>
            <a:r>
              <a:rPr lang="es-ES_tradnl" altLang="es-ES" sz="1200" b="1" i="1">
                <a:solidFill>
                  <a:srgbClr val="FF3300"/>
                </a:solidFill>
              </a:rPr>
              <a:t>Homo.</a:t>
            </a:r>
            <a:endParaRPr lang="es-ES" altLang="es-ES" sz="1200" b="1" i="1">
              <a:solidFill>
                <a:srgbClr val="FF3300"/>
              </a:solidFill>
            </a:endParaRPr>
          </a:p>
        </p:txBody>
      </p:sp>
      <p:sp>
        <p:nvSpPr>
          <p:cNvPr id="393225" name="AutoShape 9"/>
          <p:cNvSpPr>
            <a:spLocks noChangeArrowheads="1"/>
          </p:cNvSpPr>
          <p:nvPr/>
        </p:nvSpPr>
        <p:spPr bwMode="auto">
          <a:xfrm>
            <a:off x="1908175" y="5624513"/>
            <a:ext cx="827088" cy="180975"/>
          </a:xfrm>
          <a:prstGeom prst="rightArrow">
            <a:avLst>
              <a:gd name="adj1" fmla="val 50000"/>
              <a:gd name="adj2" fmla="val 114254"/>
            </a:avLst>
          </a:prstGeom>
          <a:solidFill>
            <a:schemeClr val="bg2">
              <a:alpha val="28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3226" name="Rectangle 10"/>
          <p:cNvSpPr>
            <a:spLocks noChangeArrowheads="1"/>
          </p:cNvSpPr>
          <p:nvPr/>
        </p:nvSpPr>
        <p:spPr bwMode="auto">
          <a:xfrm>
            <a:off x="2771775" y="4184650"/>
            <a:ext cx="914400"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3227" name="Rectangle 11"/>
          <p:cNvSpPr>
            <a:spLocks noChangeArrowheads="1"/>
          </p:cNvSpPr>
          <p:nvPr/>
        </p:nvSpPr>
        <p:spPr bwMode="auto">
          <a:xfrm>
            <a:off x="4032250" y="5516563"/>
            <a:ext cx="503238" cy="323850"/>
          </a:xfrm>
          <a:prstGeom prst="rect">
            <a:avLst/>
          </a:prstGeom>
          <a:solidFill>
            <a:srgbClr val="FF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3228" name="Text Box 12"/>
          <p:cNvSpPr txBox="1">
            <a:spLocks noChangeArrowheads="1"/>
          </p:cNvSpPr>
          <p:nvPr/>
        </p:nvSpPr>
        <p:spPr bwMode="auto">
          <a:xfrm>
            <a:off x="1908175" y="3465513"/>
            <a:ext cx="20510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b="1"/>
              <a:t>2 Ma.</a:t>
            </a:r>
            <a:r>
              <a:rPr lang="es-ES" altLang="es-ES" sz="1000"/>
              <a:t> Fue el primer humano capaz de fabricar toscas herramientas de piedra. Abandona África y comienza a poblar Asia. </a:t>
            </a:r>
          </a:p>
        </p:txBody>
      </p:sp>
      <p:sp>
        <p:nvSpPr>
          <p:cNvPr id="393229" name="Text Box 13"/>
          <p:cNvSpPr txBox="1">
            <a:spLocks noChangeArrowheads="1"/>
          </p:cNvSpPr>
          <p:nvPr/>
        </p:nvSpPr>
        <p:spPr bwMode="auto">
          <a:xfrm>
            <a:off x="4464050" y="4005263"/>
            <a:ext cx="18367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Es la primera especie que tiene las proporciones físicas de los humanos actuales.</a:t>
            </a:r>
            <a:endParaRPr lang="es-ES" altLang="es-ES" sz="1000"/>
          </a:p>
        </p:txBody>
      </p:sp>
      <p:sp>
        <p:nvSpPr>
          <p:cNvPr id="393230" name="Text Box 14"/>
          <p:cNvSpPr txBox="1">
            <a:spLocks noChangeArrowheads="1"/>
          </p:cNvSpPr>
          <p:nvPr/>
        </p:nvSpPr>
        <p:spPr bwMode="auto">
          <a:xfrm>
            <a:off x="1223963" y="2024063"/>
            <a:ext cx="1836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400.000 años. En Asia. Fue capaz de utilizar el fuego.</a:t>
            </a:r>
            <a:endParaRPr lang="es-ES" altLang="es-ES" sz="1000"/>
          </a:p>
        </p:txBody>
      </p:sp>
      <p:sp>
        <p:nvSpPr>
          <p:cNvPr id="393231" name="Rectangle 15"/>
          <p:cNvSpPr>
            <a:spLocks noChangeArrowheads="1"/>
          </p:cNvSpPr>
          <p:nvPr/>
        </p:nvSpPr>
        <p:spPr bwMode="auto">
          <a:xfrm>
            <a:off x="4500563" y="3644900"/>
            <a:ext cx="914400"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3232" name="Rectangle 16"/>
          <p:cNvSpPr>
            <a:spLocks noChangeArrowheads="1"/>
          </p:cNvSpPr>
          <p:nvPr/>
        </p:nvSpPr>
        <p:spPr bwMode="auto">
          <a:xfrm>
            <a:off x="2159000" y="1700213"/>
            <a:ext cx="914400"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3233" name="Rectangle 17"/>
          <p:cNvSpPr>
            <a:spLocks noChangeArrowheads="1"/>
          </p:cNvSpPr>
          <p:nvPr/>
        </p:nvSpPr>
        <p:spPr bwMode="auto">
          <a:xfrm>
            <a:off x="4535488" y="2600325"/>
            <a:ext cx="987425"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3234" name="Text Box 18"/>
          <p:cNvSpPr txBox="1">
            <a:spLocks noChangeArrowheads="1"/>
          </p:cNvSpPr>
          <p:nvPr/>
        </p:nvSpPr>
        <p:spPr bwMode="auto">
          <a:xfrm>
            <a:off x="5724525" y="2600325"/>
            <a:ext cx="18367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África. Descubierta en Burgos en la Sierra de Atapuerca.</a:t>
            </a:r>
            <a:endParaRPr lang="es-ES" altLang="es-ES" sz="1000"/>
          </a:p>
        </p:txBody>
      </p:sp>
      <p:sp>
        <p:nvSpPr>
          <p:cNvPr id="2" name="1 Marcador de contenido"/>
          <p:cNvSpPr>
            <a:spLocks noGrp="1"/>
          </p:cNvSpPr>
          <p:nvPr>
            <p:ph sz="quarter" idx="2"/>
          </p:nvPr>
        </p:nvSpPr>
        <p:spPr/>
        <p:txBody>
          <a:bodyPr/>
          <a:lstStyle/>
          <a:p>
            <a:endParaRPr lang="es-ES"/>
          </a:p>
        </p:txBody>
      </p:sp>
      <p:sp>
        <p:nvSpPr>
          <p:cNvPr id="3" name="2 Marcador de contenido"/>
          <p:cNvSpPr>
            <a:spLocks noGrp="1"/>
          </p:cNvSpPr>
          <p:nvPr>
            <p:ph sz="half" idx="1"/>
          </p:nvPr>
        </p:nvSpPr>
        <p:spPr/>
        <p:txBody>
          <a:bodyPr/>
          <a:lstStyle/>
          <a:p>
            <a:endParaRPr lang="es-ES"/>
          </a:p>
        </p:txBody>
      </p:sp>
    </p:spTree>
    <p:extLst>
      <p:ext uri="{BB962C8B-B14F-4D97-AF65-F5344CB8AC3E}">
        <p14:creationId xmlns:p14="http://schemas.microsoft.com/office/powerpoint/2010/main" val="1228914090"/>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Text Box 2"/>
          <p:cNvSpPr txBox="1">
            <a:spLocks noChangeArrowheads="1"/>
          </p:cNvSpPr>
          <p:nvPr/>
        </p:nvSpPr>
        <p:spPr bwMode="auto">
          <a:xfrm>
            <a:off x="468313" y="620713"/>
            <a:ext cx="82804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s-ES_tradnl" altLang="es-ES" dirty="0"/>
              <a:t>	-  En África, el </a:t>
            </a:r>
            <a:r>
              <a:rPr lang="es-ES_tradnl" altLang="es-ES" i="1" dirty="0"/>
              <a:t>Homo </a:t>
            </a:r>
            <a:r>
              <a:rPr lang="es-ES_tradnl" altLang="es-ES" i="1" dirty="0" err="1"/>
              <a:t>ergaster</a:t>
            </a:r>
            <a:r>
              <a:rPr lang="es-ES_tradnl" altLang="es-ES" dirty="0"/>
              <a:t> evolucionó a </a:t>
            </a:r>
            <a:r>
              <a:rPr lang="es-ES_tradnl" altLang="es-ES" b="1" i="1" dirty="0">
                <a:solidFill>
                  <a:srgbClr val="FF3300"/>
                </a:solidFill>
              </a:rPr>
              <a:t>Homo </a:t>
            </a:r>
            <a:r>
              <a:rPr lang="es-ES_tradnl" altLang="es-ES" b="1" i="1" dirty="0" err="1">
                <a:solidFill>
                  <a:srgbClr val="FF3300"/>
                </a:solidFill>
              </a:rPr>
              <a:t>antecessor</a:t>
            </a:r>
            <a:r>
              <a:rPr lang="es-ES_tradnl" altLang="es-ES" dirty="0"/>
              <a:t>. Esta especie fue recientemente descubierta en la Sierra de Atapuerca 	(Burgos), con unos 800.000 años de antigüedad. </a:t>
            </a:r>
            <a:endParaRPr lang="es-ES" altLang="es-ES" dirty="0"/>
          </a:p>
        </p:txBody>
      </p:sp>
      <p:pic>
        <p:nvPicPr>
          <p:cNvPr id="344067" name="Picture 3" descr="cave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773238"/>
            <a:ext cx="5972175" cy="3981450"/>
          </a:xfrm>
          <a:prstGeom prst="rect">
            <a:avLst/>
          </a:prstGeom>
          <a:noFill/>
          <a:extLst>
            <a:ext uri="{909E8E84-426E-40DD-AFC4-6F175D3DCCD1}">
              <a14:hiddenFill xmlns:a14="http://schemas.microsoft.com/office/drawing/2010/main">
                <a:solidFill>
                  <a:srgbClr val="FFFFFF"/>
                </a:solidFill>
              </a14:hiddenFill>
            </a:ext>
          </a:extLst>
        </p:spPr>
      </p:pic>
      <p:pic>
        <p:nvPicPr>
          <p:cNvPr id="344068" name="Picture 4" descr="09-antecess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773238"/>
            <a:ext cx="2814638" cy="3960812"/>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texto"/>
          <p:cNvSpPr>
            <a:spLocks noGrp="1"/>
          </p:cNvSpPr>
          <p:nvPr>
            <p:ph type="body" idx="1"/>
          </p:nvPr>
        </p:nvSpPr>
        <p:spPr/>
        <p:txBody>
          <a:bodyPr/>
          <a:lstStyle/>
          <a:p>
            <a:endParaRPr lang="es-ES"/>
          </a:p>
        </p:txBody>
      </p:sp>
      <p:sp>
        <p:nvSpPr>
          <p:cNvPr id="3" name="2 Marcador de texto"/>
          <p:cNvSpPr>
            <a:spLocks noGrp="1"/>
          </p:cNvSpPr>
          <p:nvPr>
            <p:ph type="body" idx="2"/>
          </p:nvPr>
        </p:nvSpPr>
        <p:spPr/>
        <p:txBody>
          <a:bodyPr/>
          <a:lstStyle/>
          <a:p>
            <a:endParaRPr lang="es-ES"/>
          </a:p>
        </p:txBody>
      </p:sp>
    </p:spTree>
    <p:extLst>
      <p:ext uri="{BB962C8B-B14F-4D97-AF65-F5344CB8AC3E}">
        <p14:creationId xmlns:p14="http://schemas.microsoft.com/office/powerpoint/2010/main" val="3017952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29D7F52-060B-56B5-8B12-46DD31779B7F}"/>
              </a:ext>
            </a:extLst>
          </p:cNvPr>
          <p:cNvPicPr>
            <a:picLocks noChangeAspect="1"/>
          </p:cNvPicPr>
          <p:nvPr/>
        </p:nvPicPr>
        <p:blipFill rotWithShape="1">
          <a:blip r:embed="rId2"/>
          <a:srcRect t="41398" b="33293"/>
          <a:stretch/>
        </p:blipFill>
        <p:spPr>
          <a:xfrm>
            <a:off x="179512" y="548681"/>
            <a:ext cx="5448300" cy="1656184"/>
          </a:xfrm>
          <a:prstGeom prst="rect">
            <a:avLst/>
          </a:prstGeom>
        </p:spPr>
      </p:pic>
      <p:pic>
        <p:nvPicPr>
          <p:cNvPr id="2" name="Imagen 1">
            <a:extLst>
              <a:ext uri="{FF2B5EF4-FFF2-40B4-BE49-F238E27FC236}">
                <a16:creationId xmlns:a16="http://schemas.microsoft.com/office/drawing/2014/main" id="{452BAAF0-CA82-07CD-4830-7E833B0B2C3D}"/>
              </a:ext>
            </a:extLst>
          </p:cNvPr>
          <p:cNvPicPr>
            <a:picLocks noChangeAspect="1"/>
          </p:cNvPicPr>
          <p:nvPr/>
        </p:nvPicPr>
        <p:blipFill rotWithShape="1">
          <a:blip r:embed="rId3"/>
          <a:srcRect t="8273" b="65954"/>
          <a:stretch/>
        </p:blipFill>
        <p:spPr>
          <a:xfrm>
            <a:off x="334849" y="2852936"/>
            <a:ext cx="8474302" cy="2844316"/>
          </a:xfrm>
          <a:prstGeom prst="rect">
            <a:avLst/>
          </a:prstGeom>
        </p:spPr>
      </p:pic>
    </p:spTree>
    <p:extLst>
      <p:ext uri="{BB962C8B-B14F-4D97-AF65-F5344CB8AC3E}">
        <p14:creationId xmlns:p14="http://schemas.microsoft.com/office/powerpoint/2010/main" val="18108528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Alimentació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892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descr="homoheidel_07_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167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descr="Imagen 066"/>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8896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Archivo:Dolina-Pano-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0"/>
            <a:ext cx="3943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texto"/>
          <p:cNvSpPr>
            <a:spLocks noGrp="1"/>
          </p:cNvSpPr>
          <p:nvPr>
            <p:ph type="body" idx="1"/>
          </p:nvPr>
        </p:nvSpPr>
        <p:spPr/>
        <p:txBody>
          <a:bodyPr/>
          <a:lstStyle/>
          <a:p>
            <a:endParaRPr lang="es-ES"/>
          </a:p>
        </p:txBody>
      </p:sp>
      <p:sp>
        <p:nvSpPr>
          <p:cNvPr id="3" name="2 Marcador de texto"/>
          <p:cNvSpPr>
            <a:spLocks noGrp="1"/>
          </p:cNvSpPr>
          <p:nvPr>
            <p:ph type="body" idx="2"/>
          </p:nvPr>
        </p:nvSpPr>
        <p:spPr/>
        <p:txBody>
          <a:bodyPr/>
          <a:lstStyle/>
          <a:p>
            <a:endParaRPr lang="es-ES"/>
          </a:p>
        </p:txBody>
      </p:sp>
    </p:spTree>
    <p:extLst>
      <p:ext uri="{BB962C8B-B14F-4D97-AF65-F5344CB8AC3E}">
        <p14:creationId xmlns:p14="http://schemas.microsoft.com/office/powerpoint/2010/main" val="17411779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homoheidel_21_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3433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homoheidel1_16_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8891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5268" name="Object 4"/>
          <p:cNvGraphicFramePr>
            <a:graphicFrameLocks noGrp="1" noChangeAspect="1"/>
          </p:cNvGraphicFramePr>
          <p:nvPr>
            <p:ph sz="quarter" idx="3"/>
          </p:nvPr>
        </p:nvGraphicFramePr>
        <p:xfrm>
          <a:off x="2124075" y="512763"/>
          <a:ext cx="4745038" cy="5761037"/>
        </p:xfrm>
        <a:graphic>
          <a:graphicData uri="http://schemas.openxmlformats.org/presentationml/2006/ole">
            <mc:AlternateContent xmlns:mc="http://schemas.openxmlformats.org/markup-compatibility/2006">
              <mc:Choice xmlns:v="urn:schemas-microsoft-com:vml" Requires="v">
                <p:oleObj r:id="rId3" imgW="3209524" imgH="3895238" progId="">
                  <p:embed/>
                </p:oleObj>
              </mc:Choice>
              <mc:Fallback>
                <p:oleObj r:id="rId3" imgW="3209524" imgH="3895238" progId="">
                  <p:embed/>
                  <p:pic>
                    <p:nvPicPr>
                      <p:cNvPr id="395268"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512763"/>
                        <a:ext cx="4745038"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5269" name="Text Box 5"/>
          <p:cNvSpPr txBox="1">
            <a:spLocks noChangeArrowheads="1"/>
          </p:cNvSpPr>
          <p:nvPr/>
        </p:nvSpPr>
        <p:spPr bwMode="auto">
          <a:xfrm>
            <a:off x="179388" y="4473575"/>
            <a:ext cx="1692275" cy="304800"/>
          </a:xfrm>
          <a:prstGeom prst="rect">
            <a:avLst/>
          </a:prstGeom>
          <a:solidFill>
            <a:srgbClr val="FFCC99">
              <a:alpha val="34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400" b="1" i="1"/>
              <a:t>Australopithecus</a:t>
            </a:r>
          </a:p>
        </p:txBody>
      </p:sp>
      <p:sp>
        <p:nvSpPr>
          <p:cNvPr id="395270" name="Text Box 6"/>
          <p:cNvSpPr txBox="1">
            <a:spLocks noChangeArrowheads="1"/>
          </p:cNvSpPr>
          <p:nvPr/>
        </p:nvSpPr>
        <p:spPr bwMode="auto">
          <a:xfrm>
            <a:off x="179388" y="4833938"/>
            <a:ext cx="183673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a:t>Primates de las sabanas africanas que caminaban erguidos y probablemente trepaban a los árboles con facilidad.</a:t>
            </a:r>
          </a:p>
        </p:txBody>
      </p:sp>
      <p:sp>
        <p:nvSpPr>
          <p:cNvPr id="395271" name="Text Box 7"/>
          <p:cNvSpPr txBox="1">
            <a:spLocks noChangeArrowheads="1"/>
          </p:cNvSpPr>
          <p:nvPr/>
        </p:nvSpPr>
        <p:spPr bwMode="auto">
          <a:xfrm>
            <a:off x="250825" y="5697538"/>
            <a:ext cx="16922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b="1" i="1"/>
              <a:t>- </a:t>
            </a:r>
            <a:r>
              <a:rPr lang="es-ES" altLang="es-ES" sz="1000" b="1" i="1">
                <a:solidFill>
                  <a:srgbClr val="FF0000"/>
                </a:solidFill>
              </a:rPr>
              <a:t>A. afarensis</a:t>
            </a:r>
            <a:r>
              <a:rPr lang="es-ES" altLang="es-ES" sz="1000" b="1" i="1"/>
              <a:t> </a:t>
            </a:r>
            <a:r>
              <a:rPr lang="es-ES" altLang="es-ES" sz="1000"/>
              <a:t>(Lucy)</a:t>
            </a:r>
          </a:p>
          <a:p>
            <a:pPr>
              <a:spcBef>
                <a:spcPct val="50000"/>
              </a:spcBef>
            </a:pPr>
            <a:r>
              <a:rPr lang="es-ES" altLang="es-ES" sz="1000" b="1" i="1"/>
              <a:t>- </a:t>
            </a:r>
            <a:r>
              <a:rPr lang="es-ES" altLang="es-ES" sz="1000" b="1" i="1">
                <a:solidFill>
                  <a:srgbClr val="FF0000"/>
                </a:solidFill>
              </a:rPr>
              <a:t>A. anamensis</a:t>
            </a:r>
          </a:p>
        </p:txBody>
      </p:sp>
      <p:sp>
        <p:nvSpPr>
          <p:cNvPr id="395272" name="Text Box 8"/>
          <p:cNvSpPr txBox="1">
            <a:spLocks noChangeArrowheads="1"/>
          </p:cNvSpPr>
          <p:nvPr/>
        </p:nvSpPr>
        <p:spPr bwMode="auto">
          <a:xfrm>
            <a:off x="4427538" y="5534025"/>
            <a:ext cx="3852862"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200">
                <a:solidFill>
                  <a:srgbClr val="154CE7"/>
                </a:solidFill>
              </a:rPr>
              <a:t>: Cuando un homínido es capaz de producir rudimentarias herramientas de piedra se considera que pertenece al género </a:t>
            </a:r>
            <a:r>
              <a:rPr lang="es-ES_tradnl" altLang="es-ES" sz="1200" b="1" i="1">
                <a:solidFill>
                  <a:srgbClr val="FF3300"/>
                </a:solidFill>
              </a:rPr>
              <a:t>Homo.</a:t>
            </a:r>
            <a:endParaRPr lang="es-ES" altLang="es-ES" sz="1200" b="1" i="1">
              <a:solidFill>
                <a:srgbClr val="FF3300"/>
              </a:solidFill>
            </a:endParaRPr>
          </a:p>
        </p:txBody>
      </p:sp>
      <p:sp>
        <p:nvSpPr>
          <p:cNvPr id="395273" name="AutoShape 9"/>
          <p:cNvSpPr>
            <a:spLocks noChangeArrowheads="1"/>
          </p:cNvSpPr>
          <p:nvPr/>
        </p:nvSpPr>
        <p:spPr bwMode="auto">
          <a:xfrm>
            <a:off x="1908175" y="5624513"/>
            <a:ext cx="827088" cy="180975"/>
          </a:xfrm>
          <a:prstGeom prst="rightArrow">
            <a:avLst>
              <a:gd name="adj1" fmla="val 50000"/>
              <a:gd name="adj2" fmla="val 114254"/>
            </a:avLst>
          </a:prstGeom>
          <a:solidFill>
            <a:schemeClr val="bg2">
              <a:alpha val="28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5274" name="Rectangle 10"/>
          <p:cNvSpPr>
            <a:spLocks noChangeArrowheads="1"/>
          </p:cNvSpPr>
          <p:nvPr/>
        </p:nvSpPr>
        <p:spPr bwMode="auto">
          <a:xfrm>
            <a:off x="2771775" y="4184650"/>
            <a:ext cx="914400"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5275" name="Rectangle 11"/>
          <p:cNvSpPr>
            <a:spLocks noChangeArrowheads="1"/>
          </p:cNvSpPr>
          <p:nvPr/>
        </p:nvSpPr>
        <p:spPr bwMode="auto">
          <a:xfrm>
            <a:off x="4032250" y="5516563"/>
            <a:ext cx="503238" cy="323850"/>
          </a:xfrm>
          <a:prstGeom prst="rect">
            <a:avLst/>
          </a:prstGeom>
          <a:solidFill>
            <a:srgbClr val="FF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5276" name="Text Box 12"/>
          <p:cNvSpPr txBox="1">
            <a:spLocks noChangeArrowheads="1"/>
          </p:cNvSpPr>
          <p:nvPr/>
        </p:nvSpPr>
        <p:spPr bwMode="auto">
          <a:xfrm>
            <a:off x="1908175" y="3465513"/>
            <a:ext cx="20510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b="1"/>
              <a:t>2 Ma.</a:t>
            </a:r>
            <a:r>
              <a:rPr lang="es-ES" altLang="es-ES" sz="1000"/>
              <a:t> Fue el primer humano capaz de fabricar toscas herramientas de piedra. Abandona África y comienza a poblar Asia. </a:t>
            </a:r>
          </a:p>
        </p:txBody>
      </p:sp>
      <p:sp>
        <p:nvSpPr>
          <p:cNvPr id="395277" name="Text Box 13"/>
          <p:cNvSpPr txBox="1">
            <a:spLocks noChangeArrowheads="1"/>
          </p:cNvSpPr>
          <p:nvPr/>
        </p:nvSpPr>
        <p:spPr bwMode="auto">
          <a:xfrm>
            <a:off x="4464050" y="4005263"/>
            <a:ext cx="18367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Es la primera especie que tiene las proporciones físicas de los humanos actuales.</a:t>
            </a:r>
            <a:endParaRPr lang="es-ES" altLang="es-ES" sz="1000"/>
          </a:p>
        </p:txBody>
      </p:sp>
      <p:sp>
        <p:nvSpPr>
          <p:cNvPr id="395278" name="Text Box 14"/>
          <p:cNvSpPr txBox="1">
            <a:spLocks noChangeArrowheads="1"/>
          </p:cNvSpPr>
          <p:nvPr/>
        </p:nvSpPr>
        <p:spPr bwMode="auto">
          <a:xfrm>
            <a:off x="1223963" y="2024063"/>
            <a:ext cx="1836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400.000 años. En Asia. Fue capaz de utilizar el fuego.</a:t>
            </a:r>
            <a:endParaRPr lang="es-ES" altLang="es-ES" sz="1000"/>
          </a:p>
        </p:txBody>
      </p:sp>
      <p:sp>
        <p:nvSpPr>
          <p:cNvPr id="395279" name="Rectangle 15"/>
          <p:cNvSpPr>
            <a:spLocks noChangeArrowheads="1"/>
          </p:cNvSpPr>
          <p:nvPr/>
        </p:nvSpPr>
        <p:spPr bwMode="auto">
          <a:xfrm>
            <a:off x="4500563" y="3644900"/>
            <a:ext cx="914400"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5280" name="Rectangle 16"/>
          <p:cNvSpPr>
            <a:spLocks noChangeArrowheads="1"/>
          </p:cNvSpPr>
          <p:nvPr/>
        </p:nvSpPr>
        <p:spPr bwMode="auto">
          <a:xfrm>
            <a:off x="2159000" y="1700213"/>
            <a:ext cx="914400"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5281" name="Rectangle 17"/>
          <p:cNvSpPr>
            <a:spLocks noChangeArrowheads="1"/>
          </p:cNvSpPr>
          <p:nvPr/>
        </p:nvSpPr>
        <p:spPr bwMode="auto">
          <a:xfrm>
            <a:off x="4535488" y="2600325"/>
            <a:ext cx="987425"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5282" name="Text Box 18"/>
          <p:cNvSpPr txBox="1">
            <a:spLocks noChangeArrowheads="1"/>
          </p:cNvSpPr>
          <p:nvPr/>
        </p:nvSpPr>
        <p:spPr bwMode="auto">
          <a:xfrm>
            <a:off x="5724525" y="2600325"/>
            <a:ext cx="18367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África. Descubierta en Burgos en la Sierra de Atapuerca.</a:t>
            </a:r>
            <a:endParaRPr lang="es-ES" altLang="es-ES" sz="1000"/>
          </a:p>
        </p:txBody>
      </p:sp>
      <p:sp>
        <p:nvSpPr>
          <p:cNvPr id="395283" name="Rectangle 19"/>
          <p:cNvSpPr>
            <a:spLocks noChangeArrowheads="1"/>
          </p:cNvSpPr>
          <p:nvPr/>
        </p:nvSpPr>
        <p:spPr bwMode="auto">
          <a:xfrm>
            <a:off x="3311525" y="1665288"/>
            <a:ext cx="1368425"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5284" name="Rectangle 20"/>
          <p:cNvSpPr>
            <a:spLocks noChangeArrowheads="1"/>
          </p:cNvSpPr>
          <p:nvPr/>
        </p:nvSpPr>
        <p:spPr bwMode="auto">
          <a:xfrm>
            <a:off x="3851275" y="620713"/>
            <a:ext cx="1584325"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5285" name="Text Box 21"/>
          <p:cNvSpPr txBox="1">
            <a:spLocks noChangeArrowheads="1"/>
          </p:cNvSpPr>
          <p:nvPr/>
        </p:nvSpPr>
        <p:spPr bwMode="auto">
          <a:xfrm>
            <a:off x="3671888" y="1916113"/>
            <a:ext cx="720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Europa</a:t>
            </a:r>
            <a:endParaRPr lang="es-ES" altLang="es-ES" sz="1000"/>
          </a:p>
        </p:txBody>
      </p:sp>
      <p:sp>
        <p:nvSpPr>
          <p:cNvPr id="395286" name="Text Box 22"/>
          <p:cNvSpPr txBox="1">
            <a:spLocks noChangeArrowheads="1"/>
          </p:cNvSpPr>
          <p:nvPr/>
        </p:nvSpPr>
        <p:spPr bwMode="auto">
          <a:xfrm>
            <a:off x="3816350" y="944563"/>
            <a:ext cx="10445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Europa. “Hombre de Neardental”</a:t>
            </a:r>
            <a:endParaRPr lang="es-ES" altLang="es-ES" sz="1000"/>
          </a:p>
        </p:txBody>
      </p:sp>
      <p:sp>
        <p:nvSpPr>
          <p:cNvPr id="2" name="1 Marcador de contenido"/>
          <p:cNvSpPr>
            <a:spLocks noGrp="1"/>
          </p:cNvSpPr>
          <p:nvPr>
            <p:ph sz="quarter" idx="2"/>
          </p:nvPr>
        </p:nvSpPr>
        <p:spPr/>
        <p:txBody>
          <a:bodyPr/>
          <a:lstStyle/>
          <a:p>
            <a:endParaRPr lang="es-ES"/>
          </a:p>
        </p:txBody>
      </p:sp>
      <p:sp>
        <p:nvSpPr>
          <p:cNvPr id="3" name="2 Marcador de contenido"/>
          <p:cNvSpPr>
            <a:spLocks noGrp="1"/>
          </p:cNvSpPr>
          <p:nvPr>
            <p:ph sz="half" idx="1"/>
          </p:nvPr>
        </p:nvSpPr>
        <p:spPr/>
        <p:txBody>
          <a:bodyPr/>
          <a:lstStyle/>
          <a:p>
            <a:endParaRPr lang="es-ES"/>
          </a:p>
        </p:txBody>
      </p:sp>
    </p:spTree>
    <p:extLst>
      <p:ext uri="{BB962C8B-B14F-4D97-AF65-F5344CB8AC3E}">
        <p14:creationId xmlns:p14="http://schemas.microsoft.com/office/powerpoint/2010/main" val="2199562301"/>
      </p:ext>
    </p:extLst>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ext Box 2"/>
          <p:cNvSpPr txBox="1">
            <a:spLocks noChangeArrowheads="1"/>
          </p:cNvSpPr>
          <p:nvPr/>
        </p:nvSpPr>
        <p:spPr bwMode="auto">
          <a:xfrm>
            <a:off x="431800" y="620713"/>
            <a:ext cx="8353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_tradnl" altLang="es-ES" i="1"/>
              <a:t>Homo antecessor</a:t>
            </a:r>
            <a:r>
              <a:rPr lang="es-ES_tradnl" altLang="es-ES"/>
              <a:t> pasó a Europa dando lugar a </a:t>
            </a:r>
            <a:r>
              <a:rPr lang="es-ES_tradnl" altLang="es-ES" b="1" i="1">
                <a:solidFill>
                  <a:srgbClr val="FF3300"/>
                </a:solidFill>
              </a:rPr>
              <a:t>Homo heidelbergensis</a:t>
            </a:r>
            <a:r>
              <a:rPr lang="es-ES_tradnl" altLang="es-ES"/>
              <a:t>, antecesor de </a:t>
            </a:r>
            <a:r>
              <a:rPr lang="es-ES_tradnl" altLang="es-ES" b="1" i="1">
                <a:solidFill>
                  <a:srgbClr val="FF3300"/>
                </a:solidFill>
              </a:rPr>
              <a:t>Homo neanderthalensis</a:t>
            </a:r>
            <a:r>
              <a:rPr lang="es-ES_tradnl" altLang="es-ES"/>
              <a:t> (el hombre de Neandertal). </a:t>
            </a:r>
            <a:endParaRPr lang="es-ES" altLang="es-ES"/>
          </a:p>
        </p:txBody>
      </p:sp>
      <p:pic>
        <p:nvPicPr>
          <p:cNvPr id="363523" name="Picture 3" descr="79493-004-AF8BCA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376363"/>
            <a:ext cx="3355975" cy="4968875"/>
          </a:xfrm>
          <a:prstGeom prst="rect">
            <a:avLst/>
          </a:prstGeom>
          <a:noFill/>
          <a:extLst>
            <a:ext uri="{909E8E84-426E-40DD-AFC4-6F175D3DCCD1}">
              <a14:hiddenFill xmlns:a14="http://schemas.microsoft.com/office/drawing/2010/main">
                <a:solidFill>
                  <a:srgbClr val="FFFFFF"/>
                </a:solidFill>
              </a14:hiddenFill>
            </a:ext>
          </a:extLst>
        </p:spPr>
      </p:pic>
      <p:pic>
        <p:nvPicPr>
          <p:cNvPr id="363524" name="Picture 4" descr="Descifran el genoma mitocondrial de un neandertal de hace 38.000 añ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1557338"/>
            <a:ext cx="4824413" cy="3159125"/>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texto"/>
          <p:cNvSpPr>
            <a:spLocks noGrp="1"/>
          </p:cNvSpPr>
          <p:nvPr>
            <p:ph type="body" idx="1"/>
          </p:nvPr>
        </p:nvSpPr>
        <p:spPr/>
        <p:txBody>
          <a:bodyPr/>
          <a:lstStyle/>
          <a:p>
            <a:endParaRPr lang="es-ES"/>
          </a:p>
        </p:txBody>
      </p:sp>
      <p:sp>
        <p:nvSpPr>
          <p:cNvPr id="3" name="2 Marcador de texto"/>
          <p:cNvSpPr>
            <a:spLocks noGrp="1"/>
          </p:cNvSpPr>
          <p:nvPr>
            <p:ph type="body" idx="2"/>
          </p:nvPr>
        </p:nvSpPr>
        <p:spPr/>
        <p:txBody>
          <a:bodyPr/>
          <a:lstStyle/>
          <a:p>
            <a:endParaRPr lang="es-ES"/>
          </a:p>
        </p:txBody>
      </p:sp>
    </p:spTree>
    <p:extLst>
      <p:ext uri="{BB962C8B-B14F-4D97-AF65-F5344CB8AC3E}">
        <p14:creationId xmlns:p14="http://schemas.microsoft.com/office/powerpoint/2010/main" val="32977543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7316" name="Object 4"/>
          <p:cNvGraphicFramePr>
            <a:graphicFrameLocks noGrp="1" noChangeAspect="1"/>
          </p:cNvGraphicFramePr>
          <p:nvPr>
            <p:ph sz="quarter" idx="3"/>
          </p:nvPr>
        </p:nvGraphicFramePr>
        <p:xfrm>
          <a:off x="2124075" y="512763"/>
          <a:ext cx="4745038" cy="5761037"/>
        </p:xfrm>
        <a:graphic>
          <a:graphicData uri="http://schemas.openxmlformats.org/presentationml/2006/ole">
            <mc:AlternateContent xmlns:mc="http://schemas.openxmlformats.org/markup-compatibility/2006">
              <mc:Choice xmlns:v="urn:schemas-microsoft-com:vml" Requires="v">
                <p:oleObj r:id="rId3" imgW="3209524" imgH="3895238" progId="">
                  <p:embed/>
                </p:oleObj>
              </mc:Choice>
              <mc:Fallback>
                <p:oleObj r:id="rId3" imgW="3209524" imgH="3895238" progId="">
                  <p:embed/>
                  <p:pic>
                    <p:nvPicPr>
                      <p:cNvPr id="397316"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512763"/>
                        <a:ext cx="4745038"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7317" name="Text Box 5"/>
          <p:cNvSpPr txBox="1">
            <a:spLocks noChangeArrowheads="1"/>
          </p:cNvSpPr>
          <p:nvPr/>
        </p:nvSpPr>
        <p:spPr bwMode="auto">
          <a:xfrm>
            <a:off x="179388" y="4473575"/>
            <a:ext cx="1692275" cy="304800"/>
          </a:xfrm>
          <a:prstGeom prst="rect">
            <a:avLst/>
          </a:prstGeom>
          <a:solidFill>
            <a:srgbClr val="FFCC99">
              <a:alpha val="34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400" b="1" i="1"/>
              <a:t>Australopithecus</a:t>
            </a:r>
          </a:p>
        </p:txBody>
      </p:sp>
      <p:sp>
        <p:nvSpPr>
          <p:cNvPr id="397318" name="Text Box 6"/>
          <p:cNvSpPr txBox="1">
            <a:spLocks noChangeArrowheads="1"/>
          </p:cNvSpPr>
          <p:nvPr/>
        </p:nvSpPr>
        <p:spPr bwMode="auto">
          <a:xfrm>
            <a:off x="179388" y="4833938"/>
            <a:ext cx="183673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a:t>Primates de las sabanas africanas que caminaban erguidos y probablemente trepaban a los árboles con facilidad.</a:t>
            </a:r>
          </a:p>
        </p:txBody>
      </p:sp>
      <p:sp>
        <p:nvSpPr>
          <p:cNvPr id="397319" name="Text Box 7"/>
          <p:cNvSpPr txBox="1">
            <a:spLocks noChangeArrowheads="1"/>
          </p:cNvSpPr>
          <p:nvPr/>
        </p:nvSpPr>
        <p:spPr bwMode="auto">
          <a:xfrm>
            <a:off x="250825" y="5697538"/>
            <a:ext cx="16922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b="1" i="1"/>
              <a:t>- </a:t>
            </a:r>
            <a:r>
              <a:rPr lang="es-ES" altLang="es-ES" sz="1000" b="1" i="1">
                <a:solidFill>
                  <a:srgbClr val="FF0000"/>
                </a:solidFill>
              </a:rPr>
              <a:t>A. afarensis</a:t>
            </a:r>
            <a:r>
              <a:rPr lang="es-ES" altLang="es-ES" sz="1000" b="1" i="1"/>
              <a:t> </a:t>
            </a:r>
            <a:r>
              <a:rPr lang="es-ES" altLang="es-ES" sz="1000"/>
              <a:t>(Lucy)</a:t>
            </a:r>
          </a:p>
          <a:p>
            <a:pPr>
              <a:spcBef>
                <a:spcPct val="50000"/>
              </a:spcBef>
            </a:pPr>
            <a:r>
              <a:rPr lang="es-ES" altLang="es-ES" sz="1000" b="1" i="1"/>
              <a:t>- </a:t>
            </a:r>
            <a:r>
              <a:rPr lang="es-ES" altLang="es-ES" sz="1000" b="1" i="1">
                <a:solidFill>
                  <a:srgbClr val="FF0000"/>
                </a:solidFill>
              </a:rPr>
              <a:t>A. anamensis</a:t>
            </a:r>
          </a:p>
        </p:txBody>
      </p:sp>
      <p:sp>
        <p:nvSpPr>
          <p:cNvPr id="397320" name="Text Box 8"/>
          <p:cNvSpPr txBox="1">
            <a:spLocks noChangeArrowheads="1"/>
          </p:cNvSpPr>
          <p:nvPr/>
        </p:nvSpPr>
        <p:spPr bwMode="auto">
          <a:xfrm>
            <a:off x="4427538" y="5534025"/>
            <a:ext cx="3852862"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200">
                <a:solidFill>
                  <a:srgbClr val="154CE7"/>
                </a:solidFill>
              </a:rPr>
              <a:t>: Cuando un homínido es capaz de producir rudimentarias herramientas de piedra se considera que pertenece al género </a:t>
            </a:r>
            <a:r>
              <a:rPr lang="es-ES_tradnl" altLang="es-ES" sz="1200" b="1" i="1">
                <a:solidFill>
                  <a:srgbClr val="FF3300"/>
                </a:solidFill>
              </a:rPr>
              <a:t>Homo.</a:t>
            </a:r>
            <a:endParaRPr lang="es-ES" altLang="es-ES" sz="1200" b="1" i="1">
              <a:solidFill>
                <a:srgbClr val="FF3300"/>
              </a:solidFill>
            </a:endParaRPr>
          </a:p>
        </p:txBody>
      </p:sp>
      <p:sp>
        <p:nvSpPr>
          <p:cNvPr id="397321" name="AutoShape 9"/>
          <p:cNvSpPr>
            <a:spLocks noChangeArrowheads="1"/>
          </p:cNvSpPr>
          <p:nvPr/>
        </p:nvSpPr>
        <p:spPr bwMode="auto">
          <a:xfrm>
            <a:off x="1908175" y="5624513"/>
            <a:ext cx="827088" cy="180975"/>
          </a:xfrm>
          <a:prstGeom prst="rightArrow">
            <a:avLst>
              <a:gd name="adj1" fmla="val 50000"/>
              <a:gd name="adj2" fmla="val 114254"/>
            </a:avLst>
          </a:prstGeom>
          <a:solidFill>
            <a:schemeClr val="bg2">
              <a:alpha val="28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7322" name="Rectangle 10"/>
          <p:cNvSpPr>
            <a:spLocks noChangeArrowheads="1"/>
          </p:cNvSpPr>
          <p:nvPr/>
        </p:nvSpPr>
        <p:spPr bwMode="auto">
          <a:xfrm>
            <a:off x="2771775" y="4184650"/>
            <a:ext cx="914400"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7323" name="Rectangle 11"/>
          <p:cNvSpPr>
            <a:spLocks noChangeArrowheads="1"/>
          </p:cNvSpPr>
          <p:nvPr/>
        </p:nvSpPr>
        <p:spPr bwMode="auto">
          <a:xfrm>
            <a:off x="4032250" y="5516563"/>
            <a:ext cx="503238" cy="323850"/>
          </a:xfrm>
          <a:prstGeom prst="rect">
            <a:avLst/>
          </a:prstGeom>
          <a:solidFill>
            <a:srgbClr val="FF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7324" name="Text Box 12"/>
          <p:cNvSpPr txBox="1">
            <a:spLocks noChangeArrowheads="1"/>
          </p:cNvSpPr>
          <p:nvPr/>
        </p:nvSpPr>
        <p:spPr bwMode="auto">
          <a:xfrm>
            <a:off x="1908175" y="3465513"/>
            <a:ext cx="20510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000" b="1"/>
              <a:t>2 Ma.</a:t>
            </a:r>
            <a:r>
              <a:rPr lang="es-ES" altLang="es-ES" sz="1000"/>
              <a:t> Fue el primer humano capaz de fabricar toscas herramientas de piedra. Abandona África y comienza a poblar Asia. </a:t>
            </a:r>
          </a:p>
        </p:txBody>
      </p:sp>
      <p:sp>
        <p:nvSpPr>
          <p:cNvPr id="397325" name="Text Box 13"/>
          <p:cNvSpPr txBox="1">
            <a:spLocks noChangeArrowheads="1"/>
          </p:cNvSpPr>
          <p:nvPr/>
        </p:nvSpPr>
        <p:spPr bwMode="auto">
          <a:xfrm>
            <a:off x="4464050" y="4005263"/>
            <a:ext cx="18367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Es la primera especie que tiene las proporciones físicas de los humanos actuales.</a:t>
            </a:r>
            <a:endParaRPr lang="es-ES" altLang="es-ES" sz="1000"/>
          </a:p>
        </p:txBody>
      </p:sp>
      <p:sp>
        <p:nvSpPr>
          <p:cNvPr id="397326" name="Text Box 14"/>
          <p:cNvSpPr txBox="1">
            <a:spLocks noChangeArrowheads="1"/>
          </p:cNvSpPr>
          <p:nvPr/>
        </p:nvSpPr>
        <p:spPr bwMode="auto">
          <a:xfrm>
            <a:off x="1223963" y="2024063"/>
            <a:ext cx="1836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400.000 años. En Asia. Fue capaz de utilizar el fuego.</a:t>
            </a:r>
            <a:endParaRPr lang="es-ES" altLang="es-ES" sz="1000"/>
          </a:p>
        </p:txBody>
      </p:sp>
      <p:sp>
        <p:nvSpPr>
          <p:cNvPr id="397327" name="Rectangle 15"/>
          <p:cNvSpPr>
            <a:spLocks noChangeArrowheads="1"/>
          </p:cNvSpPr>
          <p:nvPr/>
        </p:nvSpPr>
        <p:spPr bwMode="auto">
          <a:xfrm>
            <a:off x="4500563" y="3644900"/>
            <a:ext cx="914400"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7328" name="Rectangle 16"/>
          <p:cNvSpPr>
            <a:spLocks noChangeArrowheads="1"/>
          </p:cNvSpPr>
          <p:nvPr/>
        </p:nvSpPr>
        <p:spPr bwMode="auto">
          <a:xfrm>
            <a:off x="2159000" y="1700213"/>
            <a:ext cx="914400"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7329" name="Rectangle 17"/>
          <p:cNvSpPr>
            <a:spLocks noChangeArrowheads="1"/>
          </p:cNvSpPr>
          <p:nvPr/>
        </p:nvSpPr>
        <p:spPr bwMode="auto">
          <a:xfrm>
            <a:off x="4535488" y="2600325"/>
            <a:ext cx="987425"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7330" name="Text Box 18"/>
          <p:cNvSpPr txBox="1">
            <a:spLocks noChangeArrowheads="1"/>
          </p:cNvSpPr>
          <p:nvPr/>
        </p:nvSpPr>
        <p:spPr bwMode="auto">
          <a:xfrm>
            <a:off x="5724525" y="2600325"/>
            <a:ext cx="18367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África. Descubierta en Burgos en la Sierra de Atapuerca.</a:t>
            </a:r>
            <a:endParaRPr lang="es-ES" altLang="es-ES" sz="1000"/>
          </a:p>
        </p:txBody>
      </p:sp>
      <p:sp>
        <p:nvSpPr>
          <p:cNvPr id="397331" name="Rectangle 19"/>
          <p:cNvSpPr>
            <a:spLocks noChangeArrowheads="1"/>
          </p:cNvSpPr>
          <p:nvPr/>
        </p:nvSpPr>
        <p:spPr bwMode="auto">
          <a:xfrm>
            <a:off x="3311525" y="1665288"/>
            <a:ext cx="1368425"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7332" name="Rectangle 20"/>
          <p:cNvSpPr>
            <a:spLocks noChangeArrowheads="1"/>
          </p:cNvSpPr>
          <p:nvPr/>
        </p:nvSpPr>
        <p:spPr bwMode="auto">
          <a:xfrm>
            <a:off x="3851275" y="620713"/>
            <a:ext cx="1584325"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7333" name="Text Box 21"/>
          <p:cNvSpPr txBox="1">
            <a:spLocks noChangeArrowheads="1"/>
          </p:cNvSpPr>
          <p:nvPr/>
        </p:nvSpPr>
        <p:spPr bwMode="auto">
          <a:xfrm>
            <a:off x="3671888" y="1916113"/>
            <a:ext cx="720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Europa</a:t>
            </a:r>
            <a:endParaRPr lang="es-ES" altLang="es-ES" sz="1000"/>
          </a:p>
        </p:txBody>
      </p:sp>
      <p:sp>
        <p:nvSpPr>
          <p:cNvPr id="397334" name="Text Box 22"/>
          <p:cNvSpPr txBox="1">
            <a:spLocks noChangeArrowheads="1"/>
          </p:cNvSpPr>
          <p:nvPr/>
        </p:nvSpPr>
        <p:spPr bwMode="auto">
          <a:xfrm>
            <a:off x="3816350" y="944563"/>
            <a:ext cx="10445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sz="1000"/>
              <a:t>Europa. “Hombre de Neardental”</a:t>
            </a:r>
            <a:endParaRPr lang="es-ES" altLang="es-ES" sz="1000"/>
          </a:p>
        </p:txBody>
      </p:sp>
      <p:sp>
        <p:nvSpPr>
          <p:cNvPr id="397335" name="Rectangle 23"/>
          <p:cNvSpPr>
            <a:spLocks noChangeArrowheads="1"/>
          </p:cNvSpPr>
          <p:nvPr/>
        </p:nvSpPr>
        <p:spPr bwMode="auto">
          <a:xfrm>
            <a:off x="5903913" y="620713"/>
            <a:ext cx="987425" cy="323850"/>
          </a:xfrm>
          <a:prstGeom prst="rect">
            <a:avLst/>
          </a:prstGeom>
          <a:solidFill>
            <a:srgbClr val="FFCC99">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7336" name="Text Box 24"/>
          <p:cNvSpPr txBox="1">
            <a:spLocks noChangeArrowheads="1"/>
          </p:cNvSpPr>
          <p:nvPr/>
        </p:nvSpPr>
        <p:spPr bwMode="auto">
          <a:xfrm>
            <a:off x="6588125" y="981075"/>
            <a:ext cx="1836738"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_tradnl" altLang="es-ES" sz="1000"/>
              <a:t>En África, el resto de la población de </a:t>
            </a:r>
            <a:r>
              <a:rPr lang="es-ES_tradnl" altLang="es-ES" sz="1000" i="1"/>
              <a:t>Homo antecessor</a:t>
            </a:r>
            <a:r>
              <a:rPr lang="es-ES_tradnl" altLang="es-ES" sz="1000"/>
              <a:t> evolucionó hasta </a:t>
            </a:r>
            <a:r>
              <a:rPr lang="es-ES_tradnl" altLang="es-ES" sz="1000" b="1" i="1">
                <a:solidFill>
                  <a:srgbClr val="FF3300"/>
                </a:solidFill>
              </a:rPr>
              <a:t>Homo sapiens sapiens</a:t>
            </a:r>
            <a:r>
              <a:rPr lang="es-ES_tradnl" altLang="es-ES" sz="1000"/>
              <a:t> – 150.000 años- (el hombre moderno), que colonizó Europa y Asia.</a:t>
            </a:r>
            <a:endParaRPr lang="es-ES" altLang="es-ES" sz="1000"/>
          </a:p>
        </p:txBody>
      </p:sp>
      <p:sp>
        <p:nvSpPr>
          <p:cNvPr id="2" name="1 Marcador de contenido"/>
          <p:cNvSpPr>
            <a:spLocks noGrp="1"/>
          </p:cNvSpPr>
          <p:nvPr>
            <p:ph sz="quarter" idx="2"/>
          </p:nvPr>
        </p:nvSpPr>
        <p:spPr/>
        <p:txBody>
          <a:bodyPr/>
          <a:lstStyle/>
          <a:p>
            <a:endParaRPr lang="es-ES"/>
          </a:p>
        </p:txBody>
      </p:sp>
      <p:sp>
        <p:nvSpPr>
          <p:cNvPr id="3" name="2 Marcador de contenido"/>
          <p:cNvSpPr>
            <a:spLocks noGrp="1"/>
          </p:cNvSpPr>
          <p:nvPr>
            <p:ph sz="half" idx="1"/>
          </p:nvPr>
        </p:nvSpPr>
        <p:spPr/>
        <p:txBody>
          <a:bodyPr/>
          <a:lstStyle/>
          <a:p>
            <a:endParaRPr lang="es-ES"/>
          </a:p>
        </p:txBody>
      </p:sp>
    </p:spTree>
    <p:extLst>
      <p:ext uri="{BB962C8B-B14F-4D97-AF65-F5344CB8AC3E}">
        <p14:creationId xmlns:p14="http://schemas.microsoft.com/office/powerpoint/2010/main" val="329727020"/>
      </p:ext>
    </p:extLst>
  </p:cSld>
  <p:clrMapOvr>
    <a:masterClrMapping/>
  </p:clrMapOvr>
  <p:transition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Text Box 2"/>
          <p:cNvSpPr txBox="1">
            <a:spLocks noChangeArrowheads="1"/>
          </p:cNvSpPr>
          <p:nvPr/>
        </p:nvSpPr>
        <p:spPr bwMode="auto">
          <a:xfrm>
            <a:off x="395288" y="765175"/>
            <a:ext cx="84978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_tradnl" altLang="es-ES"/>
              <a:t>En África, el resto de la población de </a:t>
            </a:r>
            <a:r>
              <a:rPr lang="es-ES_tradnl" altLang="es-ES" i="1"/>
              <a:t>Homo antecessor</a:t>
            </a:r>
            <a:r>
              <a:rPr lang="es-ES_tradnl" altLang="es-ES"/>
              <a:t> evolucionó hasta </a:t>
            </a:r>
            <a:r>
              <a:rPr lang="es-ES_tradnl" altLang="es-ES" b="1" i="1">
                <a:solidFill>
                  <a:srgbClr val="FF3300"/>
                </a:solidFill>
              </a:rPr>
              <a:t>Homo sapiens sapiens</a:t>
            </a:r>
            <a:r>
              <a:rPr lang="es-ES_tradnl" altLang="es-ES"/>
              <a:t> (el hombre moderno), que colonizó Europa y Asia.</a:t>
            </a:r>
            <a:endParaRPr lang="es-ES" altLang="es-ES"/>
          </a:p>
        </p:txBody>
      </p:sp>
      <p:pic>
        <p:nvPicPr>
          <p:cNvPr id="371715" name="Picture 3" descr="homo-sapienssapiens-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592263"/>
            <a:ext cx="4629150" cy="4645025"/>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texto"/>
          <p:cNvSpPr>
            <a:spLocks noGrp="1"/>
          </p:cNvSpPr>
          <p:nvPr>
            <p:ph type="body" idx="1"/>
          </p:nvPr>
        </p:nvSpPr>
        <p:spPr/>
        <p:txBody>
          <a:bodyPr/>
          <a:lstStyle/>
          <a:p>
            <a:endParaRPr lang="es-ES"/>
          </a:p>
        </p:txBody>
      </p:sp>
      <p:sp>
        <p:nvSpPr>
          <p:cNvPr id="3" name="2 Marcador de texto"/>
          <p:cNvSpPr>
            <a:spLocks noGrp="1"/>
          </p:cNvSpPr>
          <p:nvPr>
            <p:ph type="body" idx="2"/>
          </p:nvPr>
        </p:nvSpPr>
        <p:spPr/>
        <p:txBody>
          <a:bodyPr/>
          <a:lstStyle/>
          <a:p>
            <a:endParaRPr lang="es-ES"/>
          </a:p>
        </p:txBody>
      </p:sp>
    </p:spTree>
    <p:extLst>
      <p:ext uri="{BB962C8B-B14F-4D97-AF65-F5344CB8AC3E}">
        <p14:creationId xmlns:p14="http://schemas.microsoft.com/office/powerpoint/2010/main" val="18785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27C6AC7-1425-DAC7-8660-3EA0B2A75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 y="836712"/>
            <a:ext cx="9026525" cy="496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73258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Text Box 2"/>
          <p:cNvSpPr txBox="1">
            <a:spLocks noChangeArrowheads="1"/>
          </p:cNvSpPr>
          <p:nvPr/>
        </p:nvSpPr>
        <p:spPr bwMode="auto">
          <a:xfrm>
            <a:off x="468313" y="476250"/>
            <a:ext cx="82804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s-ES_tradnl" altLang="es-ES"/>
              <a:t>El </a:t>
            </a:r>
            <a:r>
              <a:rPr lang="es-ES_tradnl" altLang="es-ES" b="1" i="1">
                <a:solidFill>
                  <a:srgbClr val="FF3300"/>
                </a:solidFill>
              </a:rPr>
              <a:t>Homo sapiens sapiens</a:t>
            </a:r>
            <a:r>
              <a:rPr lang="es-ES_tradnl" altLang="es-ES"/>
              <a:t>, llamado </a:t>
            </a:r>
            <a:r>
              <a:rPr lang="es-ES_tradnl" altLang="es-ES" b="1">
                <a:solidFill>
                  <a:srgbClr val="FF3300"/>
                </a:solidFill>
              </a:rPr>
              <a:t>hombre de Cromagnon</a:t>
            </a:r>
            <a:r>
              <a:rPr lang="es-ES_tradnl" altLang="es-ES"/>
              <a:t>, apareció hace unos 150.000 años. Surgió en África pero se extendió por toda la Tierra. Los restos más antiguos se encontraron en Oriente Próximo y datan de hace unos </a:t>
            </a:r>
            <a:r>
              <a:rPr lang="es-ES_tradnl" altLang="es-ES">
                <a:solidFill>
                  <a:srgbClr val="CC3300"/>
                </a:solidFill>
              </a:rPr>
              <a:t>100.000 años</a:t>
            </a:r>
            <a:r>
              <a:rPr lang="es-ES_tradnl" altLang="es-ES"/>
              <a:t>. Colonizaron Europa hace 40.000 años.</a:t>
            </a:r>
          </a:p>
          <a:p>
            <a:pPr algn="just"/>
            <a:endParaRPr lang="es-ES_tradnl" altLang="es-ES"/>
          </a:p>
          <a:p>
            <a:pPr algn="just"/>
            <a:r>
              <a:rPr lang="es-ES_tradnl" altLang="es-ES"/>
              <a:t>Durante muchos años el hombre de Cromagnon convivió con los neardentales pero, gracias a su mayor capacidad de supervivencia, éstos desaparecieron hace 30.000 años y actualmente el único homínido existente es el </a:t>
            </a:r>
            <a:r>
              <a:rPr lang="es-ES_tradnl" altLang="es-ES" i="1"/>
              <a:t>Homo sapiens sapiens</a:t>
            </a:r>
            <a:r>
              <a:rPr lang="es-ES_tradnl" altLang="es-ES"/>
              <a:t>.</a:t>
            </a:r>
          </a:p>
          <a:p>
            <a:pPr algn="just"/>
            <a:endParaRPr lang="es-ES_tradnl" altLang="es-ES"/>
          </a:p>
          <a:p>
            <a:pPr algn="just"/>
            <a:r>
              <a:rPr lang="es-ES_tradnl" altLang="es-ES"/>
              <a:t>Cuando hablamos de las características del hombre de Cromagnon estamos hablando de nosotros mismos. Tenemos el cuerpo más estilizado y los brazos y las piernas más largos que los neardentales y la cara más pequeña, como el </a:t>
            </a:r>
            <a:r>
              <a:rPr lang="es-ES_tradnl" altLang="es-ES" i="1"/>
              <a:t>Homo antecessor</a:t>
            </a:r>
            <a:r>
              <a:rPr lang="es-ES_tradnl" altLang="es-ES"/>
              <a:t>. El cerebro es grande pero las muelas son pequeñas.</a:t>
            </a:r>
            <a:endParaRPr lang="es-ES" altLang="es-ES"/>
          </a:p>
        </p:txBody>
      </p:sp>
      <p:pic>
        <p:nvPicPr>
          <p:cNvPr id="373763" name="Picture 3" descr="Hombre%20de%20neardental"/>
          <p:cNvPicPr>
            <a:picLocks noGrp="1" noChangeAspect="1" noChangeArrowheads="1"/>
          </p:cNvPicPr>
          <p:nvPr>
            <p:ph sz="quarter" idx="1"/>
          </p:nvPr>
        </p:nvPicPr>
        <p:blipFill>
          <a:blip r:embed="rId3">
            <a:lum bright="6000"/>
            <a:extLst>
              <a:ext uri="{28A0092B-C50C-407E-A947-70E740481C1C}">
                <a14:useLocalDpi xmlns:a14="http://schemas.microsoft.com/office/drawing/2010/main" val="0"/>
              </a:ext>
            </a:extLst>
          </a:blip>
          <a:srcRect/>
          <a:stretch>
            <a:fillRect/>
          </a:stretch>
        </p:blipFill>
        <p:spPr bwMode="auto">
          <a:xfrm>
            <a:off x="1979613" y="4400550"/>
            <a:ext cx="2411412" cy="1795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64" name="Picture 4" descr="Craneo%20del%20hombre%20actual"/>
          <p:cNvPicPr>
            <a:picLocks noGrp="1" noChangeAspect="1" noChangeArrowheads="1"/>
          </p:cNvPicPr>
          <p:nvPr>
            <p:ph sz="quarter" idx="2"/>
          </p:nvPr>
        </p:nvPicPr>
        <p:blipFill>
          <a:blip r:embed="rId4">
            <a:lum bright="6000"/>
            <a:extLst>
              <a:ext uri="{28A0092B-C50C-407E-A947-70E740481C1C}">
                <a14:useLocalDpi xmlns:a14="http://schemas.microsoft.com/office/drawing/2010/main" val="0"/>
              </a:ext>
            </a:extLst>
          </a:blip>
          <a:srcRect/>
          <a:stretch>
            <a:fillRect/>
          </a:stretch>
        </p:blipFill>
        <p:spPr bwMode="auto">
          <a:xfrm>
            <a:off x="4716463" y="4473575"/>
            <a:ext cx="1587500" cy="1789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5" name="Text Box 5"/>
          <p:cNvSpPr txBox="1">
            <a:spLocks noChangeArrowheads="1"/>
          </p:cNvSpPr>
          <p:nvPr/>
        </p:nvSpPr>
        <p:spPr bwMode="auto">
          <a:xfrm>
            <a:off x="539750" y="5373688"/>
            <a:ext cx="17287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b="1">
                <a:solidFill>
                  <a:schemeClr val="accent2"/>
                </a:solidFill>
              </a:rPr>
              <a:t>Hombre de Neardental</a:t>
            </a:r>
          </a:p>
        </p:txBody>
      </p:sp>
      <p:sp>
        <p:nvSpPr>
          <p:cNvPr id="373766" name="Text Box 6"/>
          <p:cNvSpPr txBox="1">
            <a:spLocks noChangeArrowheads="1"/>
          </p:cNvSpPr>
          <p:nvPr/>
        </p:nvSpPr>
        <p:spPr bwMode="auto">
          <a:xfrm>
            <a:off x="6551613" y="5265738"/>
            <a:ext cx="1908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ES" b="1">
                <a:solidFill>
                  <a:srgbClr val="CC3300"/>
                </a:solidFill>
              </a:rPr>
              <a:t>Hombre actual</a:t>
            </a:r>
          </a:p>
        </p:txBody>
      </p:sp>
      <p:sp>
        <p:nvSpPr>
          <p:cNvPr id="2" name="1 Marcador de contenido"/>
          <p:cNvSpPr>
            <a:spLocks noGrp="1"/>
          </p:cNvSpPr>
          <p:nvPr>
            <p:ph sz="quarter" idx="3"/>
          </p:nvPr>
        </p:nvSpPr>
        <p:spPr/>
        <p:txBody>
          <a:bodyPr/>
          <a:lstStyle/>
          <a:p>
            <a:endParaRPr lang="es-ES"/>
          </a:p>
        </p:txBody>
      </p:sp>
      <p:sp>
        <p:nvSpPr>
          <p:cNvPr id="3" name="2 Marcador de contenido"/>
          <p:cNvSpPr>
            <a:spLocks noGrp="1"/>
          </p:cNvSpPr>
          <p:nvPr>
            <p:ph sz="quarter" idx="4"/>
          </p:nvPr>
        </p:nvSpPr>
        <p:spPr/>
        <p:txBody>
          <a:bodyPr/>
          <a:lstStyle/>
          <a:p>
            <a:endParaRPr lang="es-ES"/>
          </a:p>
        </p:txBody>
      </p:sp>
    </p:spTree>
    <p:extLst>
      <p:ext uri="{BB962C8B-B14F-4D97-AF65-F5344CB8AC3E}">
        <p14:creationId xmlns:p14="http://schemas.microsoft.com/office/powerpoint/2010/main" val="2880175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Text Box 2"/>
          <p:cNvSpPr txBox="1">
            <a:spLocks noChangeArrowheads="1"/>
          </p:cNvSpPr>
          <p:nvPr/>
        </p:nvSpPr>
        <p:spPr bwMode="auto">
          <a:xfrm>
            <a:off x="395288" y="512763"/>
            <a:ext cx="8353425" cy="583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s-ES" altLang="es-ES" sz="1400"/>
              <a:t>El </a:t>
            </a:r>
            <a:r>
              <a:rPr lang="es-ES" altLang="es-ES" sz="1400" b="1"/>
              <a:t>genoma del hombre de Neardenthal</a:t>
            </a:r>
            <a:r>
              <a:rPr lang="es-ES" altLang="es-ES" sz="1400"/>
              <a:t> se ha recuperado mediante la extracción de </a:t>
            </a:r>
            <a:r>
              <a:rPr lang="es-ES" altLang="es-ES" sz="1400">
                <a:hlinkClick r:id="rId3" tooltip="ADN"/>
              </a:rPr>
              <a:t>ADN</a:t>
            </a:r>
            <a:r>
              <a:rPr lang="es-ES" altLang="es-ES" sz="1400"/>
              <a:t> de los </a:t>
            </a:r>
            <a:r>
              <a:rPr lang="es-ES" altLang="es-ES" sz="1400">
                <a:hlinkClick r:id="rId4" tooltip="Fósil"/>
              </a:rPr>
              <a:t>fósiles</a:t>
            </a:r>
            <a:r>
              <a:rPr lang="es-ES" altLang="es-ES" sz="1400"/>
              <a:t> hallados, en particular de un hueso fémur de un espécimen masculino de aproximadamente 38.000 años encontrado en la </a:t>
            </a:r>
            <a:r>
              <a:rPr lang="es-ES" altLang="es-ES" sz="1400">
                <a:hlinkClick r:id="rId5" tooltip="Cueva Vindija (aún no redactado)"/>
              </a:rPr>
              <a:t>cueva Vindija</a:t>
            </a:r>
            <a:r>
              <a:rPr lang="es-ES" altLang="es-ES" sz="1400"/>
              <a:t> en </a:t>
            </a:r>
            <a:r>
              <a:rPr lang="es-ES" altLang="es-ES" sz="1400">
                <a:hlinkClick r:id="rId6" tooltip="Croacia"/>
              </a:rPr>
              <a:t>Croacia</a:t>
            </a:r>
            <a:r>
              <a:rPr lang="es-ES" altLang="es-ES" sz="1400"/>
              <a:t> y de otros huesos encontrados en </a:t>
            </a:r>
            <a:r>
              <a:rPr lang="es-ES" altLang="es-ES" sz="1400">
                <a:hlinkClick r:id="rId7" tooltip="España"/>
              </a:rPr>
              <a:t>España</a:t>
            </a:r>
            <a:r>
              <a:rPr lang="es-ES" altLang="es-ES" sz="1400"/>
              <a:t>, </a:t>
            </a:r>
            <a:r>
              <a:rPr lang="es-ES" altLang="es-ES" sz="1400">
                <a:hlinkClick r:id="rId8" tooltip="Rusia"/>
              </a:rPr>
              <a:t>Rusia</a:t>
            </a:r>
            <a:r>
              <a:rPr lang="es-ES" altLang="es-ES" sz="1400"/>
              <a:t> y </a:t>
            </a:r>
            <a:r>
              <a:rPr lang="es-ES" altLang="es-ES" sz="1400">
                <a:hlinkClick r:id="rId9" tooltip="Alemania"/>
              </a:rPr>
              <a:t>Alemania</a:t>
            </a:r>
            <a:r>
              <a:rPr lang="es-ES" altLang="es-ES" sz="1400"/>
              <a:t>. </a:t>
            </a:r>
          </a:p>
          <a:p>
            <a:pPr algn="just"/>
            <a:endParaRPr lang="es-ES" altLang="es-ES" sz="1400"/>
          </a:p>
          <a:p>
            <a:pPr algn="just"/>
            <a:r>
              <a:rPr lang="es-ES" altLang="es-ES" sz="1400"/>
              <a:t>Se requiere solamente medio gramo de las muestras de hueso para diagramar la secuencia, sin embargo, ésta presentan muchas dificultades debido a la contaminación de las muestras con bacterias que colonizaron los cuerpos de los neardentales después de su muerte y otras provenientes de los humanos que manipularon los huesos durante la excavación y en el laboratorio.</a:t>
            </a:r>
          </a:p>
          <a:p>
            <a:pPr algn="just"/>
            <a:endParaRPr lang="es-ES" altLang="es-ES" sz="1400"/>
          </a:p>
          <a:p>
            <a:pPr algn="just"/>
            <a:r>
              <a:rPr lang="es-ES" altLang="es-ES" sz="1400"/>
              <a:t>El genoma del </a:t>
            </a:r>
            <a:r>
              <a:rPr lang="es-ES" altLang="es-ES" sz="1400">
                <a:hlinkClick r:id="rId10" tooltip="Neardental"/>
              </a:rPr>
              <a:t>Neardental</a:t>
            </a:r>
            <a:r>
              <a:rPr lang="es-ES" altLang="es-ES" sz="1400"/>
              <a:t> tiene aproximadamente 3,2 millones de pares base, lo cual lo hace muy similar en tamaño al del hombre moderno.</a:t>
            </a:r>
          </a:p>
          <a:p>
            <a:pPr algn="just"/>
            <a:endParaRPr lang="es-ES" altLang="es-ES" sz="1400"/>
          </a:p>
          <a:p>
            <a:pPr algn="just"/>
            <a:r>
              <a:rPr lang="es-ES" altLang="es-ES" sz="1400"/>
              <a:t>En el 2006, dos equipos de investigación trabajando sobre las mismas muestras publicaron sus resultados, el equipo de Green en la revista </a:t>
            </a:r>
            <a:r>
              <a:rPr lang="es-ES" altLang="es-ES" sz="1400" i="1"/>
              <a:t>Nature</a:t>
            </a:r>
            <a:r>
              <a:rPr lang="es-ES" altLang="es-ES" sz="1400"/>
              <a:t>, y el equipo de Noonan en la revista </a:t>
            </a:r>
            <a:r>
              <a:rPr lang="es-ES" altLang="es-ES" sz="1400" i="1"/>
              <a:t>Science</a:t>
            </a:r>
            <a:r>
              <a:rPr lang="es-ES" altLang="es-ES" sz="1400"/>
              <a:t>. Los resultados han sido recibidos con gran escepticismo, principalmente con respecto al asunto de un posible cruce del neardenthal con el humano moderno. El gen del habla </a:t>
            </a:r>
            <a:r>
              <a:rPr lang="es-ES" altLang="es-ES" sz="1400">
                <a:hlinkClick r:id="rId11" tooltip="FOXP2 (aún no redactado)"/>
              </a:rPr>
              <a:t>FOXP2</a:t>
            </a:r>
            <a:r>
              <a:rPr lang="es-ES" altLang="es-ES" sz="1400"/>
              <a:t>, el cual se encuentra en los humanos modernos, también fue encontrado con las mismas mutaciones en los especímenes de </a:t>
            </a:r>
            <a:r>
              <a:rPr lang="es-ES" altLang="es-ES" sz="1400">
                <a:hlinkClick r:id="rId12" tooltip="El Sidrón"/>
              </a:rPr>
              <a:t>El Sidrón</a:t>
            </a:r>
            <a:r>
              <a:rPr lang="es-ES" altLang="es-ES" sz="1400"/>
              <a:t> 1253 y 1351c, sugiriendo que los neardenthales habrían compartido con los humanos modernos las mismas facultades básicas del lenguaje.</a:t>
            </a:r>
          </a:p>
          <a:p>
            <a:pPr algn="just"/>
            <a:endParaRPr lang="es-ES" altLang="es-ES" sz="1400"/>
          </a:p>
          <a:p>
            <a:pPr algn="just"/>
            <a:r>
              <a:rPr lang="es-ES" altLang="es-ES" sz="1400"/>
              <a:t>En febrero de 2009, un equipo de investigación dirigido por el genetista </a:t>
            </a:r>
            <a:r>
              <a:rPr lang="es-ES" altLang="es-ES" sz="1400">
                <a:hlinkClick r:id="rId13" tooltip="Svante Paabo (aún no redactado)"/>
              </a:rPr>
              <a:t>Svante Paabo</a:t>
            </a:r>
            <a:r>
              <a:rPr lang="es-ES" altLang="es-ES" sz="1400"/>
              <a:t> del </a:t>
            </a:r>
            <a:r>
              <a:rPr lang="es-ES" altLang="es-ES" sz="1400">
                <a:hlinkClick r:id="rId14" tooltip="Instituto Max Planck de la Antropología Evolucionaria"/>
              </a:rPr>
              <a:t>instituto Max Planck de la Antropología Evolucionaria</a:t>
            </a:r>
            <a:r>
              <a:rPr lang="es-ES" altLang="es-ES" sz="1400"/>
              <a:t>, anunció que había completado el primer borrador del genoma neardenthal, lo cual cubre cerca del 63% de la totalidad de los pares. Los nuevos resultados sugieren que los neardenthales adultos sufrían intolerancia a la lactosa. Sobre el interrogante de si algún día sería posible clonar un Neradenthal, Paabo dijo que partiendo del ADN extraído de un fósil siempre será imposible.</a:t>
            </a:r>
          </a:p>
        </p:txBody>
      </p:sp>
      <p:sp>
        <p:nvSpPr>
          <p:cNvPr id="2" name="1 Marcador de texto"/>
          <p:cNvSpPr>
            <a:spLocks noGrp="1"/>
          </p:cNvSpPr>
          <p:nvPr>
            <p:ph type="body" idx="1"/>
          </p:nvPr>
        </p:nvSpPr>
        <p:spPr/>
        <p:txBody>
          <a:bodyPr/>
          <a:lstStyle/>
          <a:p>
            <a:endParaRPr lang="es-ES"/>
          </a:p>
        </p:txBody>
      </p:sp>
      <p:sp>
        <p:nvSpPr>
          <p:cNvPr id="3" name="2 Marcador de texto"/>
          <p:cNvSpPr>
            <a:spLocks noGrp="1"/>
          </p:cNvSpPr>
          <p:nvPr>
            <p:ph type="body" idx="2"/>
          </p:nvPr>
        </p:nvSpPr>
        <p:spPr/>
        <p:txBody>
          <a:bodyPr/>
          <a:lstStyle/>
          <a:p>
            <a:endParaRPr lang="es-ES"/>
          </a:p>
        </p:txBody>
      </p:sp>
    </p:spTree>
    <p:extLst>
      <p:ext uri="{BB962C8B-B14F-4D97-AF65-F5344CB8AC3E}">
        <p14:creationId xmlns:p14="http://schemas.microsoft.com/office/powerpoint/2010/main" val="31453051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LWF003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00113" y="512763"/>
            <a:ext cx="6659562" cy="5843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Marcador de contenido"/>
          <p:cNvSpPr>
            <a:spLocks noGrp="1"/>
          </p:cNvSpPr>
          <p:nvPr>
            <p:ph sz="quarter" idx="2"/>
          </p:nvPr>
        </p:nvSpPr>
        <p:spPr/>
        <p:txBody>
          <a:bodyPr/>
          <a:lstStyle/>
          <a:p>
            <a:endParaRPr lang="es-ES"/>
          </a:p>
        </p:txBody>
      </p:sp>
      <p:sp>
        <p:nvSpPr>
          <p:cNvPr id="3" name="2 Marcador de contenido"/>
          <p:cNvSpPr>
            <a:spLocks noGrp="1"/>
          </p:cNvSpPr>
          <p:nvPr>
            <p:ph sz="quarter" idx="3"/>
          </p:nvPr>
        </p:nvSpPr>
        <p:spPr/>
        <p:txBody>
          <a:bodyPr/>
          <a:lstStyle/>
          <a:p>
            <a:endParaRPr lang="es-ES"/>
          </a:p>
        </p:txBody>
      </p:sp>
    </p:spTree>
    <p:extLst>
      <p:ext uri="{BB962C8B-B14F-4D97-AF65-F5344CB8AC3E}">
        <p14:creationId xmlns:p14="http://schemas.microsoft.com/office/powerpoint/2010/main" val="17128511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46F79FD-5BB4-FA1A-468B-FA306114D3F5}"/>
              </a:ext>
            </a:extLst>
          </p:cNvPr>
          <p:cNvPicPr>
            <a:picLocks noChangeAspect="1"/>
          </p:cNvPicPr>
          <p:nvPr/>
        </p:nvPicPr>
        <p:blipFill>
          <a:blip r:embed="rId2"/>
          <a:stretch>
            <a:fillRect/>
          </a:stretch>
        </p:blipFill>
        <p:spPr>
          <a:xfrm>
            <a:off x="22554" y="3443708"/>
            <a:ext cx="9144000" cy="3140619"/>
          </a:xfrm>
          <a:prstGeom prst="rect">
            <a:avLst/>
          </a:prstGeom>
        </p:spPr>
      </p:pic>
      <p:pic>
        <p:nvPicPr>
          <p:cNvPr id="5" name="Imagen 4">
            <a:extLst>
              <a:ext uri="{FF2B5EF4-FFF2-40B4-BE49-F238E27FC236}">
                <a16:creationId xmlns:a16="http://schemas.microsoft.com/office/drawing/2014/main" id="{9549028B-9927-44DC-0BAD-01DC83B3108B}"/>
              </a:ext>
            </a:extLst>
          </p:cNvPr>
          <p:cNvPicPr>
            <a:picLocks noChangeAspect="1"/>
          </p:cNvPicPr>
          <p:nvPr/>
        </p:nvPicPr>
        <p:blipFill>
          <a:blip r:embed="rId3"/>
          <a:stretch>
            <a:fillRect/>
          </a:stretch>
        </p:blipFill>
        <p:spPr>
          <a:xfrm>
            <a:off x="2627784" y="109004"/>
            <a:ext cx="4451201" cy="3334704"/>
          </a:xfrm>
          <a:prstGeom prst="rect">
            <a:avLst/>
          </a:prstGeom>
        </p:spPr>
      </p:pic>
    </p:spTree>
    <p:extLst>
      <p:ext uri="{BB962C8B-B14F-4D97-AF65-F5344CB8AC3E}">
        <p14:creationId xmlns:p14="http://schemas.microsoft.com/office/powerpoint/2010/main" val="25380145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35054B0-B598-49CA-25C6-C81A7EC8FCC5}"/>
              </a:ext>
            </a:extLst>
          </p:cNvPr>
          <p:cNvPicPr>
            <a:picLocks noChangeAspect="1"/>
          </p:cNvPicPr>
          <p:nvPr/>
        </p:nvPicPr>
        <p:blipFill>
          <a:blip r:embed="rId2"/>
          <a:stretch>
            <a:fillRect/>
          </a:stretch>
        </p:blipFill>
        <p:spPr>
          <a:xfrm>
            <a:off x="323529" y="404664"/>
            <a:ext cx="3816424" cy="2006169"/>
          </a:xfrm>
          <a:prstGeom prst="rect">
            <a:avLst/>
          </a:prstGeom>
        </p:spPr>
      </p:pic>
      <p:pic>
        <p:nvPicPr>
          <p:cNvPr id="5" name="Imagen 4">
            <a:extLst>
              <a:ext uri="{FF2B5EF4-FFF2-40B4-BE49-F238E27FC236}">
                <a16:creationId xmlns:a16="http://schemas.microsoft.com/office/drawing/2014/main" id="{D1C4A177-3C2E-1206-8346-8807B19090F7}"/>
              </a:ext>
            </a:extLst>
          </p:cNvPr>
          <p:cNvPicPr>
            <a:picLocks noChangeAspect="1"/>
          </p:cNvPicPr>
          <p:nvPr/>
        </p:nvPicPr>
        <p:blipFill>
          <a:blip r:embed="rId3"/>
          <a:stretch>
            <a:fillRect/>
          </a:stretch>
        </p:blipFill>
        <p:spPr>
          <a:xfrm>
            <a:off x="2411760" y="2727838"/>
            <a:ext cx="5125792" cy="3438659"/>
          </a:xfrm>
          <a:prstGeom prst="rect">
            <a:avLst/>
          </a:prstGeom>
        </p:spPr>
      </p:pic>
    </p:spTree>
    <p:extLst>
      <p:ext uri="{BB962C8B-B14F-4D97-AF65-F5344CB8AC3E}">
        <p14:creationId xmlns:p14="http://schemas.microsoft.com/office/powerpoint/2010/main" val="2614470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C54CCD-543D-ABEA-620E-95B0DE557B07}"/>
              </a:ext>
            </a:extLst>
          </p:cNvPr>
          <p:cNvPicPr>
            <a:picLocks noChangeAspect="1"/>
          </p:cNvPicPr>
          <p:nvPr/>
        </p:nvPicPr>
        <p:blipFill>
          <a:blip r:embed="rId2"/>
          <a:stretch>
            <a:fillRect/>
          </a:stretch>
        </p:blipFill>
        <p:spPr>
          <a:xfrm>
            <a:off x="467544" y="260648"/>
            <a:ext cx="6296025" cy="5934075"/>
          </a:xfrm>
          <a:prstGeom prst="rect">
            <a:avLst/>
          </a:prstGeom>
        </p:spPr>
      </p:pic>
    </p:spTree>
    <p:extLst>
      <p:ext uri="{BB962C8B-B14F-4D97-AF65-F5344CB8AC3E}">
        <p14:creationId xmlns:p14="http://schemas.microsoft.com/office/powerpoint/2010/main" val="5391920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830176C-9965-1E57-59D9-F64BD20794B4}"/>
              </a:ext>
            </a:extLst>
          </p:cNvPr>
          <p:cNvPicPr>
            <a:picLocks noChangeAspect="1"/>
          </p:cNvPicPr>
          <p:nvPr/>
        </p:nvPicPr>
        <p:blipFill>
          <a:blip r:embed="rId2"/>
          <a:stretch>
            <a:fillRect/>
          </a:stretch>
        </p:blipFill>
        <p:spPr>
          <a:xfrm>
            <a:off x="2028825" y="285750"/>
            <a:ext cx="5086350" cy="6286500"/>
          </a:xfrm>
          <a:prstGeom prst="rect">
            <a:avLst/>
          </a:prstGeom>
        </p:spPr>
      </p:pic>
    </p:spTree>
    <p:extLst>
      <p:ext uri="{BB962C8B-B14F-4D97-AF65-F5344CB8AC3E}">
        <p14:creationId xmlns:p14="http://schemas.microsoft.com/office/powerpoint/2010/main" val="25611121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978FF2-228F-06CA-A4DA-B239746DACF9}"/>
              </a:ext>
            </a:extLst>
          </p:cNvPr>
          <p:cNvPicPr>
            <a:picLocks noChangeAspect="1"/>
          </p:cNvPicPr>
          <p:nvPr/>
        </p:nvPicPr>
        <p:blipFill>
          <a:blip r:embed="rId2"/>
          <a:stretch>
            <a:fillRect/>
          </a:stretch>
        </p:blipFill>
        <p:spPr>
          <a:xfrm>
            <a:off x="0" y="1344336"/>
            <a:ext cx="9144000" cy="4169328"/>
          </a:xfrm>
          <a:prstGeom prst="rect">
            <a:avLst/>
          </a:prstGeom>
        </p:spPr>
      </p:pic>
    </p:spTree>
    <p:extLst>
      <p:ext uri="{BB962C8B-B14F-4D97-AF65-F5344CB8AC3E}">
        <p14:creationId xmlns:p14="http://schemas.microsoft.com/office/powerpoint/2010/main" val="9952110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CA11A52-AFAF-3AC3-9FBE-08B5D4D0D424}"/>
              </a:ext>
            </a:extLst>
          </p:cNvPr>
          <p:cNvPicPr>
            <a:picLocks noChangeAspect="1"/>
          </p:cNvPicPr>
          <p:nvPr/>
        </p:nvPicPr>
        <p:blipFill>
          <a:blip r:embed="rId2"/>
          <a:stretch>
            <a:fillRect/>
          </a:stretch>
        </p:blipFill>
        <p:spPr>
          <a:xfrm>
            <a:off x="467544" y="100012"/>
            <a:ext cx="6591300" cy="6657975"/>
          </a:xfrm>
          <a:prstGeom prst="rect">
            <a:avLst/>
          </a:prstGeom>
        </p:spPr>
      </p:pic>
    </p:spTree>
    <p:extLst>
      <p:ext uri="{BB962C8B-B14F-4D97-AF65-F5344CB8AC3E}">
        <p14:creationId xmlns:p14="http://schemas.microsoft.com/office/powerpoint/2010/main" val="24709477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2DBF345-70A4-4D43-B183-269E07723484}"/>
              </a:ext>
            </a:extLst>
          </p:cNvPr>
          <p:cNvPicPr>
            <a:picLocks noChangeAspect="1"/>
          </p:cNvPicPr>
          <p:nvPr/>
        </p:nvPicPr>
        <p:blipFill>
          <a:blip r:embed="rId2"/>
          <a:stretch>
            <a:fillRect/>
          </a:stretch>
        </p:blipFill>
        <p:spPr>
          <a:xfrm>
            <a:off x="0" y="734861"/>
            <a:ext cx="9144000" cy="5388278"/>
          </a:xfrm>
          <a:prstGeom prst="rect">
            <a:avLst/>
          </a:prstGeom>
        </p:spPr>
      </p:pic>
    </p:spTree>
    <p:extLst>
      <p:ext uri="{BB962C8B-B14F-4D97-AF65-F5344CB8AC3E}">
        <p14:creationId xmlns:p14="http://schemas.microsoft.com/office/powerpoint/2010/main" val="364545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C3AAC596-CF6E-D982-C02D-02F94E8A4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647825"/>
            <a:ext cx="882967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08BE5A-7131-8610-7C4D-3F25F9C328D2}"/>
              </a:ext>
            </a:extLst>
          </p:cNvPr>
          <p:cNvPicPr>
            <a:picLocks noChangeAspect="1"/>
          </p:cNvPicPr>
          <p:nvPr/>
        </p:nvPicPr>
        <p:blipFill>
          <a:blip r:embed="rId2"/>
          <a:stretch>
            <a:fillRect/>
          </a:stretch>
        </p:blipFill>
        <p:spPr>
          <a:xfrm>
            <a:off x="539552" y="357187"/>
            <a:ext cx="6648450" cy="6143625"/>
          </a:xfrm>
          <a:prstGeom prst="rect">
            <a:avLst/>
          </a:prstGeom>
        </p:spPr>
      </p:pic>
    </p:spTree>
    <p:extLst>
      <p:ext uri="{BB962C8B-B14F-4D97-AF65-F5344CB8AC3E}">
        <p14:creationId xmlns:p14="http://schemas.microsoft.com/office/powerpoint/2010/main" val="14367198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4717D4E-338E-A2A3-3E8C-F9422A242EA3}"/>
              </a:ext>
            </a:extLst>
          </p:cNvPr>
          <p:cNvPicPr>
            <a:picLocks noChangeAspect="1"/>
          </p:cNvPicPr>
          <p:nvPr/>
        </p:nvPicPr>
        <p:blipFill>
          <a:blip r:embed="rId2"/>
          <a:stretch>
            <a:fillRect/>
          </a:stretch>
        </p:blipFill>
        <p:spPr>
          <a:xfrm>
            <a:off x="539552" y="109537"/>
            <a:ext cx="6591300" cy="6638925"/>
          </a:xfrm>
          <a:prstGeom prst="rect">
            <a:avLst/>
          </a:prstGeom>
        </p:spPr>
      </p:pic>
    </p:spTree>
    <p:extLst>
      <p:ext uri="{BB962C8B-B14F-4D97-AF65-F5344CB8AC3E}">
        <p14:creationId xmlns:p14="http://schemas.microsoft.com/office/powerpoint/2010/main" val="42718690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8052537-C7CF-D550-47EA-1AA520C4B17B}"/>
              </a:ext>
            </a:extLst>
          </p:cNvPr>
          <p:cNvPicPr>
            <a:picLocks noChangeAspect="1"/>
          </p:cNvPicPr>
          <p:nvPr/>
        </p:nvPicPr>
        <p:blipFill>
          <a:blip r:embed="rId2"/>
          <a:stretch>
            <a:fillRect/>
          </a:stretch>
        </p:blipFill>
        <p:spPr>
          <a:xfrm>
            <a:off x="467544" y="548680"/>
            <a:ext cx="6515100" cy="1343025"/>
          </a:xfrm>
          <a:prstGeom prst="rect">
            <a:avLst/>
          </a:prstGeom>
        </p:spPr>
      </p:pic>
    </p:spTree>
    <p:extLst>
      <p:ext uri="{BB962C8B-B14F-4D97-AF65-F5344CB8AC3E}">
        <p14:creationId xmlns:p14="http://schemas.microsoft.com/office/powerpoint/2010/main" val="27292456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44D19A5-1F98-0E59-03F4-7589567B949C}"/>
              </a:ext>
            </a:extLst>
          </p:cNvPr>
          <p:cNvPicPr>
            <a:picLocks noChangeAspect="1"/>
          </p:cNvPicPr>
          <p:nvPr/>
        </p:nvPicPr>
        <p:blipFill>
          <a:blip r:embed="rId2"/>
          <a:stretch>
            <a:fillRect/>
          </a:stretch>
        </p:blipFill>
        <p:spPr>
          <a:xfrm>
            <a:off x="467544" y="476672"/>
            <a:ext cx="5410200" cy="3400425"/>
          </a:xfrm>
          <a:prstGeom prst="rect">
            <a:avLst/>
          </a:prstGeom>
        </p:spPr>
      </p:pic>
      <p:pic>
        <p:nvPicPr>
          <p:cNvPr id="2" name="Picture 2" descr="LA TEORÍA DE LA ENDOSIMBIOSIS timeline | Timetoast timelines">
            <a:extLst>
              <a:ext uri="{FF2B5EF4-FFF2-40B4-BE49-F238E27FC236}">
                <a16:creationId xmlns:a16="http://schemas.microsoft.com/office/drawing/2014/main" id="{BC53E69F-33D8-8FF7-A302-3CB2E0FBF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077072"/>
            <a:ext cx="6948492"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5363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0E8B9E3-D664-4409-592A-4270F1C62106}"/>
              </a:ext>
            </a:extLst>
          </p:cNvPr>
          <p:cNvPicPr>
            <a:picLocks noChangeAspect="1"/>
          </p:cNvPicPr>
          <p:nvPr/>
        </p:nvPicPr>
        <p:blipFill>
          <a:blip r:embed="rId2"/>
          <a:stretch>
            <a:fillRect/>
          </a:stretch>
        </p:blipFill>
        <p:spPr>
          <a:xfrm>
            <a:off x="611560" y="476672"/>
            <a:ext cx="5343525" cy="5257800"/>
          </a:xfrm>
          <a:prstGeom prst="rect">
            <a:avLst/>
          </a:prstGeom>
        </p:spPr>
      </p:pic>
    </p:spTree>
    <p:extLst>
      <p:ext uri="{BB962C8B-B14F-4D97-AF65-F5344CB8AC3E}">
        <p14:creationId xmlns:p14="http://schemas.microsoft.com/office/powerpoint/2010/main" val="4292581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DB2793A-7896-B227-C171-D64599CCD15C}"/>
              </a:ext>
            </a:extLst>
          </p:cNvPr>
          <p:cNvPicPr>
            <a:picLocks noChangeAspect="1"/>
          </p:cNvPicPr>
          <p:nvPr/>
        </p:nvPicPr>
        <p:blipFill>
          <a:blip r:embed="rId2"/>
          <a:stretch>
            <a:fillRect/>
          </a:stretch>
        </p:blipFill>
        <p:spPr>
          <a:xfrm>
            <a:off x="0" y="116632"/>
            <a:ext cx="5981700" cy="6477000"/>
          </a:xfrm>
          <a:prstGeom prst="rect">
            <a:avLst/>
          </a:prstGeom>
        </p:spPr>
      </p:pic>
      <p:pic>
        <p:nvPicPr>
          <p:cNvPr id="5" name="Imagen 4">
            <a:extLst>
              <a:ext uri="{FF2B5EF4-FFF2-40B4-BE49-F238E27FC236}">
                <a16:creationId xmlns:a16="http://schemas.microsoft.com/office/drawing/2014/main" id="{CA1BCF85-5D85-AF7A-9183-F689539BEFDB}"/>
              </a:ext>
            </a:extLst>
          </p:cNvPr>
          <p:cNvPicPr>
            <a:picLocks noChangeAspect="1"/>
          </p:cNvPicPr>
          <p:nvPr/>
        </p:nvPicPr>
        <p:blipFill>
          <a:blip r:embed="rId3"/>
          <a:stretch>
            <a:fillRect/>
          </a:stretch>
        </p:blipFill>
        <p:spPr>
          <a:xfrm>
            <a:off x="5220072" y="620688"/>
            <a:ext cx="3690392" cy="1308067"/>
          </a:xfrm>
          <a:prstGeom prst="rect">
            <a:avLst/>
          </a:prstGeom>
        </p:spPr>
      </p:pic>
    </p:spTree>
    <p:extLst>
      <p:ext uri="{BB962C8B-B14F-4D97-AF65-F5344CB8AC3E}">
        <p14:creationId xmlns:p14="http://schemas.microsoft.com/office/powerpoint/2010/main" val="3152073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1560</Words>
  <Application>Microsoft Office PowerPoint</Application>
  <PresentationFormat>Presentación en pantalla (4:3)</PresentationFormat>
  <Paragraphs>94</Paragraphs>
  <Slides>95</Slides>
  <Notes>27</Notes>
  <HiddenSlides>0</HiddenSlides>
  <MMClips>0</MMClips>
  <ScaleCrop>false</ScaleCrop>
  <HeadingPairs>
    <vt:vector size="8" baseType="variant">
      <vt:variant>
        <vt:lpstr>Fuentes usadas</vt:lpstr>
      </vt:variant>
      <vt:variant>
        <vt:i4>2</vt:i4>
      </vt:variant>
      <vt:variant>
        <vt:lpstr>Tema</vt:lpstr>
      </vt:variant>
      <vt:variant>
        <vt:i4>1</vt:i4>
      </vt:variant>
      <vt:variant>
        <vt:lpstr>Servidores OLE incrustados</vt:lpstr>
      </vt:variant>
      <vt:variant>
        <vt:i4>1</vt:i4>
      </vt:variant>
      <vt:variant>
        <vt:lpstr>Títulos de diapositiva</vt:lpstr>
      </vt:variant>
      <vt:variant>
        <vt:i4>95</vt:i4>
      </vt:variant>
    </vt:vector>
  </HeadingPairs>
  <TitlesOfParts>
    <vt:vector size="99" baseType="lpstr">
      <vt:lpstr>Arial</vt:lpstr>
      <vt:lpstr>Calibri</vt:lpstr>
      <vt:lpstr>Tema de Office</vt:lpstr>
      <vt:lpstr>Unknown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JAVIER PÉREZ</cp:lastModifiedBy>
  <cp:revision>17</cp:revision>
  <dcterms:created xsi:type="dcterms:W3CDTF">2023-09-06T17:44:07Z</dcterms:created>
  <dcterms:modified xsi:type="dcterms:W3CDTF">2024-01-09T09:55:47Z</dcterms:modified>
</cp:coreProperties>
</file>