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8"/>
  </p:notesMasterIdLst>
  <p:sldIdLst>
    <p:sldId id="256" r:id="rId2"/>
    <p:sldId id="257" r:id="rId3"/>
    <p:sldId id="258" r:id="rId4"/>
    <p:sldId id="259" r:id="rId5"/>
    <p:sldId id="355" r:id="rId6"/>
    <p:sldId id="532" r:id="rId7"/>
    <p:sldId id="592" r:id="rId8"/>
    <p:sldId id="604" r:id="rId9"/>
    <p:sldId id="605" r:id="rId10"/>
    <p:sldId id="558" r:id="rId11"/>
    <p:sldId id="559" r:id="rId12"/>
    <p:sldId id="606" r:id="rId13"/>
    <p:sldId id="271" r:id="rId14"/>
    <p:sldId id="607" r:id="rId15"/>
    <p:sldId id="536" r:id="rId16"/>
    <p:sldId id="642" r:id="rId17"/>
    <p:sldId id="278" r:id="rId18"/>
    <p:sldId id="285" r:id="rId19"/>
    <p:sldId id="573" r:id="rId20"/>
    <p:sldId id="569" r:id="rId21"/>
    <p:sldId id="610" r:id="rId22"/>
    <p:sldId id="292" r:id="rId23"/>
    <p:sldId id="586" r:id="rId24"/>
    <p:sldId id="593" r:id="rId25"/>
    <p:sldId id="578" r:id="rId26"/>
    <p:sldId id="299" r:id="rId27"/>
    <p:sldId id="612" r:id="rId28"/>
    <p:sldId id="550" r:id="rId29"/>
    <p:sldId id="549" r:id="rId30"/>
    <p:sldId id="611" r:id="rId31"/>
    <p:sldId id="306" r:id="rId32"/>
    <p:sldId id="313" r:id="rId33"/>
    <p:sldId id="575" r:id="rId34"/>
    <p:sldId id="320" r:id="rId35"/>
    <p:sldId id="327" r:id="rId36"/>
    <p:sldId id="334" r:id="rId37"/>
    <p:sldId id="341" r:id="rId38"/>
    <p:sldId id="639" r:id="rId39"/>
    <p:sldId id="348" r:id="rId40"/>
    <p:sldId id="613" r:id="rId41"/>
    <p:sldId id="349" r:id="rId42"/>
    <p:sldId id="614" r:id="rId43"/>
    <p:sldId id="350" r:id="rId44"/>
    <p:sldId id="351" r:id="rId45"/>
    <p:sldId id="374" r:id="rId46"/>
    <p:sldId id="375" r:id="rId47"/>
    <p:sldId id="633" r:id="rId48"/>
    <p:sldId id="634" r:id="rId49"/>
    <p:sldId id="353" r:id="rId50"/>
    <p:sldId id="354" r:id="rId51"/>
    <p:sldId id="352" r:id="rId52"/>
    <p:sldId id="636" r:id="rId53"/>
    <p:sldId id="342" r:id="rId54"/>
    <p:sldId id="344" r:id="rId55"/>
    <p:sldId id="385" r:id="rId56"/>
    <p:sldId id="345" r:id="rId57"/>
    <p:sldId id="346" r:id="rId58"/>
    <p:sldId id="336" r:id="rId59"/>
    <p:sldId id="347" r:id="rId60"/>
    <p:sldId id="335" r:id="rId61"/>
    <p:sldId id="337" r:id="rId62"/>
    <p:sldId id="338" r:id="rId63"/>
    <p:sldId id="637" r:id="rId64"/>
    <p:sldId id="340" r:id="rId65"/>
    <p:sldId id="638" r:id="rId66"/>
    <p:sldId id="328" r:id="rId67"/>
    <p:sldId id="329" r:id="rId68"/>
    <p:sldId id="330" r:id="rId69"/>
    <p:sldId id="331" r:id="rId70"/>
    <p:sldId id="450" r:id="rId71"/>
    <p:sldId id="451" r:id="rId72"/>
    <p:sldId id="333" r:id="rId73"/>
    <p:sldId id="321" r:id="rId74"/>
    <p:sldId id="640" r:id="rId75"/>
    <p:sldId id="323" r:id="rId76"/>
    <p:sldId id="324" r:id="rId77"/>
    <p:sldId id="641" r:id="rId78"/>
    <p:sldId id="406" r:id="rId79"/>
    <p:sldId id="325" r:id="rId80"/>
    <p:sldId id="314" r:id="rId81"/>
    <p:sldId id="326" r:id="rId82"/>
    <p:sldId id="315" r:id="rId83"/>
    <p:sldId id="317" r:id="rId84"/>
    <p:sldId id="318" r:id="rId85"/>
    <p:sldId id="319" r:id="rId86"/>
    <p:sldId id="643" r:id="rId87"/>
    <p:sldId id="307" r:id="rId88"/>
    <p:sldId id="308" r:id="rId89"/>
    <p:sldId id="309" r:id="rId90"/>
    <p:sldId id="644" r:id="rId91"/>
    <p:sldId id="310" r:id="rId92"/>
    <p:sldId id="631" r:id="rId93"/>
    <p:sldId id="311" r:id="rId94"/>
    <p:sldId id="630" r:id="rId95"/>
    <p:sldId id="645" r:id="rId96"/>
    <p:sldId id="646" r:id="rId9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32317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>
            <a:extLst>
              <a:ext uri="{FF2B5EF4-FFF2-40B4-BE49-F238E27FC236}">
                <a16:creationId xmlns:a16="http://schemas.microsoft.com/office/drawing/2014/main" id="{637DD475-38CE-2B70-BE31-AC26EF3C78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FB3CD7-5564-4898-A23E-DECBA9166455}" type="slidenum">
              <a:rPr lang="es-ES_tradnl" altLang="es-ES"/>
              <a:pPr>
                <a:spcBef>
                  <a:spcPct val="0"/>
                </a:spcBef>
              </a:pPr>
              <a:t>10</a:t>
            </a:fld>
            <a:endParaRPr lang="es-ES_tradnl" altLang="es-ES"/>
          </a:p>
        </p:txBody>
      </p:sp>
      <p:sp>
        <p:nvSpPr>
          <p:cNvPr id="387075" name="Rectangle 2">
            <a:extLst>
              <a:ext uri="{FF2B5EF4-FFF2-40B4-BE49-F238E27FC236}">
                <a16:creationId xmlns:a16="http://schemas.microsoft.com/office/drawing/2014/main" id="{4175C4C0-DC62-200D-7AEB-28F299AE77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6" name="Rectangle 3">
            <a:extLst>
              <a:ext uri="{FF2B5EF4-FFF2-40B4-BE49-F238E27FC236}">
                <a16:creationId xmlns:a16="http://schemas.microsoft.com/office/drawing/2014/main" id="{11035BCE-28F7-6004-1468-E7A47F27B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7">
            <a:extLst>
              <a:ext uri="{FF2B5EF4-FFF2-40B4-BE49-F238E27FC236}">
                <a16:creationId xmlns:a16="http://schemas.microsoft.com/office/drawing/2014/main" id="{C1F78B1C-AC76-62DB-BC6A-CF26B2053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2EA2CE-4229-44AA-9E33-5EE329E8F69A}" type="slidenum">
              <a:rPr lang="es-ES_tradnl" altLang="es-ES"/>
              <a:pPr>
                <a:spcBef>
                  <a:spcPct val="0"/>
                </a:spcBef>
              </a:pPr>
              <a:t>11</a:t>
            </a:fld>
            <a:endParaRPr lang="es-ES_tradnl" altLang="es-ES"/>
          </a:p>
        </p:txBody>
      </p:sp>
      <p:sp>
        <p:nvSpPr>
          <p:cNvPr id="388099" name="Rectangle 2">
            <a:extLst>
              <a:ext uri="{FF2B5EF4-FFF2-40B4-BE49-F238E27FC236}">
                <a16:creationId xmlns:a16="http://schemas.microsoft.com/office/drawing/2014/main" id="{029CD0FC-0610-D9A7-B7B2-84669201DE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8100" name="Rectangle 3">
            <a:extLst>
              <a:ext uri="{FF2B5EF4-FFF2-40B4-BE49-F238E27FC236}">
                <a16:creationId xmlns:a16="http://schemas.microsoft.com/office/drawing/2014/main" id="{7516970B-60E1-5D00-0CE6-F6895A0380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7">
            <a:extLst>
              <a:ext uri="{FF2B5EF4-FFF2-40B4-BE49-F238E27FC236}">
                <a16:creationId xmlns:a16="http://schemas.microsoft.com/office/drawing/2014/main" id="{C1F78B1C-AC76-62DB-BC6A-CF26B2053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2EA2CE-4229-44AA-9E33-5EE329E8F69A}" type="slidenum">
              <a:rPr lang="es-ES_tradnl" altLang="es-ES"/>
              <a:pPr>
                <a:spcBef>
                  <a:spcPct val="0"/>
                </a:spcBef>
              </a:pPr>
              <a:t>12</a:t>
            </a:fld>
            <a:endParaRPr lang="es-ES_tradnl" altLang="es-ES"/>
          </a:p>
        </p:txBody>
      </p:sp>
      <p:sp>
        <p:nvSpPr>
          <p:cNvPr id="388099" name="Rectangle 2">
            <a:extLst>
              <a:ext uri="{FF2B5EF4-FFF2-40B4-BE49-F238E27FC236}">
                <a16:creationId xmlns:a16="http://schemas.microsoft.com/office/drawing/2014/main" id="{029CD0FC-0610-D9A7-B7B2-84669201DE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8100" name="Rectangle 3">
            <a:extLst>
              <a:ext uri="{FF2B5EF4-FFF2-40B4-BE49-F238E27FC236}">
                <a16:creationId xmlns:a16="http://schemas.microsoft.com/office/drawing/2014/main" id="{7516970B-60E1-5D00-0CE6-F6895A0380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64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330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9210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7">
            <a:extLst>
              <a:ext uri="{FF2B5EF4-FFF2-40B4-BE49-F238E27FC236}">
                <a16:creationId xmlns:a16="http://schemas.microsoft.com/office/drawing/2014/main" id="{FF24F582-8D81-6D63-24D5-F3634AC5B3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BF4A6C-3505-4321-8AFF-2AAAA8CAF1CC}" type="slidenum">
              <a:rPr lang="es-ES_tradnl" altLang="es-ES"/>
              <a:pPr>
                <a:spcBef>
                  <a:spcPct val="0"/>
                </a:spcBef>
              </a:pPr>
              <a:t>15</a:t>
            </a:fld>
            <a:endParaRPr lang="es-ES_tradnl" altLang="es-ES"/>
          </a:p>
        </p:txBody>
      </p:sp>
      <p:sp>
        <p:nvSpPr>
          <p:cNvPr id="392195" name="Rectangle 2">
            <a:extLst>
              <a:ext uri="{FF2B5EF4-FFF2-40B4-BE49-F238E27FC236}">
                <a16:creationId xmlns:a16="http://schemas.microsoft.com/office/drawing/2014/main" id="{AF418B63-15F4-2634-428B-2CBD7FA8DF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2196" name="Rectangle 3">
            <a:extLst>
              <a:ext uri="{FF2B5EF4-FFF2-40B4-BE49-F238E27FC236}">
                <a16:creationId xmlns:a16="http://schemas.microsoft.com/office/drawing/2014/main" id="{062F0542-842E-D60A-7A04-BEBDC1F4B0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392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045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7">
            <a:extLst>
              <a:ext uri="{FF2B5EF4-FFF2-40B4-BE49-F238E27FC236}">
                <a16:creationId xmlns:a16="http://schemas.microsoft.com/office/drawing/2014/main" id="{F530D020-6F5F-618D-96D3-9727443480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3A052F-A2DD-40B6-A73D-2CFA03511C9F}" type="slidenum">
              <a:rPr lang="es-ES_tradnl" altLang="es-ES"/>
              <a:pPr>
                <a:spcBef>
                  <a:spcPct val="0"/>
                </a:spcBef>
              </a:pPr>
              <a:t>19</a:t>
            </a:fld>
            <a:endParaRPr lang="es-ES_tradnl" altLang="es-ES"/>
          </a:p>
        </p:txBody>
      </p:sp>
      <p:sp>
        <p:nvSpPr>
          <p:cNvPr id="400387" name="Rectangle 2">
            <a:extLst>
              <a:ext uri="{FF2B5EF4-FFF2-40B4-BE49-F238E27FC236}">
                <a16:creationId xmlns:a16="http://schemas.microsoft.com/office/drawing/2014/main" id="{0B2ACFC3-CA6F-260A-013A-C10ECBE0C1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0388" name="Rectangle 3">
            <a:extLst>
              <a:ext uri="{FF2B5EF4-FFF2-40B4-BE49-F238E27FC236}">
                <a16:creationId xmlns:a16="http://schemas.microsoft.com/office/drawing/2014/main" id="{65ADF9B0-6F5B-3BBC-FA53-40F9E00AC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7">
            <a:extLst>
              <a:ext uri="{FF2B5EF4-FFF2-40B4-BE49-F238E27FC236}">
                <a16:creationId xmlns:a16="http://schemas.microsoft.com/office/drawing/2014/main" id="{3547663A-8A4B-DC43-A5FE-AE1355CB9C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4B5D1F-0A8E-4AF5-A843-6F52D6212576}" type="slidenum">
              <a:rPr lang="es-ES_tradnl" altLang="es-ES"/>
              <a:pPr>
                <a:spcBef>
                  <a:spcPct val="0"/>
                </a:spcBef>
              </a:pPr>
              <a:t>20</a:t>
            </a:fld>
            <a:endParaRPr lang="es-ES_tradnl" altLang="es-ES"/>
          </a:p>
        </p:txBody>
      </p:sp>
      <p:sp>
        <p:nvSpPr>
          <p:cNvPr id="399363" name="Rectangle 2">
            <a:extLst>
              <a:ext uri="{FF2B5EF4-FFF2-40B4-BE49-F238E27FC236}">
                <a16:creationId xmlns:a16="http://schemas.microsoft.com/office/drawing/2014/main" id="{0331D5DE-40B1-0022-87D8-0396112C43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4" name="Rectangle 3">
            <a:extLst>
              <a:ext uri="{FF2B5EF4-FFF2-40B4-BE49-F238E27FC236}">
                <a16:creationId xmlns:a16="http://schemas.microsoft.com/office/drawing/2014/main" id="{A9C7414D-B7B2-2868-33CA-69E14C220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8529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6240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7">
            <a:extLst>
              <a:ext uri="{FF2B5EF4-FFF2-40B4-BE49-F238E27FC236}">
                <a16:creationId xmlns:a16="http://schemas.microsoft.com/office/drawing/2014/main" id="{B89C6175-AB06-C4E9-75CE-FBB390EDFD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7D499A-0ACD-49DD-92E5-FAA1D0C61031}" type="slidenum">
              <a:rPr lang="es-ES_tradnl" altLang="es-ES"/>
              <a:pPr>
                <a:spcBef>
                  <a:spcPct val="0"/>
                </a:spcBef>
              </a:pPr>
              <a:t>23</a:t>
            </a:fld>
            <a:endParaRPr lang="es-ES_tradnl" altLang="es-ES"/>
          </a:p>
        </p:txBody>
      </p:sp>
      <p:sp>
        <p:nvSpPr>
          <p:cNvPr id="409603" name="Rectangle 2">
            <a:extLst>
              <a:ext uri="{FF2B5EF4-FFF2-40B4-BE49-F238E27FC236}">
                <a16:creationId xmlns:a16="http://schemas.microsoft.com/office/drawing/2014/main" id="{3F2A295D-2C9E-8D47-673F-3A5B6E3828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4" name="Rectangle 3">
            <a:extLst>
              <a:ext uri="{FF2B5EF4-FFF2-40B4-BE49-F238E27FC236}">
                <a16:creationId xmlns:a16="http://schemas.microsoft.com/office/drawing/2014/main" id="{0496D565-E064-3A2A-54E5-D23403CB96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7">
            <a:extLst>
              <a:ext uri="{FF2B5EF4-FFF2-40B4-BE49-F238E27FC236}">
                <a16:creationId xmlns:a16="http://schemas.microsoft.com/office/drawing/2014/main" id="{789A65BA-FDE1-52C4-1AB8-875D0A1661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9CFA02-4878-4EBD-A502-E5818C1C896E}" type="slidenum">
              <a:rPr lang="es-ES_tradnl" altLang="es-ES"/>
              <a:pPr>
                <a:spcBef>
                  <a:spcPct val="0"/>
                </a:spcBef>
              </a:pPr>
              <a:t>24</a:t>
            </a:fld>
            <a:endParaRPr lang="es-ES_tradnl" altLang="es-ES"/>
          </a:p>
        </p:txBody>
      </p:sp>
      <p:sp>
        <p:nvSpPr>
          <p:cNvPr id="410627" name="Rectangle 2">
            <a:extLst>
              <a:ext uri="{FF2B5EF4-FFF2-40B4-BE49-F238E27FC236}">
                <a16:creationId xmlns:a16="http://schemas.microsoft.com/office/drawing/2014/main" id="{CB459561-EA2A-4FBF-6D7A-A2F9E27E54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8" name="Rectangle 3">
            <a:extLst>
              <a:ext uri="{FF2B5EF4-FFF2-40B4-BE49-F238E27FC236}">
                <a16:creationId xmlns:a16="http://schemas.microsoft.com/office/drawing/2014/main" id="{6BF85F51-843B-8438-4F0B-5740187596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7">
            <a:extLst>
              <a:ext uri="{FF2B5EF4-FFF2-40B4-BE49-F238E27FC236}">
                <a16:creationId xmlns:a16="http://schemas.microsoft.com/office/drawing/2014/main" id="{3DCC24F1-A313-BAAA-8B2E-631B3AF641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F0AE5E-9C09-4CAA-B96E-DFAB2691DB4C}" type="slidenum">
              <a:rPr lang="es-ES_tradnl" altLang="es-ES"/>
              <a:pPr>
                <a:spcBef>
                  <a:spcPct val="0"/>
                </a:spcBef>
              </a:pPr>
              <a:t>25</a:t>
            </a:fld>
            <a:endParaRPr lang="es-ES_tradnl" altLang="es-ES"/>
          </a:p>
        </p:txBody>
      </p:sp>
      <p:sp>
        <p:nvSpPr>
          <p:cNvPr id="411651" name="Rectangle 2">
            <a:extLst>
              <a:ext uri="{FF2B5EF4-FFF2-40B4-BE49-F238E27FC236}">
                <a16:creationId xmlns:a16="http://schemas.microsoft.com/office/drawing/2014/main" id="{A6542CA3-7920-E8EB-AC6C-CCD395CC7F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2" name="Rectangle 3">
            <a:extLst>
              <a:ext uri="{FF2B5EF4-FFF2-40B4-BE49-F238E27FC236}">
                <a16:creationId xmlns:a16="http://schemas.microsoft.com/office/drawing/2014/main" id="{B0E0F955-5B06-0FD3-4882-875FECF7F8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8235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7">
            <a:extLst>
              <a:ext uri="{FF2B5EF4-FFF2-40B4-BE49-F238E27FC236}">
                <a16:creationId xmlns:a16="http://schemas.microsoft.com/office/drawing/2014/main" id="{BB92937D-9FCE-43FB-EF58-3325107513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3510F9-D9E1-483C-A6FA-84A76EACD824}" type="slidenum">
              <a:rPr lang="es-ES_tradnl" altLang="es-ES"/>
              <a:pPr>
                <a:spcBef>
                  <a:spcPct val="0"/>
                </a:spcBef>
              </a:pPr>
              <a:t>28</a:t>
            </a:fld>
            <a:endParaRPr lang="es-ES_tradnl" altLang="es-ES"/>
          </a:p>
        </p:txBody>
      </p:sp>
      <p:sp>
        <p:nvSpPr>
          <p:cNvPr id="417795" name="Rectangle 2">
            <a:extLst>
              <a:ext uri="{FF2B5EF4-FFF2-40B4-BE49-F238E27FC236}">
                <a16:creationId xmlns:a16="http://schemas.microsoft.com/office/drawing/2014/main" id="{B504568C-6BC7-DC3B-CD19-D440B4E031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6" name="Rectangle 3">
            <a:extLst>
              <a:ext uri="{FF2B5EF4-FFF2-40B4-BE49-F238E27FC236}">
                <a16:creationId xmlns:a16="http://schemas.microsoft.com/office/drawing/2014/main" id="{94F6BC11-4D87-E9E1-342D-3757D8ED94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7">
            <a:extLst>
              <a:ext uri="{FF2B5EF4-FFF2-40B4-BE49-F238E27FC236}">
                <a16:creationId xmlns:a16="http://schemas.microsoft.com/office/drawing/2014/main" id="{40FF6433-58E7-9D20-4DA4-1A5B80BD86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01A1FC-AAB2-40B7-BA7C-9AB7F0AB5B25}" type="slidenum">
              <a:rPr lang="es-ES_tradnl" altLang="es-ES"/>
              <a:pPr>
                <a:spcBef>
                  <a:spcPct val="0"/>
                </a:spcBef>
              </a:pPr>
              <a:t>29</a:t>
            </a:fld>
            <a:endParaRPr lang="es-ES_tradnl" altLang="es-ES"/>
          </a:p>
        </p:txBody>
      </p:sp>
      <p:sp>
        <p:nvSpPr>
          <p:cNvPr id="418819" name="Rectangle 2">
            <a:extLst>
              <a:ext uri="{FF2B5EF4-FFF2-40B4-BE49-F238E27FC236}">
                <a16:creationId xmlns:a16="http://schemas.microsoft.com/office/drawing/2014/main" id="{DC0C1432-CED0-8817-D026-026EE8BF7A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20" name="Rectangle 3">
            <a:extLst>
              <a:ext uri="{FF2B5EF4-FFF2-40B4-BE49-F238E27FC236}">
                <a16:creationId xmlns:a16="http://schemas.microsoft.com/office/drawing/2014/main" id="{933AFFE7-38FD-9B1E-1910-8A68458DD9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9581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413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a98faf30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a98faf30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78989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7">
            <a:extLst>
              <a:ext uri="{FF2B5EF4-FFF2-40B4-BE49-F238E27FC236}">
                <a16:creationId xmlns:a16="http://schemas.microsoft.com/office/drawing/2014/main" id="{A7F1A345-E1EF-BA1D-81DC-3583231358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07C522-1BB1-4A94-BABE-39792148E037}" type="slidenum">
              <a:rPr lang="es-ES_tradnl" altLang="es-ES"/>
              <a:pPr>
                <a:spcBef>
                  <a:spcPct val="0"/>
                </a:spcBef>
              </a:pPr>
              <a:t>33</a:t>
            </a:fld>
            <a:endParaRPr lang="es-ES_tradnl" altLang="es-ES"/>
          </a:p>
        </p:txBody>
      </p:sp>
      <p:sp>
        <p:nvSpPr>
          <p:cNvPr id="407555" name="Rectangle 2">
            <a:extLst>
              <a:ext uri="{FF2B5EF4-FFF2-40B4-BE49-F238E27FC236}">
                <a16:creationId xmlns:a16="http://schemas.microsoft.com/office/drawing/2014/main" id="{DD2283CF-D807-8F25-92C7-AF86E9D618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6" name="Rectangle 3">
            <a:extLst>
              <a:ext uri="{FF2B5EF4-FFF2-40B4-BE49-F238E27FC236}">
                <a16:creationId xmlns:a16="http://schemas.microsoft.com/office/drawing/2014/main" id="{BB1FABBE-514E-2ACB-4A3E-91DDDBC10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9456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704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95844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49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23608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027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a98faf30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a98faf30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60492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0898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9a98faf30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9a98faf30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9a98faf30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9a98faf30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6810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9a98faf30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9a98faf30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3514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>
            <a:extLst>
              <a:ext uri="{FF2B5EF4-FFF2-40B4-BE49-F238E27FC236}">
                <a16:creationId xmlns:a16="http://schemas.microsoft.com/office/drawing/2014/main" id="{E60307F1-9B78-2312-3A04-506B9C9432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B87F03-E5F6-49E2-B66F-1903830B458A}" type="slidenum">
              <a:rPr lang="es-ES_tradnl" altLang="es-ES"/>
              <a:pPr>
                <a:spcBef>
                  <a:spcPct val="0"/>
                </a:spcBef>
              </a:pPr>
              <a:t>45</a:t>
            </a:fld>
            <a:endParaRPr lang="es-ES_tradnl" altLang="es-ES"/>
          </a:p>
        </p:txBody>
      </p:sp>
      <p:sp>
        <p:nvSpPr>
          <p:cNvPr id="438275" name="Rectangle 2">
            <a:extLst>
              <a:ext uri="{FF2B5EF4-FFF2-40B4-BE49-F238E27FC236}">
                <a16:creationId xmlns:a16="http://schemas.microsoft.com/office/drawing/2014/main" id="{0E3A8881-7CFD-91B0-3B10-D6992A9E8D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6" name="Rectangle 3">
            <a:extLst>
              <a:ext uri="{FF2B5EF4-FFF2-40B4-BE49-F238E27FC236}">
                <a16:creationId xmlns:a16="http://schemas.microsoft.com/office/drawing/2014/main" id="{F43D7536-D334-F1BA-F596-AB172D436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7">
            <a:extLst>
              <a:ext uri="{FF2B5EF4-FFF2-40B4-BE49-F238E27FC236}">
                <a16:creationId xmlns:a16="http://schemas.microsoft.com/office/drawing/2014/main" id="{E6CCEB7D-8BDC-C49F-4E87-0BDFE50384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7D1D67-066B-45A0-B03D-7B4754CA82AE}" type="slidenum">
              <a:rPr lang="es-ES_tradnl" altLang="es-ES"/>
              <a:pPr>
                <a:spcBef>
                  <a:spcPct val="0"/>
                </a:spcBef>
              </a:pPr>
              <a:t>46</a:t>
            </a:fld>
            <a:endParaRPr lang="es-ES_tradnl" altLang="es-ES"/>
          </a:p>
        </p:txBody>
      </p:sp>
      <p:sp>
        <p:nvSpPr>
          <p:cNvPr id="439299" name="Rectangle 2">
            <a:extLst>
              <a:ext uri="{FF2B5EF4-FFF2-40B4-BE49-F238E27FC236}">
                <a16:creationId xmlns:a16="http://schemas.microsoft.com/office/drawing/2014/main" id="{EF65F35E-D791-606E-49F2-0535702D4D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300" name="Rectangle 3">
            <a:extLst>
              <a:ext uri="{FF2B5EF4-FFF2-40B4-BE49-F238E27FC236}">
                <a16:creationId xmlns:a16="http://schemas.microsoft.com/office/drawing/2014/main" id="{829EF7CC-0032-125F-5F4C-20BE66FC1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7">
            <a:extLst>
              <a:ext uri="{FF2B5EF4-FFF2-40B4-BE49-F238E27FC236}">
                <a16:creationId xmlns:a16="http://schemas.microsoft.com/office/drawing/2014/main" id="{874EEDD3-EDC7-03F7-FC1B-E84C8E7408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039452-69BB-4B97-B4B0-81CE54397D04}" type="slidenum">
              <a:rPr lang="es-ES_tradnl" altLang="es-ES"/>
              <a:pPr>
                <a:spcBef>
                  <a:spcPct val="0"/>
                </a:spcBef>
              </a:pPr>
              <a:t>47</a:t>
            </a:fld>
            <a:endParaRPr lang="es-ES_tradnl" altLang="es-ES"/>
          </a:p>
        </p:txBody>
      </p:sp>
      <p:sp>
        <p:nvSpPr>
          <p:cNvPr id="440323" name="Rectangle 2">
            <a:extLst>
              <a:ext uri="{FF2B5EF4-FFF2-40B4-BE49-F238E27FC236}">
                <a16:creationId xmlns:a16="http://schemas.microsoft.com/office/drawing/2014/main" id="{B02B0197-7443-3947-E324-7E3D51AB97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4" name="Rectangle 3">
            <a:extLst>
              <a:ext uri="{FF2B5EF4-FFF2-40B4-BE49-F238E27FC236}">
                <a16:creationId xmlns:a16="http://schemas.microsoft.com/office/drawing/2014/main" id="{6A7D0B81-B397-FC7C-3DFC-C676811A24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a98faf30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a98faf30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1556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a98faf30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a98faf30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2703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9a98faf30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9a98faf30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8329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a98faf30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a98faf30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7008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a98faf30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a98faf30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1493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1239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a98faf30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a98faf30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5831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9a98faf30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9a98faf30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6114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7">
            <a:extLst>
              <a:ext uri="{FF2B5EF4-FFF2-40B4-BE49-F238E27FC236}">
                <a16:creationId xmlns:a16="http://schemas.microsoft.com/office/drawing/2014/main" id="{1F905865-8A57-9249-4A2B-DE5919EB0D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B5FD3F-0CBE-49CC-A786-D908F96DB74C}" type="slidenum">
              <a:rPr lang="es-ES_tradnl" altLang="es-ES"/>
              <a:pPr>
                <a:spcBef>
                  <a:spcPct val="0"/>
                </a:spcBef>
              </a:pPr>
              <a:t>55</a:t>
            </a:fld>
            <a:endParaRPr lang="es-ES_tradnl" altLang="es-ES"/>
          </a:p>
        </p:txBody>
      </p:sp>
      <p:sp>
        <p:nvSpPr>
          <p:cNvPr id="453635" name="Rectangle 2">
            <a:extLst>
              <a:ext uri="{FF2B5EF4-FFF2-40B4-BE49-F238E27FC236}">
                <a16:creationId xmlns:a16="http://schemas.microsoft.com/office/drawing/2014/main" id="{6AAED74C-E7BE-4A3B-B6D7-6739BA7DE7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6" name="Rectangle 3">
            <a:extLst>
              <a:ext uri="{FF2B5EF4-FFF2-40B4-BE49-F238E27FC236}">
                <a16:creationId xmlns:a16="http://schemas.microsoft.com/office/drawing/2014/main" id="{9B61028C-D556-2C55-5A1F-ED8243C2D5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a98faf30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a98faf30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11992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a98faf30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a98faf30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9592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9a98faf30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9a98faf30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90993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9a98faf30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9a98faf30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28143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a98faf30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a98faf30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29754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9a98faf30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9a98faf30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89699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a98faf30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a98faf30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269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7">
            <a:extLst>
              <a:ext uri="{FF2B5EF4-FFF2-40B4-BE49-F238E27FC236}">
                <a16:creationId xmlns:a16="http://schemas.microsoft.com/office/drawing/2014/main" id="{43ED4776-2C8F-DB94-159B-ABB41A4436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A1C356-2A0F-4F8C-A98B-DE23FDCB655A}" type="slidenum">
              <a:rPr lang="es-ES_tradnl" altLang="es-ES"/>
              <a:pPr>
                <a:spcBef>
                  <a:spcPct val="0"/>
                </a:spcBef>
              </a:pPr>
              <a:t>6</a:t>
            </a:fld>
            <a:endParaRPr lang="es-ES_tradnl" altLang="es-ES"/>
          </a:p>
        </p:txBody>
      </p:sp>
      <p:sp>
        <p:nvSpPr>
          <p:cNvPr id="385027" name="Rectangle 2">
            <a:extLst>
              <a:ext uri="{FF2B5EF4-FFF2-40B4-BE49-F238E27FC236}">
                <a16:creationId xmlns:a16="http://schemas.microsoft.com/office/drawing/2014/main" id="{FA3EAEFC-24E8-E365-E545-CA4EF9E65E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8" name="Rectangle 3">
            <a:extLst>
              <a:ext uri="{FF2B5EF4-FFF2-40B4-BE49-F238E27FC236}">
                <a16:creationId xmlns:a16="http://schemas.microsoft.com/office/drawing/2014/main" id="{7067159C-E750-983C-A7AB-02DED530A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a98faf30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a98faf30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84279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9a98faf30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9a98faf30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22509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9a98faf30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9a98faf30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29118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a98faf30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a98faf30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23924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9a98faf30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9a98faf30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183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9a98faf30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9a98faf30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9827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a98faf30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a98faf30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4195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7">
            <a:extLst>
              <a:ext uri="{FF2B5EF4-FFF2-40B4-BE49-F238E27FC236}">
                <a16:creationId xmlns:a16="http://schemas.microsoft.com/office/drawing/2014/main" id="{071DD0AA-127F-F99B-7D47-1501A0760C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269F7E-7441-49EC-BE96-F46F54A0E495}" type="slidenum">
              <a:rPr lang="es-ES_tradnl" altLang="es-ES"/>
              <a:pPr>
                <a:spcBef>
                  <a:spcPct val="0"/>
                </a:spcBef>
              </a:pPr>
              <a:t>70</a:t>
            </a:fld>
            <a:endParaRPr lang="es-ES_tradnl" altLang="es-ES"/>
          </a:p>
        </p:txBody>
      </p:sp>
      <p:sp>
        <p:nvSpPr>
          <p:cNvPr id="497667" name="Rectangle 2">
            <a:extLst>
              <a:ext uri="{FF2B5EF4-FFF2-40B4-BE49-F238E27FC236}">
                <a16:creationId xmlns:a16="http://schemas.microsoft.com/office/drawing/2014/main" id="{F3DCA0B3-8AD6-23CD-B599-2B1685DC06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8" name="Rectangle 3">
            <a:extLst>
              <a:ext uri="{FF2B5EF4-FFF2-40B4-BE49-F238E27FC236}">
                <a16:creationId xmlns:a16="http://schemas.microsoft.com/office/drawing/2014/main" id="{D30F2741-E37A-F014-C422-D7BFEB72B5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7">
            <a:extLst>
              <a:ext uri="{FF2B5EF4-FFF2-40B4-BE49-F238E27FC236}">
                <a16:creationId xmlns:a16="http://schemas.microsoft.com/office/drawing/2014/main" id="{4CF91C9F-E447-1031-3AC2-FD2C428E6D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1DCACB-E5C6-4532-B428-14A7A025E9A5}" type="slidenum">
              <a:rPr lang="es-ES_tradnl" altLang="es-ES"/>
              <a:pPr>
                <a:spcBef>
                  <a:spcPct val="0"/>
                </a:spcBef>
              </a:pPr>
              <a:t>71</a:t>
            </a:fld>
            <a:endParaRPr lang="es-ES_tradnl" altLang="es-ES"/>
          </a:p>
        </p:txBody>
      </p:sp>
      <p:sp>
        <p:nvSpPr>
          <p:cNvPr id="498691" name="Rectangle 2">
            <a:extLst>
              <a:ext uri="{FF2B5EF4-FFF2-40B4-BE49-F238E27FC236}">
                <a16:creationId xmlns:a16="http://schemas.microsoft.com/office/drawing/2014/main" id="{6A7EBA0F-EAFF-BE03-45C0-FBD0BCE663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2" name="Rectangle 3">
            <a:extLst>
              <a:ext uri="{FF2B5EF4-FFF2-40B4-BE49-F238E27FC236}">
                <a16:creationId xmlns:a16="http://schemas.microsoft.com/office/drawing/2014/main" id="{8E82B0B4-1495-E2B0-52C0-852F142FE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9a98faf30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9a98faf30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842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>
            <a:extLst>
              <a:ext uri="{FF2B5EF4-FFF2-40B4-BE49-F238E27FC236}">
                <a16:creationId xmlns:a16="http://schemas.microsoft.com/office/drawing/2014/main" id="{708DDBE3-BEB3-1DD1-18C3-DCFA8CB2CB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87C9F3-5476-4A52-983B-E613FC988842}" type="slidenum">
              <a:rPr lang="es-ES_tradnl" altLang="es-ES"/>
              <a:pPr>
                <a:spcBef>
                  <a:spcPct val="0"/>
                </a:spcBef>
              </a:pPr>
              <a:t>7</a:t>
            </a:fld>
            <a:endParaRPr lang="es-ES_tradnl" altLang="es-ES"/>
          </a:p>
        </p:txBody>
      </p:sp>
      <p:sp>
        <p:nvSpPr>
          <p:cNvPr id="382979" name="Rectangle 2">
            <a:extLst>
              <a:ext uri="{FF2B5EF4-FFF2-40B4-BE49-F238E27FC236}">
                <a16:creationId xmlns:a16="http://schemas.microsoft.com/office/drawing/2014/main" id="{57DA6354-E025-11A4-51B9-DEE25BDB61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2980" name="Rectangle 3">
            <a:extLst>
              <a:ext uri="{FF2B5EF4-FFF2-40B4-BE49-F238E27FC236}">
                <a16:creationId xmlns:a16="http://schemas.microsoft.com/office/drawing/2014/main" id="{9C18545D-16E1-E718-EA48-F6634002E5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a98faf30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a98faf30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80195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a98faf30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a98faf30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570059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9a98faf30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9a98faf30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0478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a98faf30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a98faf30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16260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a98faf30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a98faf30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16181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7">
            <a:extLst>
              <a:ext uri="{FF2B5EF4-FFF2-40B4-BE49-F238E27FC236}">
                <a16:creationId xmlns:a16="http://schemas.microsoft.com/office/drawing/2014/main" id="{D3DFCAD7-139A-A316-2417-0C94865CD5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BE4460-1219-4D72-AEAD-267A3F93AABC}" type="slidenum">
              <a:rPr lang="es-ES_tradnl" altLang="es-ES"/>
              <a:pPr>
                <a:spcBef>
                  <a:spcPct val="0"/>
                </a:spcBef>
              </a:pPr>
              <a:t>78</a:t>
            </a:fld>
            <a:endParaRPr lang="es-ES_tradnl" altLang="es-ES"/>
          </a:p>
        </p:txBody>
      </p:sp>
      <p:sp>
        <p:nvSpPr>
          <p:cNvPr id="505859" name="Rectangle 2">
            <a:extLst>
              <a:ext uri="{FF2B5EF4-FFF2-40B4-BE49-F238E27FC236}">
                <a16:creationId xmlns:a16="http://schemas.microsoft.com/office/drawing/2014/main" id="{C4E528BF-0F97-58CF-4422-8101A8E19F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60" name="Rectangle 3">
            <a:extLst>
              <a:ext uri="{FF2B5EF4-FFF2-40B4-BE49-F238E27FC236}">
                <a16:creationId xmlns:a16="http://schemas.microsoft.com/office/drawing/2014/main" id="{04381BB2-753F-B678-378A-427E83ADE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a98faf30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a98faf30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942552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a98faf30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a98faf30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96404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9a98faf30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9a98faf30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03813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9a98faf30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9a98faf30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133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7">
            <a:extLst>
              <a:ext uri="{FF2B5EF4-FFF2-40B4-BE49-F238E27FC236}">
                <a16:creationId xmlns:a16="http://schemas.microsoft.com/office/drawing/2014/main" id="{229FFABF-E19C-0D20-0207-82AACAFEB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51AC02-0A11-4A21-B43B-09258D21B759}" type="slidenum">
              <a:rPr lang="es-ES_tradnl" altLang="es-ES"/>
              <a:pPr>
                <a:spcBef>
                  <a:spcPct val="0"/>
                </a:spcBef>
              </a:pPr>
              <a:t>8</a:t>
            </a:fld>
            <a:endParaRPr lang="es-ES_tradnl" altLang="es-ES"/>
          </a:p>
        </p:txBody>
      </p:sp>
      <p:sp>
        <p:nvSpPr>
          <p:cNvPr id="384003" name="Rectangle 2">
            <a:extLst>
              <a:ext uri="{FF2B5EF4-FFF2-40B4-BE49-F238E27FC236}">
                <a16:creationId xmlns:a16="http://schemas.microsoft.com/office/drawing/2014/main" id="{055B3427-FEC5-22E2-3018-08152603F1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4" name="Rectangle 3">
            <a:extLst>
              <a:ext uri="{FF2B5EF4-FFF2-40B4-BE49-F238E27FC236}">
                <a16:creationId xmlns:a16="http://schemas.microsoft.com/office/drawing/2014/main" id="{06ECC067-BA86-D26E-8231-67CC7100C1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a98faf30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a98faf30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2350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a98faf30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a98faf30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74955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9a98faf30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9a98faf30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569786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7">
            <a:extLst>
              <a:ext uri="{FF2B5EF4-FFF2-40B4-BE49-F238E27FC236}">
                <a16:creationId xmlns:a16="http://schemas.microsoft.com/office/drawing/2014/main" id="{C05DC4F5-EFC9-EBE2-D5D0-BF95FB45E6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14CC30-CC88-444A-A0C7-CBBBC4139018}" type="slidenum">
              <a:rPr lang="es-ES_tradnl" altLang="es-ES"/>
              <a:pPr>
                <a:spcBef>
                  <a:spcPct val="0"/>
                </a:spcBef>
              </a:pPr>
              <a:t>86</a:t>
            </a:fld>
            <a:endParaRPr lang="es-ES_tradnl" altLang="es-ES"/>
          </a:p>
        </p:txBody>
      </p:sp>
      <p:sp>
        <p:nvSpPr>
          <p:cNvPr id="477187" name="Rectangle 2">
            <a:extLst>
              <a:ext uri="{FF2B5EF4-FFF2-40B4-BE49-F238E27FC236}">
                <a16:creationId xmlns:a16="http://schemas.microsoft.com/office/drawing/2014/main" id="{F170D81D-A8E3-84DE-3286-9206E45C60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8" name="Rectangle 3">
            <a:extLst>
              <a:ext uri="{FF2B5EF4-FFF2-40B4-BE49-F238E27FC236}">
                <a16:creationId xmlns:a16="http://schemas.microsoft.com/office/drawing/2014/main" id="{72F73F64-E324-8AFF-A94E-AFEA066FE5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a98faf30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a98faf30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83556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9a98faf30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9a98faf30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8223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9a98faf30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9a98faf30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07863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9a98faf30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9a98faf30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23477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a98faf30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a98faf30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18411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>
            <a:extLst>
              <a:ext uri="{FF2B5EF4-FFF2-40B4-BE49-F238E27FC236}">
                <a16:creationId xmlns:a16="http://schemas.microsoft.com/office/drawing/2014/main" id="{A9CA04F0-C5E0-41ED-E89F-27AEC4AA4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42706E-CD54-459F-9111-5BB8F94A9CAC}" type="slidenum">
              <a:rPr lang="es-ES_tradnl" altLang="es-ES"/>
              <a:pPr>
                <a:spcBef>
                  <a:spcPct val="0"/>
                </a:spcBef>
              </a:pPr>
              <a:t>92</a:t>
            </a:fld>
            <a:endParaRPr lang="es-ES_tradnl" altLang="es-ES"/>
          </a:p>
        </p:txBody>
      </p:sp>
      <p:sp>
        <p:nvSpPr>
          <p:cNvPr id="471043" name="Rectangle 2">
            <a:extLst>
              <a:ext uri="{FF2B5EF4-FFF2-40B4-BE49-F238E27FC236}">
                <a16:creationId xmlns:a16="http://schemas.microsoft.com/office/drawing/2014/main" id="{CEEEB75D-1550-C27C-2B7C-360AA6D301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44" name="Rectangle 3">
            <a:extLst>
              <a:ext uri="{FF2B5EF4-FFF2-40B4-BE49-F238E27FC236}">
                <a16:creationId xmlns:a16="http://schemas.microsoft.com/office/drawing/2014/main" id="{02385CC4-822A-A802-07BA-6A7001F31B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98faf3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98faf3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835377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a98faf30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a98faf30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64972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7">
            <a:extLst>
              <a:ext uri="{FF2B5EF4-FFF2-40B4-BE49-F238E27FC236}">
                <a16:creationId xmlns:a16="http://schemas.microsoft.com/office/drawing/2014/main" id="{E6CE029C-B381-04F4-0790-E57FF364B8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59DA09-62B0-4E2B-8B69-68DBF0DF8439}" type="slidenum">
              <a:rPr lang="es-ES_tradnl" altLang="es-ES"/>
              <a:pPr>
                <a:spcBef>
                  <a:spcPct val="0"/>
                </a:spcBef>
              </a:pPr>
              <a:t>94</a:t>
            </a:fld>
            <a:endParaRPr lang="es-ES_tradnl" altLang="es-ES"/>
          </a:p>
        </p:txBody>
      </p:sp>
      <p:sp>
        <p:nvSpPr>
          <p:cNvPr id="468995" name="Rectangle 2">
            <a:extLst>
              <a:ext uri="{FF2B5EF4-FFF2-40B4-BE49-F238E27FC236}">
                <a16:creationId xmlns:a16="http://schemas.microsoft.com/office/drawing/2014/main" id="{D3D08B10-66BD-2E16-DCD8-0239B3EA7B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8996" name="Rectangle 3">
            <a:extLst>
              <a:ext uri="{FF2B5EF4-FFF2-40B4-BE49-F238E27FC236}">
                <a16:creationId xmlns:a16="http://schemas.microsoft.com/office/drawing/2014/main" id="{D268CEF8-323A-B3F9-8514-02DDA6512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a98faf30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a98faf30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49004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a98faf30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a98faf30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9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9D8945-F4C1-B0D7-2218-52BBFD52AA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2C2185-8586-CE96-6B82-6B0950A71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9152D4-4B6C-238F-A107-4C12772C1A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A4341-931A-4DB1-9F8C-33F3685497C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73088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92DDC04-0F19-F2CC-A5A4-4C6E15CA2E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E0DB20-BF08-B9B5-6A4E-3E21535B3F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7E08D6-A0E9-345E-9663-0958E3814B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AF624C-A386-4296-B131-404B8A86925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026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gif"/><Relationship Id="rId5" Type="http://schemas.openxmlformats.org/officeDocument/2006/relationships/image" Target="http://biolulia.files.wordpress.com/2011/10/7-cilios-movimiento.png?w=620" TargetMode="Externa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es.wikipedia.org/wiki/C%C3%A9lula" TargetMode="External"/><Relationship Id="rId3" Type="http://schemas.openxmlformats.org/officeDocument/2006/relationships/image" Target="../media/image46.jpeg"/><Relationship Id="rId7" Type="http://schemas.openxmlformats.org/officeDocument/2006/relationships/hyperlink" Target="http://es.wikipedia.org/wiki/Bronquiolo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s.wikipedia.org/wiki/C%C3%A9lula_epitelial#Epitelio_simple_o_monoestratificado" TargetMode="External"/><Relationship Id="rId5" Type="http://schemas.openxmlformats.org/officeDocument/2006/relationships/hyperlink" Target="http://es.wikipedia.org/wiki/Epitelio" TargetMode="External"/><Relationship Id="rId4" Type="http://schemas.openxmlformats.org/officeDocument/2006/relationships/hyperlink" Target="http://es.wikipedia.org/wiki/Microscopio_electr%C3%B3nico_de_barrido" TargetMode="External"/><Relationship Id="rId9" Type="http://schemas.openxmlformats.org/officeDocument/2006/relationships/hyperlink" Target="http://es.wikipedia.org/wiki/Microvellosida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eg"/><Relationship Id="rId4" Type="http://schemas.openxmlformats.org/officeDocument/2006/relationships/image" Target="../media/image5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oleObject" Target="../embeddings/oleObject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gif"/><Relationship Id="rId5" Type="http://schemas.openxmlformats.org/officeDocument/2006/relationships/image" Target="../media/image76.gif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oleObject" Target="../embeddings/oleObject7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oleObject" Target="../embeddings/oleObject8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0.png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1.jpe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7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9.jpeg"/><Relationship Id="rId4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3.png"/><Relationship Id="rId4" Type="http://schemas.openxmlformats.org/officeDocument/2006/relationships/oleObject" Target="../embeddings/oleObject9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Ox%C3%ADgeno" TargetMode="External"/><Relationship Id="rId3" Type="http://schemas.openxmlformats.org/officeDocument/2006/relationships/image" Target="../media/image157.png"/><Relationship Id="rId7" Type="http://schemas.openxmlformats.org/officeDocument/2006/relationships/hyperlink" Target="https://es.wikipedia.org/wiki/Luciferasa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s.wikipedia.org/wiki/Enzima" TargetMode="External"/><Relationship Id="rId5" Type="http://schemas.openxmlformats.org/officeDocument/2006/relationships/hyperlink" Target="https://es.wikipedia.org/wiki/Bioluminiscencia" TargetMode="External"/><Relationship Id="rId10" Type="http://schemas.openxmlformats.org/officeDocument/2006/relationships/hyperlink" Target="https://es.wikipedia.org/wiki/Tax%C3%B3n" TargetMode="External"/><Relationship Id="rId4" Type="http://schemas.openxmlformats.org/officeDocument/2006/relationships/image" Target="../media/image158.png"/><Relationship Id="rId9" Type="http://schemas.openxmlformats.org/officeDocument/2006/relationships/hyperlink" Target="https://es.wikipedia.org/wiki/Oxidaci%C3%B3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9.jpeg"/><Relationship Id="rId4" Type="http://schemas.openxmlformats.org/officeDocument/2006/relationships/image" Target="../media/image15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D8791AE-19E6-B7F2-69B2-C93C9FA18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79"/>
            <a:ext cx="9144000" cy="5069941"/>
          </a:xfrm>
          <a:prstGeom prst="rect">
            <a:avLst/>
          </a:prstGeom>
        </p:spPr>
      </p:pic>
      <p:sp>
        <p:nvSpPr>
          <p:cNvPr id="3" name="Google Shape;72;p1"/>
          <p:cNvSpPr txBox="1"/>
          <p:nvPr/>
        </p:nvSpPr>
        <p:spPr>
          <a:xfrm>
            <a:off x="0" y="0"/>
            <a:ext cx="8977650" cy="541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dirty="0">
                <a:solidFill>
                  <a:srgbClr val="FF0000"/>
                </a:solidFill>
              </a:rPr>
              <a:t>5.- LOS ORGÁNULOS CELULARES</a:t>
            </a:r>
            <a:endParaRPr sz="29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Microfilamentos">
            <a:extLst>
              <a:ext uri="{FF2B5EF4-FFF2-40B4-BE49-F238E27FC236}">
                <a16:creationId xmlns:a16="http://schemas.microsoft.com/office/drawing/2014/main" id="{997A149E-B4BE-A125-396E-1D2BCB78D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41" y="2553891"/>
            <a:ext cx="2700338" cy="254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5" descr="Microfilamentos 2">
            <a:extLst>
              <a:ext uri="{FF2B5EF4-FFF2-40B4-BE49-F238E27FC236}">
                <a16:creationId xmlns:a16="http://schemas.microsoft.com/office/drawing/2014/main" id="{DB6186E6-8ADC-16F2-4101-5B3A4E470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04" y="2553891"/>
            <a:ext cx="2755106" cy="258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7" descr="Fig. 6.1- Polimerización y despolimerización de los filamentos de actina.">
            <a:extLst>
              <a:ext uri="{FF2B5EF4-FFF2-40B4-BE49-F238E27FC236}">
                <a16:creationId xmlns:a16="http://schemas.microsoft.com/office/drawing/2014/main" id="{A398691B-23E9-142C-E146-7DB059378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2" y="195263"/>
            <a:ext cx="6211490" cy="191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8">
            <a:extLst>
              <a:ext uri="{FF2B5EF4-FFF2-40B4-BE49-F238E27FC236}">
                <a16:creationId xmlns:a16="http://schemas.microsoft.com/office/drawing/2014/main" id="{5C82B000-119A-3C5B-6D47-0DF0CE934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319" y="1815704"/>
            <a:ext cx="4321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800"/>
              <a:t>F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68" name="Picture 8" descr="microfilamentos de actina y miosina">
            <a:extLst>
              <a:ext uri="{FF2B5EF4-FFF2-40B4-BE49-F238E27FC236}">
                <a16:creationId xmlns:a16="http://schemas.microsoft.com/office/drawing/2014/main" id="{C803CE54-ACAF-8016-D9FD-E29AC5B00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53" y="1168004"/>
            <a:ext cx="4185047" cy="384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60165" name="Object 5">
            <a:extLst>
              <a:ext uri="{FF2B5EF4-FFF2-40B4-BE49-F238E27FC236}">
                <a16:creationId xmlns:a16="http://schemas.microsoft.com/office/drawing/2014/main" id="{E7144EDA-DE1F-F8A4-FE47-114D06B071B4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4086225" y="3715941"/>
          <a:ext cx="3752850" cy="1427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161905" imgH="1961905" progId="">
                  <p:embed/>
                </p:oleObj>
              </mc:Choice>
              <mc:Fallback>
                <p:oleObj r:id="rId4" imgW="5161905" imgH="1961905" progId="">
                  <p:embed/>
                  <p:pic>
                    <p:nvPicPr>
                      <p:cNvPr id="860165" name="Object 5">
                        <a:extLst>
                          <a:ext uri="{FF2B5EF4-FFF2-40B4-BE49-F238E27FC236}">
                            <a16:creationId xmlns:a16="http://schemas.microsoft.com/office/drawing/2014/main" id="{E7144EDA-DE1F-F8A4-FE47-114D06B071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225" y="3715941"/>
                        <a:ext cx="3752850" cy="14275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0357" name="Picture 7" descr="Célula muscular estriada 2">
            <a:extLst>
              <a:ext uri="{FF2B5EF4-FFF2-40B4-BE49-F238E27FC236}">
                <a16:creationId xmlns:a16="http://schemas.microsoft.com/office/drawing/2014/main" id="{B9C284D2-7F00-6ABD-E4A4-D27C000BB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168004"/>
            <a:ext cx="1829991" cy="361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54CFEC9-9022-8A41-23FB-B0ECC0FC5396}"/>
              </a:ext>
            </a:extLst>
          </p:cNvPr>
          <p:cNvSpPr txBox="1"/>
          <p:nvPr/>
        </p:nvSpPr>
        <p:spPr>
          <a:xfrm>
            <a:off x="4942114" y="732236"/>
            <a:ext cx="2735943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CÉLULA MUSCULAR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01FB931-28DE-68CB-1DAF-C6ADFF447FB4}"/>
              </a:ext>
            </a:extLst>
          </p:cNvPr>
          <p:cNvSpPr txBox="1"/>
          <p:nvPr/>
        </p:nvSpPr>
        <p:spPr>
          <a:xfrm>
            <a:off x="1143000" y="4773216"/>
            <a:ext cx="2735943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CÉLULA MUSCULAR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69" name="Picture 9" descr="actin_myosin_anim.gif">
            <a:extLst>
              <a:ext uri="{FF2B5EF4-FFF2-40B4-BE49-F238E27FC236}">
                <a16:creationId xmlns:a16="http://schemas.microsoft.com/office/drawing/2014/main" id="{11E40717-D13A-0634-2031-0E38D08AA3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64" y="761659"/>
            <a:ext cx="4868636" cy="324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C70AF32-5EC1-291A-865D-17CA674CFFCF}"/>
              </a:ext>
            </a:extLst>
          </p:cNvPr>
          <p:cNvSpPr txBox="1"/>
          <p:nvPr/>
        </p:nvSpPr>
        <p:spPr>
          <a:xfrm>
            <a:off x="1407886" y="158921"/>
            <a:ext cx="2735943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Miosina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A936F6F9-95A5-FECF-E8D0-5E98ED4B1B71}"/>
              </a:ext>
            </a:extLst>
          </p:cNvPr>
          <p:cNvCxnSpPr/>
          <p:nvPr/>
        </p:nvCxnSpPr>
        <p:spPr>
          <a:xfrm>
            <a:off x="1836964" y="463721"/>
            <a:ext cx="1893207" cy="472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7F42F81D-3F0B-4981-5846-9345E26B8932}"/>
              </a:ext>
            </a:extLst>
          </p:cNvPr>
          <p:cNvSpPr txBox="1"/>
          <p:nvPr/>
        </p:nvSpPr>
        <p:spPr>
          <a:xfrm>
            <a:off x="5617029" y="3635092"/>
            <a:ext cx="2735943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Actina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B530C7CF-8298-5D67-FBF3-22FE20D5899C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2561771" y="3505200"/>
            <a:ext cx="3055258" cy="282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197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D135C8-61E3-A1F3-A011-C1B76B7AA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019" b="18166"/>
          <a:stretch/>
        </p:blipFill>
        <p:spPr>
          <a:xfrm>
            <a:off x="56512" y="165555"/>
            <a:ext cx="5431431" cy="762001"/>
          </a:xfrm>
          <a:prstGeom prst="rect">
            <a:avLst/>
          </a:prstGeom>
        </p:spPr>
      </p:pic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903B2B1B-936E-3C4E-E389-40A7F1F3F5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274137"/>
              </p:ext>
            </p:extLst>
          </p:nvPr>
        </p:nvGraphicFramePr>
        <p:xfrm>
          <a:off x="4784515" y="2676525"/>
          <a:ext cx="4295775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296375" imgH="2467319" progId="">
                  <p:embed/>
                </p:oleObj>
              </mc:Choice>
              <mc:Fallback>
                <p:oleObj r:id="rId4" imgW="4296375" imgH="2467319" progId="">
                  <p:embed/>
                  <p:pic>
                    <p:nvPicPr>
                      <p:cNvPr id="101379" name="Object 5">
                        <a:extLst>
                          <a:ext uri="{FF2B5EF4-FFF2-40B4-BE49-F238E27FC236}">
                            <a16:creationId xmlns:a16="http://schemas.microsoft.com/office/drawing/2014/main" id="{F578F122-7E50-A79C-0C97-0E92093817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4515" y="2676525"/>
                        <a:ext cx="4295775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 descr="microv">
            <a:extLst>
              <a:ext uri="{FF2B5EF4-FFF2-40B4-BE49-F238E27FC236}">
                <a16:creationId xmlns:a16="http://schemas.microsoft.com/office/drawing/2014/main" id="{1B631ADE-86F9-EB22-B1E3-7A929E94F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6" y="1219199"/>
            <a:ext cx="4349778" cy="258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La importancia de la salud intestinal en SOP">
            <a:extLst>
              <a:ext uri="{FF2B5EF4-FFF2-40B4-BE49-F238E27FC236}">
                <a16:creationId xmlns:a16="http://schemas.microsoft.com/office/drawing/2014/main" id="{BE432447-A7DC-2921-74B2-D33B5932D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4"/>
          <a:stretch/>
        </p:blipFill>
        <p:spPr bwMode="auto">
          <a:xfrm>
            <a:off x="5054317" y="0"/>
            <a:ext cx="3872287" cy="23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566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D135C8-61E3-A1F3-A011-C1B76B7AA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69" t="82645" r="1069" b="255"/>
          <a:stretch/>
        </p:blipFill>
        <p:spPr>
          <a:xfrm>
            <a:off x="0" y="441324"/>
            <a:ext cx="5431431" cy="879475"/>
          </a:xfrm>
          <a:prstGeom prst="rect">
            <a:avLst/>
          </a:prstGeom>
        </p:spPr>
      </p:pic>
      <p:graphicFrame>
        <p:nvGraphicFramePr>
          <p:cNvPr id="2" name="Object 5">
            <a:extLst>
              <a:ext uri="{FF2B5EF4-FFF2-40B4-BE49-F238E27FC236}">
                <a16:creationId xmlns:a16="http://schemas.microsoft.com/office/drawing/2014/main" id="{65B3FB06-633E-09D8-AEC6-BFDEB115EB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731520"/>
              </p:ext>
            </p:extLst>
          </p:nvPr>
        </p:nvGraphicFramePr>
        <p:xfrm>
          <a:off x="3552599" y="1550079"/>
          <a:ext cx="5276850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276190" imgH="2523810" progId="">
                  <p:embed/>
                </p:oleObj>
              </mc:Choice>
              <mc:Fallback>
                <p:oleObj r:id="rId4" imgW="5276190" imgH="2523810" progId="">
                  <p:embed/>
                  <p:pic>
                    <p:nvPicPr>
                      <p:cNvPr id="103427" name="Object 5">
                        <a:extLst>
                          <a:ext uri="{FF2B5EF4-FFF2-40B4-BE49-F238E27FC236}">
                            <a16:creationId xmlns:a16="http://schemas.microsoft.com/office/drawing/2014/main" id="{2F8DCBD3-62D4-DFE0-E07B-AFB6B5F058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2599" y="1550079"/>
                        <a:ext cx="5276850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23">
            <a:extLst>
              <a:ext uri="{FF2B5EF4-FFF2-40B4-BE49-F238E27FC236}">
                <a16:creationId xmlns:a16="http://schemas.microsoft.com/office/drawing/2014/main" id="{3DA2E1F8-0005-3D96-15E1-7B7D98F01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3" y="1654628"/>
            <a:ext cx="3459196" cy="231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369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 descr="Ameba fagocitando">
            <a:extLst>
              <a:ext uri="{FF2B5EF4-FFF2-40B4-BE49-F238E27FC236}">
                <a16:creationId xmlns:a16="http://schemas.microsoft.com/office/drawing/2014/main" id="{0A380954-AFDA-1FA5-1424-0D105E896C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95263"/>
            <a:ext cx="6858000" cy="4743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 presenta la imagen en movimiento, haciendo enfasis en la sustancia, es decir, el punto rojo, la membrana que es de color amarillo debe moverse y englobar la particula roja.">
            <a:extLst>
              <a:ext uri="{FF2B5EF4-FFF2-40B4-BE49-F238E27FC236}">
                <a16:creationId xmlns:a16="http://schemas.microsoft.com/office/drawing/2014/main" id="{920E7B7F-E18F-FE3A-8673-CD4198BAB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9100"/>
            <a:ext cx="76200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994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D8D0CB-3723-043E-B528-0AA124317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5" y="0"/>
            <a:ext cx="6064250" cy="3634198"/>
          </a:xfrm>
          <a:prstGeom prst="rect">
            <a:avLst/>
          </a:prstGeom>
        </p:spPr>
      </p:pic>
      <p:graphicFrame>
        <p:nvGraphicFramePr>
          <p:cNvPr id="2" name="Object 9">
            <a:extLst>
              <a:ext uri="{FF2B5EF4-FFF2-40B4-BE49-F238E27FC236}">
                <a16:creationId xmlns:a16="http://schemas.microsoft.com/office/drawing/2014/main" id="{8FACAE17-4FB9-CD53-B38F-C358085A0B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70029"/>
              </p:ext>
            </p:extLst>
          </p:nvPr>
        </p:nvGraphicFramePr>
        <p:xfrm>
          <a:off x="6104315" y="312057"/>
          <a:ext cx="2870050" cy="2068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19048" imgH="1743318" progId="Unknown">
                  <p:embed/>
                </p:oleObj>
              </mc:Choice>
              <mc:Fallback>
                <p:oleObj r:id="rId4" imgW="2419048" imgH="1743318" progId="Unknown">
                  <p:embed/>
                  <p:pic>
                    <p:nvPicPr>
                      <p:cNvPr id="105476" name="Object 9">
                        <a:extLst>
                          <a:ext uri="{FF2B5EF4-FFF2-40B4-BE49-F238E27FC236}">
                            <a16:creationId xmlns:a16="http://schemas.microsoft.com/office/drawing/2014/main" id="{DE4A7EF9-EEA0-7D06-FDB9-2CB8CE373D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4315" y="312057"/>
                        <a:ext cx="2870050" cy="20682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 descr="Filamentos intermedios">
            <a:extLst>
              <a:ext uri="{FF2B5EF4-FFF2-40B4-BE49-F238E27FC236}">
                <a16:creationId xmlns:a16="http://schemas.microsoft.com/office/drawing/2014/main" id="{ED1A5FD5-50F6-7054-6997-44AD3E74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875" y="3317963"/>
            <a:ext cx="2283581" cy="178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10">
            <a:extLst>
              <a:ext uri="{FF2B5EF4-FFF2-40B4-BE49-F238E27FC236}">
                <a16:creationId xmlns:a16="http://schemas.microsoft.com/office/drawing/2014/main" id="{21EAA3E4-A7BC-D67C-7114-AA190C0EC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912" y="2613762"/>
            <a:ext cx="1573802" cy="23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>
            <a:extLst>
              <a:ext uri="{FF2B5EF4-FFF2-40B4-BE49-F238E27FC236}">
                <a16:creationId xmlns:a16="http://schemas.microsoft.com/office/drawing/2014/main" id="{88D42EE4-2B9D-67C2-7D60-76BCA26F5E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0876" y="4252684"/>
            <a:ext cx="716038" cy="2540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03962F39-BDCE-0A3A-9D8C-BB0AA9B3B5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4315" y="3243942"/>
            <a:ext cx="1065742" cy="6168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99CD4D2-F43A-9ECA-157F-BBD0E4EE5857}"/>
              </a:ext>
            </a:extLst>
          </p:cNvPr>
          <p:cNvSpPr txBox="1"/>
          <p:nvPr/>
        </p:nvSpPr>
        <p:spPr>
          <a:xfrm>
            <a:off x="537029" y="3998686"/>
            <a:ext cx="1889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Filamentos de queratina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4C24E5B-0879-EC87-EF34-D33CA3529226}"/>
              </a:ext>
            </a:extLst>
          </p:cNvPr>
          <p:cNvSpPr txBox="1"/>
          <p:nvPr/>
        </p:nvSpPr>
        <p:spPr>
          <a:xfrm>
            <a:off x="5043715" y="3867617"/>
            <a:ext cx="1889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Neurofilamentos</a:t>
            </a:r>
          </a:p>
        </p:txBody>
      </p:sp>
    </p:spTree>
    <p:extLst>
      <p:ext uri="{BB962C8B-B14F-4D97-AF65-F5344CB8AC3E}">
        <p14:creationId xmlns:p14="http://schemas.microsoft.com/office/powerpoint/2010/main" val="30817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79FA83-77BB-8821-80CB-C410F066A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268" b="41239"/>
          <a:stretch/>
        </p:blipFill>
        <p:spPr>
          <a:xfrm>
            <a:off x="105103" y="94343"/>
            <a:ext cx="5480497" cy="28230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E5E0E4A-14E3-A814-F04B-A258E19B2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600" y="660400"/>
            <a:ext cx="3150733" cy="3592285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FD2863A8-9727-0DB3-B059-ACB63819D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6" y="3197269"/>
            <a:ext cx="4257502" cy="138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8CD133A-0DC8-CD3B-1F5A-6675309ADCE2}"/>
              </a:ext>
            </a:extLst>
          </p:cNvPr>
          <p:cNvSpPr txBox="1"/>
          <p:nvPr/>
        </p:nvSpPr>
        <p:spPr>
          <a:xfrm>
            <a:off x="5987143" y="4252685"/>
            <a:ext cx="17562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FF0000"/>
                </a:solidFill>
              </a:rPr>
              <a:t>Un microtúbulo está formado por 13 protofilamentos.</a:t>
            </a:r>
          </a:p>
        </p:txBody>
      </p:sp>
    </p:spTree>
    <p:extLst>
      <p:ext uri="{BB962C8B-B14F-4D97-AF65-F5344CB8AC3E}">
        <p14:creationId xmlns:p14="http://schemas.microsoft.com/office/powerpoint/2010/main" val="2088663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MT">
            <a:extLst>
              <a:ext uri="{FF2B5EF4-FFF2-40B4-BE49-F238E27FC236}">
                <a16:creationId xmlns:a16="http://schemas.microsoft.com/office/drawing/2014/main" id="{FB18C89D-1C06-A518-F12F-3664F9498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195263"/>
            <a:ext cx="6426994" cy="450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1E66476-BFDF-F3BF-83D8-CECF26195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4" y="100919"/>
            <a:ext cx="5988276" cy="2013583"/>
          </a:xfrm>
          <a:prstGeom prst="rect">
            <a:avLst/>
          </a:prstGeom>
        </p:spPr>
      </p:pic>
      <p:pic>
        <p:nvPicPr>
          <p:cNvPr id="5" name="Picture 6" descr="677be2468c15e2b0eaca294f98c392e1_1M">
            <a:extLst>
              <a:ext uri="{FF2B5EF4-FFF2-40B4-BE49-F238E27FC236}">
                <a16:creationId xmlns:a16="http://schemas.microsoft.com/office/drawing/2014/main" id="{94C14A59-58A8-8A24-7F86-E4C63E355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4" y="2322285"/>
            <a:ext cx="3116432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7" descr="me-microtubulos2">
            <a:extLst>
              <a:ext uri="{FF2B5EF4-FFF2-40B4-BE49-F238E27FC236}">
                <a16:creationId xmlns:a16="http://schemas.microsoft.com/office/drawing/2014/main" id="{2AEEF7A8-0CCB-221B-9C57-8834323C7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5967413" cy="443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9" descr="me-microtubulos3">
            <a:extLst>
              <a:ext uri="{FF2B5EF4-FFF2-40B4-BE49-F238E27FC236}">
                <a16:creationId xmlns:a16="http://schemas.microsoft.com/office/drawing/2014/main" id="{4D428B0B-9A14-E2C1-09E3-83150A66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112169"/>
            <a:ext cx="4076700" cy="30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10" descr="Microtúbulo">
            <a:extLst>
              <a:ext uri="{FF2B5EF4-FFF2-40B4-BE49-F238E27FC236}">
                <a16:creationId xmlns:a16="http://schemas.microsoft.com/office/drawing/2014/main" id="{0D5A5A4F-39C2-C345-2DD4-0ADD53ABC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98" y="0"/>
            <a:ext cx="206811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79FA83-77BB-8821-80CB-C410F066A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610" r="35268" b="11178"/>
          <a:stretch/>
        </p:blipFill>
        <p:spPr>
          <a:xfrm>
            <a:off x="282226" y="217713"/>
            <a:ext cx="5918935" cy="1567544"/>
          </a:xfrm>
          <a:prstGeom prst="rect">
            <a:avLst/>
          </a:prstGeom>
        </p:spPr>
      </p:pic>
      <p:pic>
        <p:nvPicPr>
          <p:cNvPr id="2" name="Picture 6" descr="08-bM-12">
            <a:extLst>
              <a:ext uri="{FF2B5EF4-FFF2-40B4-BE49-F238E27FC236}">
                <a16:creationId xmlns:a16="http://schemas.microsoft.com/office/drawing/2014/main" id="{A41BBDF1-1557-D3E5-057D-F13211C05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28" y="1892413"/>
            <a:ext cx="2908726" cy="215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04">
            <a:extLst>
              <a:ext uri="{FF2B5EF4-FFF2-40B4-BE49-F238E27FC236}">
                <a16:creationId xmlns:a16="http://schemas.microsoft.com/office/drawing/2014/main" id="{0752AA2B-ED79-829B-AB81-412437743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8" y="1892413"/>
            <a:ext cx="2933351" cy="215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7F78AC6-ECF9-3589-083C-94AAF1CD6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479" r="35268"/>
          <a:stretch/>
        </p:blipFill>
        <p:spPr>
          <a:xfrm>
            <a:off x="199446" y="4151085"/>
            <a:ext cx="5480497" cy="5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55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2E518D-E322-67F1-EC97-560A5E1F3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08"/>
          <a:stretch/>
        </p:blipFill>
        <p:spPr>
          <a:xfrm>
            <a:off x="217066" y="79828"/>
            <a:ext cx="5536830" cy="3998686"/>
          </a:xfrm>
          <a:prstGeom prst="rect">
            <a:avLst/>
          </a:prstGeom>
        </p:spPr>
      </p:pic>
      <p:pic>
        <p:nvPicPr>
          <p:cNvPr id="4" name="Picture 8" descr="http://biolulia.files.wordpress.com/2011/10/7-cilios-movimiento.png?w=620">
            <a:extLst>
              <a:ext uri="{FF2B5EF4-FFF2-40B4-BE49-F238E27FC236}">
                <a16:creationId xmlns:a16="http://schemas.microsoft.com/office/drawing/2014/main" id="{7315033C-3865-A706-7777-7FF53CCFE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62"/>
          <a:stretch>
            <a:fillRect/>
          </a:stretch>
        </p:blipFill>
        <p:spPr bwMode="auto">
          <a:xfrm>
            <a:off x="6337300" y="261257"/>
            <a:ext cx="1986116" cy="255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ilia">
            <a:extLst>
              <a:ext uri="{FF2B5EF4-FFF2-40B4-BE49-F238E27FC236}">
                <a16:creationId xmlns:a16="http://schemas.microsoft.com/office/drawing/2014/main" id="{A120E027-51FB-2B3D-BF76-5F15F51A8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164" y="2921000"/>
            <a:ext cx="259238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259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5" descr="interior+del+cuerpo+20+cilios_pulmones">
            <a:extLst>
              <a:ext uri="{FF2B5EF4-FFF2-40B4-BE49-F238E27FC236}">
                <a16:creationId xmlns:a16="http://schemas.microsoft.com/office/drawing/2014/main" id="{F73402D5-9E87-B5F1-7B2C-49B4F093F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862"/>
            <a:ext cx="685800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Text Box 6">
            <a:extLst>
              <a:ext uri="{FF2B5EF4-FFF2-40B4-BE49-F238E27FC236}">
                <a16:creationId xmlns:a16="http://schemas.microsoft.com/office/drawing/2014/main" id="{09A8FBF0-9D65-D783-CF9F-ADC9E610A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242" y="2842022"/>
            <a:ext cx="518398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350" b="1">
                <a:solidFill>
                  <a:schemeClr val="bg1"/>
                </a:solidFill>
              </a:rPr>
              <a:t>Células epiteliales ciliadas de los bronquios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7" descr="File:Bronchiolar epithelium 3 - SEM.jpg">
            <a:extLst>
              <a:ext uri="{FF2B5EF4-FFF2-40B4-BE49-F238E27FC236}">
                <a16:creationId xmlns:a16="http://schemas.microsoft.com/office/drawing/2014/main" id="{4DA75F8F-8908-64F8-CB7E-3B6D845DE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0"/>
            <a:ext cx="502324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 Box 8">
            <a:extLst>
              <a:ext uri="{FF2B5EF4-FFF2-40B4-BE49-F238E27FC236}">
                <a16:creationId xmlns:a16="http://schemas.microsoft.com/office/drawing/2014/main" id="{FC8809F6-2BE7-2ECA-862C-8A648E0F2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712" y="3159919"/>
            <a:ext cx="1538288" cy="219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1050" b="1"/>
              <a:t>Imagen de </a:t>
            </a:r>
            <a:r>
              <a:rPr lang="es-ES_tradnl" altLang="es-ES" sz="1050" b="1">
                <a:hlinkClick r:id="rId4" tooltip="Microscopio electrónico de barrido"/>
              </a:rPr>
              <a:t>microscopía electrónica de barrido</a:t>
            </a:r>
            <a:r>
              <a:rPr lang="es-ES_tradnl" altLang="es-ES" sz="1050" b="1"/>
              <a:t> de una muestra de </a:t>
            </a:r>
            <a:r>
              <a:rPr lang="es-ES_tradnl" altLang="es-ES" sz="1050" b="1">
                <a:hlinkClick r:id="rId5" tooltip="Epitelio"/>
              </a:rPr>
              <a:t>epitelio</a:t>
            </a:r>
            <a:r>
              <a:rPr lang="es-ES_tradnl" altLang="es-ES" sz="1050" b="1"/>
              <a:t> cúbico </a:t>
            </a:r>
            <a:r>
              <a:rPr lang="es-ES_tradnl" altLang="es-ES" sz="1050" b="1">
                <a:hlinkClick r:id="rId6" tooltip="Célula epitelial"/>
              </a:rPr>
              <a:t>monoestratificado</a:t>
            </a:r>
            <a:r>
              <a:rPr lang="es-ES_tradnl" altLang="es-ES" sz="1050" b="1"/>
              <a:t> de los </a:t>
            </a:r>
            <a:r>
              <a:rPr lang="es-ES_tradnl" altLang="es-ES" sz="1050" b="1">
                <a:hlinkClick r:id="rId7" tooltip="Bronquiolo"/>
              </a:rPr>
              <a:t>bronquiolos</a:t>
            </a:r>
            <a:r>
              <a:rPr lang="es-ES_tradnl" altLang="es-ES" sz="1050" b="1"/>
              <a:t>, en la que se observan algunas </a:t>
            </a:r>
            <a:r>
              <a:rPr lang="es-ES_tradnl" altLang="es-ES" sz="1050" b="1">
                <a:hlinkClick r:id="rId8" tooltip="Célula"/>
              </a:rPr>
              <a:t>células</a:t>
            </a:r>
            <a:r>
              <a:rPr lang="es-ES_tradnl" altLang="es-ES" sz="1050" b="1"/>
              <a:t> ciliadas y otras no ciliadas con </a:t>
            </a:r>
            <a:r>
              <a:rPr lang="es-ES_tradnl" altLang="es-ES" sz="1050" b="1">
                <a:hlinkClick r:id="rId9" tooltip="Microvellosidad"/>
              </a:rPr>
              <a:t>microvellosidades</a:t>
            </a:r>
            <a:r>
              <a:rPr lang="es-ES_tradnl" altLang="es-ES" sz="1050" b="1"/>
              <a:t>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436" name="Picture 4" descr="cilia">
            <a:extLst>
              <a:ext uri="{FF2B5EF4-FFF2-40B4-BE49-F238E27FC236}">
                <a16:creationId xmlns:a16="http://schemas.microsoft.com/office/drawing/2014/main" id="{18F47374-3CB0-B0EB-DFFB-CA9F7F843F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44" y="735806"/>
            <a:ext cx="1620441" cy="129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5" descr="movcil">
            <a:extLst>
              <a:ext uri="{FF2B5EF4-FFF2-40B4-BE49-F238E27FC236}">
                <a16:creationId xmlns:a16="http://schemas.microsoft.com/office/drawing/2014/main" id="{2D7631A5-FB56-7F96-DA38-A7FC02E0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6" y="573882"/>
            <a:ext cx="3089672" cy="42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7" descr="cilia">
            <a:extLst>
              <a:ext uri="{FF2B5EF4-FFF2-40B4-BE49-F238E27FC236}">
                <a16:creationId xmlns:a16="http://schemas.microsoft.com/office/drawing/2014/main" id="{BE6337A0-2C2C-7E0B-EF16-B73D6A4F45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44" y="2139553"/>
            <a:ext cx="16192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4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4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4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14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1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B58FE8-13AE-3608-D11E-86B6A416F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6" y="0"/>
            <a:ext cx="5479351" cy="51435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C107D4-8A91-67EA-C782-E79EA69E4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477" y="58964"/>
            <a:ext cx="2389793" cy="174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F1346B8-4F9F-F170-0856-8D284758A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420" y="1944007"/>
            <a:ext cx="3194754" cy="3140529"/>
          </a:xfrm>
          <a:prstGeom prst="rect">
            <a:avLst/>
          </a:prstGeom>
        </p:spPr>
      </p:pic>
      <p:sp>
        <p:nvSpPr>
          <p:cNvPr id="2" name="Flecha: hacia la izquierda 1">
            <a:extLst>
              <a:ext uri="{FF2B5EF4-FFF2-40B4-BE49-F238E27FC236}">
                <a16:creationId xmlns:a16="http://schemas.microsoft.com/office/drawing/2014/main" id="{DD29A263-45B1-CE5E-4DDD-624B257549B6}"/>
              </a:ext>
            </a:extLst>
          </p:cNvPr>
          <p:cNvSpPr/>
          <p:nvPr/>
        </p:nvSpPr>
        <p:spPr>
          <a:xfrm rot="20296675">
            <a:off x="1498702" y="588190"/>
            <a:ext cx="442685" cy="101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Flecha: hacia la izquierda 4">
            <a:extLst>
              <a:ext uri="{FF2B5EF4-FFF2-40B4-BE49-F238E27FC236}">
                <a16:creationId xmlns:a16="http://schemas.microsoft.com/office/drawing/2014/main" id="{2BB4E893-2772-5861-5E5D-49073AB29241}"/>
              </a:ext>
            </a:extLst>
          </p:cNvPr>
          <p:cNvSpPr/>
          <p:nvPr/>
        </p:nvSpPr>
        <p:spPr>
          <a:xfrm rot="20006145">
            <a:off x="1494970" y="1371598"/>
            <a:ext cx="442685" cy="101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Flecha: hacia la izquierda 6">
            <a:extLst>
              <a:ext uri="{FF2B5EF4-FFF2-40B4-BE49-F238E27FC236}">
                <a16:creationId xmlns:a16="http://schemas.microsoft.com/office/drawing/2014/main" id="{5B81CDCC-EF5F-1682-19C5-908835A103DA}"/>
              </a:ext>
            </a:extLst>
          </p:cNvPr>
          <p:cNvSpPr/>
          <p:nvPr/>
        </p:nvSpPr>
        <p:spPr>
          <a:xfrm rot="683042">
            <a:off x="1405339" y="2496216"/>
            <a:ext cx="433261" cy="12045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id="{9A5D647C-567C-0B2C-7D51-720C13EE6B0A}"/>
              </a:ext>
            </a:extLst>
          </p:cNvPr>
          <p:cNvSpPr/>
          <p:nvPr/>
        </p:nvSpPr>
        <p:spPr>
          <a:xfrm rot="641536">
            <a:off x="1494970" y="3618921"/>
            <a:ext cx="442685" cy="101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3126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06E9339-58F3-1008-BD8A-B81B0701F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81" y="108858"/>
            <a:ext cx="4218410" cy="5143500"/>
          </a:xfrm>
          <a:prstGeom prst="rect">
            <a:avLst/>
          </a:prstGeom>
        </p:spPr>
      </p:pic>
      <p:pic>
        <p:nvPicPr>
          <p:cNvPr id="6" name="Picture 5" descr="cilia">
            <a:extLst>
              <a:ext uri="{FF2B5EF4-FFF2-40B4-BE49-F238E27FC236}">
                <a16:creationId xmlns:a16="http://schemas.microsoft.com/office/drawing/2014/main" id="{EA690653-CA50-261F-A499-0C495BB8E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207" y="0"/>
            <a:ext cx="1884622" cy="167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B1790B0-1253-C83F-1AF3-A21F450B3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976" y="2279594"/>
            <a:ext cx="2566081" cy="260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13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ilio">
            <a:extLst>
              <a:ext uri="{FF2B5EF4-FFF2-40B4-BE49-F238E27FC236}">
                <a16:creationId xmlns:a16="http://schemas.microsoft.com/office/drawing/2014/main" id="{9EB9B0B1-DAB8-A630-4E74-CFC55B6C25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1391" y="195263"/>
            <a:ext cx="5913834" cy="47696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entriolos">
            <a:extLst>
              <a:ext uri="{FF2B5EF4-FFF2-40B4-BE49-F238E27FC236}">
                <a16:creationId xmlns:a16="http://schemas.microsoft.com/office/drawing/2014/main" id="{3B54F778-FDF5-3B26-F370-0E54729BA6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50031"/>
            <a:ext cx="68580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F8644A-33E4-D5B3-137D-D704D0E56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35" y="50800"/>
            <a:ext cx="4731788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EC986A9-66AA-E22E-EB24-505B0F6D8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598" y="0"/>
            <a:ext cx="2752144" cy="22437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61332A-3DFD-E3D1-F329-A08D09758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597" y="2231910"/>
            <a:ext cx="2674145" cy="2862954"/>
          </a:xfrm>
          <a:prstGeom prst="rect">
            <a:avLst/>
          </a:prstGeom>
        </p:spPr>
      </p:pic>
      <p:pic>
        <p:nvPicPr>
          <p:cNvPr id="2" name="Picture 6" descr="677be2468c15e2b0eaca294f98c392e1_1M">
            <a:extLst>
              <a:ext uri="{FF2B5EF4-FFF2-40B4-BE49-F238E27FC236}">
                <a16:creationId xmlns:a16="http://schemas.microsoft.com/office/drawing/2014/main" id="{0E112B0E-3C31-4A1B-324E-114BD50E0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503" y="0"/>
            <a:ext cx="2178820" cy="158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2E518D-E322-67F1-EC97-560A5E1F3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497"/>
          <a:stretch/>
        </p:blipFill>
        <p:spPr>
          <a:xfrm>
            <a:off x="166266" y="181428"/>
            <a:ext cx="6076863" cy="1516744"/>
          </a:xfrm>
          <a:prstGeom prst="rect">
            <a:avLst/>
          </a:prstGeom>
        </p:spPr>
      </p:pic>
      <p:pic>
        <p:nvPicPr>
          <p:cNvPr id="2" name="Picture 8" descr="spermani">
            <a:extLst>
              <a:ext uri="{FF2B5EF4-FFF2-40B4-BE49-F238E27FC236}">
                <a16:creationId xmlns:a16="http://schemas.microsoft.com/office/drawing/2014/main" id="{CBC3ABC9-32D8-B0C2-A13D-A52BF1DCCD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42" y="1959427"/>
            <a:ext cx="3597044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27">
            <a:extLst>
              <a:ext uri="{FF2B5EF4-FFF2-40B4-BE49-F238E27FC236}">
                <a16:creationId xmlns:a16="http://schemas.microsoft.com/office/drawing/2014/main" id="{E13594E2-6250-2935-91DC-F92B4700A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665" y="1959427"/>
            <a:ext cx="4806191" cy="277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37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63E1DC-1D52-98C2-D53B-1986A31E7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09" y="39007"/>
            <a:ext cx="4409774" cy="4601029"/>
          </a:xfrm>
          <a:prstGeom prst="rect">
            <a:avLst/>
          </a:prstGeom>
        </p:spPr>
      </p:pic>
      <p:graphicFrame>
        <p:nvGraphicFramePr>
          <p:cNvPr id="2" name="Object 5">
            <a:extLst>
              <a:ext uri="{FF2B5EF4-FFF2-40B4-BE49-F238E27FC236}">
                <a16:creationId xmlns:a16="http://schemas.microsoft.com/office/drawing/2014/main" id="{D72C12F2-71C7-33A0-DBB4-933AB34834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703006"/>
              </p:ext>
            </p:extLst>
          </p:nvPr>
        </p:nvGraphicFramePr>
        <p:xfrm>
          <a:off x="5510565" y="1171121"/>
          <a:ext cx="3140671" cy="2167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4" imgW="5285714" imgH="3648584" progId="MSPhotoEd.3">
                  <p:embed/>
                </p:oleObj>
              </mc:Choice>
              <mc:Fallback>
                <p:oleObj name="Fotografía de Photo Editor" r:id="rId4" imgW="5285714" imgH="3648584" progId="MSPhotoEd.3">
                  <p:embed/>
                  <p:pic>
                    <p:nvPicPr>
                      <p:cNvPr id="115715" name="Object 5">
                        <a:extLst>
                          <a:ext uri="{FF2B5EF4-FFF2-40B4-BE49-F238E27FC236}">
                            <a16:creationId xmlns:a16="http://schemas.microsoft.com/office/drawing/2014/main" id="{78F08906-3738-EEE3-74A5-4B0CA7E861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0565" y="1171121"/>
                        <a:ext cx="3140671" cy="2167165"/>
                      </a:xfrm>
                      <a:prstGeom prst="rect">
                        <a:avLst/>
                      </a:prstGeom>
                      <a:noFill/>
                      <a:ln w="3175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7282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D39D393-64CF-9FCA-984A-14227287D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26" y="207883"/>
            <a:ext cx="4384717" cy="44883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E3E786-E68A-3D46-700C-4BB7E9EFF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690" y="1559575"/>
            <a:ext cx="2213057" cy="35019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CBAE159-A1A2-53DF-11F2-4BD3AD9DB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890" y="81999"/>
            <a:ext cx="3957593" cy="1383943"/>
          </a:xfrm>
          <a:prstGeom prst="rect">
            <a:avLst/>
          </a:prstGeom>
        </p:spPr>
      </p:pic>
      <p:graphicFrame>
        <p:nvGraphicFramePr>
          <p:cNvPr id="2" name="Object 5">
            <a:extLst>
              <a:ext uri="{FF2B5EF4-FFF2-40B4-BE49-F238E27FC236}">
                <a16:creationId xmlns:a16="http://schemas.microsoft.com/office/drawing/2014/main" id="{B6CB2F8E-2E91-B18B-414E-AE557D9A61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410759"/>
              </p:ext>
            </p:extLst>
          </p:nvPr>
        </p:nvGraphicFramePr>
        <p:xfrm>
          <a:off x="6571797" y="1824263"/>
          <a:ext cx="2551713" cy="1760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6" imgW="5285714" imgH="3648584" progId="MSPhotoEd.3">
                  <p:embed/>
                </p:oleObj>
              </mc:Choice>
              <mc:Fallback>
                <p:oleObj name="Fotografía de Photo Editor" r:id="rId6" imgW="5285714" imgH="3648584" progId="MSPhotoEd.3">
                  <p:embed/>
                  <p:pic>
                    <p:nvPicPr>
                      <p:cNvPr id="2" name="Object 5">
                        <a:extLst>
                          <a:ext uri="{FF2B5EF4-FFF2-40B4-BE49-F238E27FC236}">
                            <a16:creationId xmlns:a16="http://schemas.microsoft.com/office/drawing/2014/main" id="{D72C12F2-71C7-33A0-DBB4-933AB34834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1797" y="1824263"/>
                        <a:ext cx="2551713" cy="1760765"/>
                      </a:xfrm>
                      <a:prstGeom prst="rect">
                        <a:avLst/>
                      </a:prstGeom>
                      <a:noFill/>
                      <a:ln w="3175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2711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5" descr="Cooper-11_41B">
            <a:extLst>
              <a:ext uri="{FF2B5EF4-FFF2-40B4-BE49-F238E27FC236}">
                <a16:creationId xmlns:a16="http://schemas.microsoft.com/office/drawing/2014/main" id="{660527AB-25F6-6318-FB06-608A0691C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06" y="0"/>
            <a:ext cx="2939654" cy="295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9" descr="centriolos2">
            <a:extLst>
              <a:ext uri="{FF2B5EF4-FFF2-40B4-BE49-F238E27FC236}">
                <a16:creationId xmlns:a16="http://schemas.microsoft.com/office/drawing/2014/main" id="{536E965D-2913-EAF7-FF39-F14F63E9F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242" y="2855458"/>
            <a:ext cx="4098387" cy="1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1148278-A7DA-C716-B6D8-273D08D58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98" y="84756"/>
            <a:ext cx="1534659" cy="3345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777E3B1-08A9-7CAC-65A4-B01CE745D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9" y="-19669"/>
            <a:ext cx="5562827" cy="2784473"/>
          </a:xfrm>
          <a:prstGeom prst="rect">
            <a:avLst/>
          </a:prstGeom>
        </p:spPr>
      </p:pic>
      <p:pic>
        <p:nvPicPr>
          <p:cNvPr id="2050" name="Picture 2" descr="Célula procariota: qué es, características, partes y funciones - Resumen  para estudiar">
            <a:extLst>
              <a:ext uri="{FF2B5EF4-FFF2-40B4-BE49-F238E27FC236}">
                <a16:creationId xmlns:a16="http://schemas.microsoft.com/office/drawing/2014/main" id="{56582735-95DE-77BD-605F-8BEE63060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18934" r="14829"/>
          <a:stretch/>
        </p:blipFill>
        <p:spPr bwMode="auto">
          <a:xfrm>
            <a:off x="0" y="2873770"/>
            <a:ext cx="2603607" cy="197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 CELULA EUCARIOTA Video para aprender la célula eucariota Estructura de  la célula eucariota: núcleo, las mitocondri… | Pencil drawings, Study  motivation, Drawings">
            <a:extLst>
              <a:ext uri="{FF2B5EF4-FFF2-40B4-BE49-F238E27FC236}">
                <a16:creationId xmlns:a16="http://schemas.microsoft.com/office/drawing/2014/main" id="{1E3EC628-490B-75FB-59C3-F9CB7D5C2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899" y="84756"/>
            <a:ext cx="3472958" cy="28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CBD007C-C82F-77EE-C3BC-D61B6EBBD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1747" y="2981279"/>
            <a:ext cx="3136640" cy="177000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DA9FE26-1251-E5D0-8A00-3B4074306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527" y="3191475"/>
            <a:ext cx="3127218" cy="155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197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0EFA58-F931-B59B-2AE1-7286B4166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63" y="195943"/>
            <a:ext cx="5147843" cy="44994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344834-4221-5284-E451-2CD690CFC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258" y="576943"/>
            <a:ext cx="2678245" cy="398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13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E14789-7FBD-83E2-7979-8E71DED7E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694" y="493941"/>
            <a:ext cx="2951306" cy="41556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0BC06D7-0071-8392-E2D1-DFD180B75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45" y="237898"/>
            <a:ext cx="6114370" cy="1984311"/>
          </a:xfrm>
          <a:prstGeom prst="rect">
            <a:avLst/>
          </a:prstGeom>
        </p:spPr>
      </p:pic>
      <p:pic>
        <p:nvPicPr>
          <p:cNvPr id="8" name="Picture 7" descr="10_large_subunit">
            <a:extLst>
              <a:ext uri="{FF2B5EF4-FFF2-40B4-BE49-F238E27FC236}">
                <a16:creationId xmlns:a16="http://schemas.microsoft.com/office/drawing/2014/main" id="{7CFF01B8-975C-0B11-53C6-E62E0D1DD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227" y="2365828"/>
            <a:ext cx="791261" cy="75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10_small_subunit">
            <a:extLst>
              <a:ext uri="{FF2B5EF4-FFF2-40B4-BE49-F238E27FC236}">
                <a16:creationId xmlns:a16="http://schemas.microsoft.com/office/drawing/2014/main" id="{317578C5-B494-D9BD-987F-666DCD1D1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58" y="2340589"/>
            <a:ext cx="758535" cy="84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35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347D71E-AA43-ECA0-68BC-A9498625F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30" y="221343"/>
            <a:ext cx="6045427" cy="2588096"/>
          </a:xfrm>
          <a:prstGeom prst="rect">
            <a:avLst/>
          </a:prstGeom>
        </p:spPr>
      </p:pic>
      <p:pic>
        <p:nvPicPr>
          <p:cNvPr id="1026" name="Picture 2" descr="LA TEORÍA DE LA ENDOSIMBIOSIS timeline | Timetoast timelines">
            <a:extLst>
              <a:ext uri="{FF2B5EF4-FFF2-40B4-BE49-F238E27FC236}">
                <a16:creationId xmlns:a16="http://schemas.microsoft.com/office/drawing/2014/main" id="{3D39ED19-5F95-737E-EE2D-9EB4DA7E4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1" y="2974381"/>
            <a:ext cx="5873522" cy="19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EB46CDC-6D10-9022-3EF2-8D61E9F2C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943" y="221343"/>
            <a:ext cx="2963478" cy="146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B79C2DA-AB1E-74B4-9BD1-7493E19AEC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8977" y="2442787"/>
            <a:ext cx="2481410" cy="186901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F448F54-7AF4-FE31-7497-EBC674A2731D}"/>
              </a:ext>
            </a:extLst>
          </p:cNvPr>
          <p:cNvSpPr txBox="1"/>
          <p:nvPr/>
        </p:nvSpPr>
        <p:spPr>
          <a:xfrm>
            <a:off x="8143530" y="217715"/>
            <a:ext cx="12337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err="1">
                <a:solidFill>
                  <a:srgbClr val="FF0000"/>
                </a:solidFill>
              </a:rPr>
              <a:t>mitorribosomas</a:t>
            </a:r>
            <a:endParaRPr lang="es-ES" sz="800" b="1" dirty="0"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F22E457-BC3B-C24A-0940-5C34A13BFB0B}"/>
              </a:ext>
            </a:extLst>
          </p:cNvPr>
          <p:cNvSpPr txBox="1"/>
          <p:nvPr/>
        </p:nvSpPr>
        <p:spPr>
          <a:xfrm>
            <a:off x="6380044" y="4204076"/>
            <a:ext cx="12337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err="1">
                <a:solidFill>
                  <a:srgbClr val="FF0000"/>
                </a:solidFill>
              </a:rPr>
              <a:t>plastorribosomas</a:t>
            </a:r>
            <a:endParaRPr lang="es-ES" sz="800" b="1" dirty="0">
              <a:solidFill>
                <a:srgbClr val="FF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B6C3139-3A6B-BCC4-26F8-2217160603FA}"/>
              </a:ext>
            </a:extLst>
          </p:cNvPr>
          <p:cNvSpPr txBox="1"/>
          <p:nvPr/>
        </p:nvSpPr>
        <p:spPr>
          <a:xfrm>
            <a:off x="228187" y="3146459"/>
            <a:ext cx="122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latin typeface="Aptos Mono" panose="020F0502020204030204" pitchFamily="49" charset="0"/>
              </a:rPr>
              <a:t>Eucariota ancestral</a:t>
            </a:r>
          </a:p>
        </p:txBody>
      </p:sp>
    </p:spTree>
    <p:extLst>
      <p:ext uri="{BB962C8B-B14F-4D97-AF65-F5344CB8AC3E}">
        <p14:creationId xmlns:p14="http://schemas.microsoft.com/office/powerpoint/2010/main" val="1608438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23F76C-A5F7-DB84-A05E-73C4499F7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898" y="108630"/>
            <a:ext cx="3960359" cy="494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05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96977C-0682-1BCC-1778-7B44A2938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39161"/>
          <a:stretch/>
        </p:blipFill>
        <p:spPr>
          <a:xfrm>
            <a:off x="263127" y="173842"/>
            <a:ext cx="4678987" cy="2917701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DF72FD42-17DD-EFA1-7AD6-6195CD6D7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107" y="34429"/>
            <a:ext cx="2731250" cy="262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ribos1">
            <a:extLst>
              <a:ext uri="{FF2B5EF4-FFF2-40B4-BE49-F238E27FC236}">
                <a16:creationId xmlns:a16="http://schemas.microsoft.com/office/drawing/2014/main" id="{62FC1421-5BC0-9230-2DCF-4A4BA8C22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14" y="2718319"/>
            <a:ext cx="3969656" cy="239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FD023BE-FF43-F2ED-8A1D-F503D576C4EF}"/>
              </a:ext>
            </a:extLst>
          </p:cNvPr>
          <p:cNvSpPr txBox="1"/>
          <p:nvPr/>
        </p:nvSpPr>
        <p:spPr>
          <a:xfrm>
            <a:off x="6451505" y="2425181"/>
            <a:ext cx="1705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Polisomas</a:t>
            </a:r>
          </a:p>
        </p:txBody>
      </p:sp>
    </p:spTree>
    <p:extLst>
      <p:ext uri="{BB962C8B-B14F-4D97-AF65-F5344CB8AC3E}">
        <p14:creationId xmlns:p14="http://schemas.microsoft.com/office/powerpoint/2010/main" val="1766454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C882540-CFA7-E058-74C2-4376F337A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239486"/>
            <a:ext cx="6377445" cy="3125787"/>
          </a:xfrm>
          <a:prstGeom prst="rect">
            <a:avLst/>
          </a:prstGeom>
        </p:spPr>
      </p:pic>
      <p:pic>
        <p:nvPicPr>
          <p:cNvPr id="2" name="Picture 6" descr="677be2468c15e2b0eaca294f98c392e1_1M">
            <a:extLst>
              <a:ext uri="{FF2B5EF4-FFF2-40B4-BE49-F238E27FC236}">
                <a16:creationId xmlns:a16="http://schemas.microsoft.com/office/drawing/2014/main" id="{FBB9D92B-0517-1699-C88B-0A02D4ECC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732" y="3156857"/>
            <a:ext cx="2432754" cy="177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96977C-0682-1BCC-1778-7B44A2938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47" b="19405"/>
          <a:stretch/>
        </p:blipFill>
        <p:spPr>
          <a:xfrm>
            <a:off x="110725" y="175574"/>
            <a:ext cx="4678987" cy="971056"/>
          </a:xfrm>
          <a:prstGeom prst="rect">
            <a:avLst/>
          </a:prstGeom>
        </p:spPr>
      </p:pic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72052D3D-DE5C-95FE-29F4-FE169B582B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479334"/>
              </p:ext>
            </p:extLst>
          </p:nvPr>
        </p:nvGraphicFramePr>
        <p:xfrm>
          <a:off x="1436912" y="1192894"/>
          <a:ext cx="6117774" cy="3812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020905" imgH="4371429" progId="">
                  <p:embed/>
                </p:oleObj>
              </mc:Choice>
              <mc:Fallback>
                <p:oleObj r:id="rId4" imgW="7020905" imgH="4371429" progId="">
                  <p:embed/>
                  <p:pic>
                    <p:nvPicPr>
                      <p:cNvPr id="136196" name="Object 6">
                        <a:extLst>
                          <a:ext uri="{FF2B5EF4-FFF2-40B4-BE49-F238E27FC236}">
                            <a16:creationId xmlns:a16="http://schemas.microsoft.com/office/drawing/2014/main" id="{56E7D998-7C0F-4543-6F1E-1C021E03EA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6912" y="1192894"/>
                        <a:ext cx="6117774" cy="3812018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4656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1C24E9-FE12-D375-1B9E-92641F3A7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756" y="0"/>
            <a:ext cx="65544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63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96977C-0682-1BCC-1778-7B44A2938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049"/>
          <a:stretch/>
        </p:blipFill>
        <p:spPr>
          <a:xfrm>
            <a:off x="263125" y="195943"/>
            <a:ext cx="5379923" cy="1045028"/>
          </a:xfrm>
          <a:prstGeom prst="rect">
            <a:avLst/>
          </a:prstGeom>
        </p:spPr>
      </p:pic>
      <p:pic>
        <p:nvPicPr>
          <p:cNvPr id="2" name="Picture 5" descr="mitocondria">
            <a:extLst>
              <a:ext uri="{FF2B5EF4-FFF2-40B4-BE49-F238E27FC236}">
                <a16:creationId xmlns:a16="http://schemas.microsoft.com/office/drawing/2014/main" id="{E4D5AA54-8E47-DBFB-502A-B26FFF2C8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9"/>
          <a:stretch>
            <a:fillRect/>
          </a:stretch>
        </p:blipFill>
        <p:spPr bwMode="auto">
          <a:xfrm>
            <a:off x="62038" y="1487713"/>
            <a:ext cx="4961589" cy="318652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22_Diapositiva">
            <a:extLst>
              <a:ext uri="{FF2B5EF4-FFF2-40B4-BE49-F238E27FC236}">
                <a16:creationId xmlns:a16="http://schemas.microsoft.com/office/drawing/2014/main" id="{7E67C18A-53CB-40C7-4210-9198E2DF8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95" y="1487713"/>
            <a:ext cx="4248705" cy="31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770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DE1D17-0125-971E-4662-33DB02EAE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18" y="159430"/>
            <a:ext cx="3497323" cy="3267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052C19-2E43-ED9B-0322-DBA26BFBF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75" y="583066"/>
            <a:ext cx="5486853" cy="20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73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CBFD86-D6A3-67C2-3E87-9BF03AFCA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99" y="134257"/>
            <a:ext cx="4394301" cy="4729843"/>
          </a:xfrm>
          <a:prstGeom prst="rect">
            <a:avLst/>
          </a:prstGeom>
        </p:spPr>
      </p:pic>
      <p:graphicFrame>
        <p:nvGraphicFramePr>
          <p:cNvPr id="4" name="Object 11">
            <a:extLst>
              <a:ext uri="{FF2B5EF4-FFF2-40B4-BE49-F238E27FC236}">
                <a16:creationId xmlns:a16="http://schemas.microsoft.com/office/drawing/2014/main" id="{2D6F3644-1DC5-95E3-F54E-CD76C675A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495290"/>
              </p:ext>
            </p:extLst>
          </p:nvPr>
        </p:nvGraphicFramePr>
        <p:xfrm>
          <a:off x="4572000" y="0"/>
          <a:ext cx="4581728" cy="2173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991268" imgH="1419048" progId="">
                  <p:embed/>
                </p:oleObj>
              </mc:Choice>
              <mc:Fallback>
                <p:oleObj r:id="rId4" imgW="2991268" imgH="1419048" progId="">
                  <p:embed/>
                  <p:pic>
                    <p:nvPicPr>
                      <p:cNvPr id="153604" name="Object 11">
                        <a:extLst>
                          <a:ext uri="{FF2B5EF4-FFF2-40B4-BE49-F238E27FC236}">
                            <a16:creationId xmlns:a16="http://schemas.microsoft.com/office/drawing/2014/main" id="{9B6E87DC-E431-6291-B173-533D2A0703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0"/>
                        <a:ext cx="4581728" cy="2173742"/>
                      </a:xfrm>
                      <a:prstGeom prst="rect">
                        <a:avLst/>
                      </a:prstGeom>
                      <a:noFill/>
                      <a:ln w="3175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BC9B812D-3204-F115-BE02-7B7F64987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1314" y="2293258"/>
            <a:ext cx="3984170" cy="273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765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5">
            <a:extLst>
              <a:ext uri="{FF2B5EF4-FFF2-40B4-BE49-F238E27FC236}">
                <a16:creationId xmlns:a16="http://schemas.microsoft.com/office/drawing/2014/main" id="{9FB29B20-40CB-4DAF-66D6-9A0972026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endParaRPr lang="es-ES_tradnl" altLang="es-ES"/>
          </a:p>
        </p:txBody>
      </p:sp>
      <p:pic>
        <p:nvPicPr>
          <p:cNvPr id="150531" name="Picture 8" descr="mitocondria">
            <a:extLst>
              <a:ext uri="{FF2B5EF4-FFF2-40B4-BE49-F238E27FC236}">
                <a16:creationId xmlns:a16="http://schemas.microsoft.com/office/drawing/2014/main" id="{EA469496-15DE-4B97-F143-6D17BBD1F1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9"/>
          <a:stretch>
            <a:fillRect/>
          </a:stretch>
        </p:blipFill>
        <p:spPr>
          <a:xfrm>
            <a:off x="1143000" y="303610"/>
            <a:ext cx="6858000" cy="4406503"/>
          </a:xfr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0532" name="Line 9">
            <a:extLst>
              <a:ext uri="{FF2B5EF4-FFF2-40B4-BE49-F238E27FC236}">
                <a16:creationId xmlns:a16="http://schemas.microsoft.com/office/drawing/2014/main" id="{27432750-3A3F-F7C9-FBCA-B281DA6755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78216" y="1059656"/>
            <a:ext cx="647700" cy="3238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050"/>
          </a:p>
        </p:txBody>
      </p:sp>
      <p:sp>
        <p:nvSpPr>
          <p:cNvPr id="150533" name="Text Box 10">
            <a:extLst>
              <a:ext uri="{FF2B5EF4-FFF2-40B4-BE49-F238E27FC236}">
                <a16:creationId xmlns:a16="http://schemas.microsoft.com/office/drawing/2014/main" id="{6B565CF6-5184-BAB0-EB69-5283F1B2D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760" y="789385"/>
            <a:ext cx="78224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350" b="1">
                <a:solidFill>
                  <a:srgbClr val="FF0066"/>
                </a:solidFill>
              </a:rPr>
              <a:t>Lumen</a:t>
            </a:r>
          </a:p>
        </p:txBody>
      </p:sp>
      <p:sp>
        <p:nvSpPr>
          <p:cNvPr id="150534" name="Text Box 8">
            <a:extLst>
              <a:ext uri="{FF2B5EF4-FFF2-40B4-BE49-F238E27FC236}">
                <a16:creationId xmlns:a16="http://schemas.microsoft.com/office/drawing/2014/main" id="{02784620-602E-D0DC-7D2E-A3C45742E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503" y="0"/>
            <a:ext cx="172759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350" b="1">
                <a:solidFill>
                  <a:srgbClr val="FF0066"/>
                </a:solidFill>
              </a:rPr>
              <a:t>Espacio citosólico</a:t>
            </a:r>
          </a:p>
        </p:txBody>
      </p:sp>
      <p:sp>
        <p:nvSpPr>
          <p:cNvPr id="150535" name="Line 7">
            <a:extLst>
              <a:ext uri="{FF2B5EF4-FFF2-40B4-BE49-F238E27FC236}">
                <a16:creationId xmlns:a16="http://schemas.microsoft.com/office/drawing/2014/main" id="{B1E24249-6EF8-0CC3-8BC5-6FD103701B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75747" y="277416"/>
            <a:ext cx="161925" cy="403622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05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4" descr="14Retículo%20endoplasmático%20(foto)">
            <a:extLst>
              <a:ext uri="{FF2B5EF4-FFF2-40B4-BE49-F238E27FC236}">
                <a16:creationId xmlns:a16="http://schemas.microsoft.com/office/drawing/2014/main" id="{DBEB9497-C0AE-9AB5-10E1-C551515AB6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168003"/>
            <a:ext cx="6858000" cy="2643188"/>
          </a:xfr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1555" name="Line 7">
            <a:extLst>
              <a:ext uri="{FF2B5EF4-FFF2-40B4-BE49-F238E27FC236}">
                <a16:creationId xmlns:a16="http://schemas.microsoft.com/office/drawing/2014/main" id="{69877312-41FA-40C0-63C4-DB4474FD8C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3382" y="3165873"/>
            <a:ext cx="270272" cy="864394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050"/>
          </a:p>
        </p:txBody>
      </p:sp>
      <p:sp>
        <p:nvSpPr>
          <p:cNvPr id="151556" name="Text Box 8">
            <a:extLst>
              <a:ext uri="{FF2B5EF4-FFF2-40B4-BE49-F238E27FC236}">
                <a16:creationId xmlns:a16="http://schemas.microsoft.com/office/drawing/2014/main" id="{0C0677E9-2215-42EC-EE76-D81FE7BF2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076" y="3921919"/>
            <a:ext cx="91797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350" b="1">
                <a:solidFill>
                  <a:srgbClr val="FF0066"/>
                </a:solidFill>
              </a:rPr>
              <a:t>Lumen</a:t>
            </a:r>
          </a:p>
        </p:txBody>
      </p:sp>
      <p:sp>
        <p:nvSpPr>
          <p:cNvPr id="151557" name="Text Box 8">
            <a:extLst>
              <a:ext uri="{FF2B5EF4-FFF2-40B4-BE49-F238E27FC236}">
                <a16:creationId xmlns:a16="http://schemas.microsoft.com/office/drawing/2014/main" id="{D06A3F28-78F0-999E-3053-9414344CA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244" y="4030266"/>
            <a:ext cx="172759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350" b="1">
                <a:solidFill>
                  <a:srgbClr val="FF0066"/>
                </a:solidFill>
              </a:rPr>
              <a:t>Espacio citosólico</a:t>
            </a:r>
          </a:p>
        </p:txBody>
      </p:sp>
      <p:sp>
        <p:nvSpPr>
          <p:cNvPr id="151558" name="Line 7">
            <a:extLst>
              <a:ext uri="{FF2B5EF4-FFF2-40B4-BE49-F238E27FC236}">
                <a16:creationId xmlns:a16="http://schemas.microsoft.com/office/drawing/2014/main" id="{99DF44B1-D77A-0E44-2D95-015064E002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0244" y="2950369"/>
            <a:ext cx="270272" cy="1079897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05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5" descr="RER">
            <a:extLst>
              <a:ext uri="{FF2B5EF4-FFF2-40B4-BE49-F238E27FC236}">
                <a16:creationId xmlns:a16="http://schemas.microsoft.com/office/drawing/2014/main" id="{4A47A6AD-4CD8-2EE1-4E7A-7AAA4ABE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8"/>
          <a:stretch>
            <a:fillRect/>
          </a:stretch>
        </p:blipFill>
        <p:spPr bwMode="auto">
          <a:xfrm>
            <a:off x="1359694" y="1"/>
            <a:ext cx="6344841" cy="515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ACB9E8-B94E-A5E7-1756-689223F7C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753"/>
          <a:stretch/>
        </p:blipFill>
        <p:spPr>
          <a:xfrm>
            <a:off x="186148" y="0"/>
            <a:ext cx="3879994" cy="341811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63AF95-76F0-ED3F-AFFD-24C4C52AD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397" y="2206172"/>
            <a:ext cx="4883798" cy="2607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5128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0D1153-2FD1-B7B2-0D2D-9CDA4E98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153897" y="-1930318"/>
            <a:ext cx="4621469" cy="87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61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0E586D-F584-D32D-ACF7-F97AED3190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525"/>
          <a:stretch/>
        </p:blipFill>
        <p:spPr>
          <a:xfrm>
            <a:off x="196207" y="0"/>
            <a:ext cx="5660308" cy="514350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93FFCF1A-CA15-239B-3087-D5EF3EE2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173" y="2307773"/>
            <a:ext cx="4085736" cy="182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677be2468c15e2b0eaca294f98c392e1_1M">
            <a:extLst>
              <a:ext uri="{FF2B5EF4-FFF2-40B4-BE49-F238E27FC236}">
                <a16:creationId xmlns:a16="http://schemas.microsoft.com/office/drawing/2014/main" id="{46C7E298-D8D6-B6A4-960F-F0CDB9AF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445" y="87084"/>
            <a:ext cx="2731667" cy="198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588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1133EA-400A-136D-31E0-F6D119CAA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267" y="0"/>
            <a:ext cx="27314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86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ACB9E8-B94E-A5E7-1756-689223F7C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93" b="24426"/>
          <a:stretch/>
        </p:blipFill>
        <p:spPr>
          <a:xfrm>
            <a:off x="229690" y="246742"/>
            <a:ext cx="4729567" cy="1001487"/>
          </a:xfrm>
          <a:prstGeom prst="rect">
            <a:avLst/>
          </a:prstGeom>
        </p:spPr>
      </p:pic>
      <p:pic>
        <p:nvPicPr>
          <p:cNvPr id="6" name="Picture 5" descr="~LWF0026">
            <a:extLst>
              <a:ext uri="{FF2B5EF4-FFF2-40B4-BE49-F238E27FC236}">
                <a16:creationId xmlns:a16="http://schemas.microsoft.com/office/drawing/2014/main" id="{2509AB72-699E-C915-56B8-2D39BA78A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08" y="1400856"/>
            <a:ext cx="3686561" cy="324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8937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ACB9E8-B94E-A5E7-1756-689223F7C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784" b="1235"/>
          <a:stretch/>
        </p:blipFill>
        <p:spPr>
          <a:xfrm>
            <a:off x="134310" y="232228"/>
            <a:ext cx="4729567" cy="1589314"/>
          </a:xfrm>
          <a:prstGeom prst="rect">
            <a:avLst/>
          </a:prstGeom>
        </p:spPr>
      </p:pic>
      <p:pic>
        <p:nvPicPr>
          <p:cNvPr id="2" name="Picture 2" descr="Fig. 5.2 - Vías de tránsito intracelular en el SE">
            <a:extLst>
              <a:ext uri="{FF2B5EF4-FFF2-40B4-BE49-F238E27FC236}">
                <a16:creationId xmlns:a16="http://schemas.microsoft.com/office/drawing/2014/main" id="{1019CC7E-2AE2-3997-DC3D-16FA3C02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77" y="126093"/>
            <a:ext cx="4209393" cy="489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7963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99EB39B-1984-F06A-116E-A54350B0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12" y="0"/>
            <a:ext cx="4556434" cy="5143500"/>
          </a:xfrm>
          <a:prstGeom prst="rect">
            <a:avLst/>
          </a:prstGeom>
        </p:spPr>
      </p:pic>
      <p:pic>
        <p:nvPicPr>
          <p:cNvPr id="2" name="Picture 5" descr="er2">
            <a:extLst>
              <a:ext uri="{FF2B5EF4-FFF2-40B4-BE49-F238E27FC236}">
                <a16:creationId xmlns:a16="http://schemas.microsoft.com/office/drawing/2014/main" id="{E69CA030-6555-6ED5-82B4-C8DF8015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28" y="275250"/>
            <a:ext cx="2646003" cy="229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Sarcoplasma - EcuRed">
            <a:extLst>
              <a:ext uri="{FF2B5EF4-FFF2-40B4-BE49-F238E27FC236}">
                <a16:creationId xmlns:a16="http://schemas.microsoft.com/office/drawing/2014/main" id="{1172ECEB-B3BC-52A3-AF33-A37CF98F2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170" y="2684076"/>
            <a:ext cx="4231259" cy="229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9308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7242CFF-438E-E99A-EBD4-03F3146B6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86" y="145142"/>
            <a:ext cx="4172814" cy="45792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BC6B2A6-8C6D-0DEE-92E7-AA50DDC64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191" y="0"/>
            <a:ext cx="29044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651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5">
            <a:extLst>
              <a:ext uri="{FF2B5EF4-FFF2-40B4-BE49-F238E27FC236}">
                <a16:creationId xmlns:a16="http://schemas.microsoft.com/office/drawing/2014/main" id="{3180A327-0E36-C9F9-A14D-6BE7D9A4BC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endParaRPr lang="es-ES_tradnl" altLang="es-ES"/>
          </a:p>
        </p:txBody>
      </p:sp>
      <p:pic>
        <p:nvPicPr>
          <p:cNvPr id="166915" name="Picture 4" descr="~LWF0013I">
            <a:extLst>
              <a:ext uri="{FF2B5EF4-FFF2-40B4-BE49-F238E27FC236}">
                <a16:creationId xmlns:a16="http://schemas.microsoft.com/office/drawing/2014/main" id="{0854A8B0-7E94-FF17-DE46-C676F907A3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41685"/>
            <a:ext cx="6858000" cy="45934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6916" name="Freeform 7">
            <a:extLst>
              <a:ext uri="{FF2B5EF4-FFF2-40B4-BE49-F238E27FC236}">
                <a16:creationId xmlns:a16="http://schemas.microsoft.com/office/drawing/2014/main" id="{E1DD903C-9F7B-EBD4-BDA9-29FEECBF2C3B}"/>
              </a:ext>
            </a:extLst>
          </p:cNvPr>
          <p:cNvSpPr>
            <a:spLocks/>
          </p:cNvSpPr>
          <p:nvPr/>
        </p:nvSpPr>
        <p:spPr bwMode="auto">
          <a:xfrm>
            <a:off x="5609035" y="2922985"/>
            <a:ext cx="60722" cy="108347"/>
          </a:xfrm>
          <a:custGeom>
            <a:avLst/>
            <a:gdLst>
              <a:gd name="T0" fmla="*/ 2147483647 w 51"/>
              <a:gd name="T1" fmla="*/ 2147483647 h 91"/>
              <a:gd name="T2" fmla="*/ 2147483647 w 51"/>
              <a:gd name="T3" fmla="*/ 2147483647 h 91"/>
              <a:gd name="T4" fmla="*/ 2147483647 w 51"/>
              <a:gd name="T5" fmla="*/ 2147483647 h 91"/>
              <a:gd name="T6" fmla="*/ 2147483647 w 51"/>
              <a:gd name="T7" fmla="*/ 2147483647 h 91"/>
              <a:gd name="T8" fmla="*/ 2147483647 w 51"/>
              <a:gd name="T9" fmla="*/ 2147483647 h 91"/>
              <a:gd name="T10" fmla="*/ 2147483647 w 51"/>
              <a:gd name="T11" fmla="*/ 2147483647 h 91"/>
              <a:gd name="T12" fmla="*/ 2147483647 w 51"/>
              <a:gd name="T13" fmla="*/ 2147483647 h 91"/>
              <a:gd name="T14" fmla="*/ 2147483647 w 51"/>
              <a:gd name="T15" fmla="*/ 2147483647 h 91"/>
              <a:gd name="T16" fmla="*/ 2147483647 w 51"/>
              <a:gd name="T17" fmla="*/ 2147483647 h 91"/>
              <a:gd name="T18" fmla="*/ 2147483647 w 51"/>
              <a:gd name="T19" fmla="*/ 2147483647 h 91"/>
              <a:gd name="T20" fmla="*/ 2147483647 w 51"/>
              <a:gd name="T21" fmla="*/ 2147483647 h 91"/>
              <a:gd name="T22" fmla="*/ 2147483647 w 51"/>
              <a:gd name="T23" fmla="*/ 2147483647 h 91"/>
              <a:gd name="T24" fmla="*/ 2147483647 w 51"/>
              <a:gd name="T25" fmla="*/ 2147483647 h 9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1" h="91">
                <a:moveTo>
                  <a:pt x="12" y="72"/>
                </a:moveTo>
                <a:cubicBezTo>
                  <a:pt x="12" y="72"/>
                  <a:pt x="30" y="78"/>
                  <a:pt x="39" y="81"/>
                </a:cubicBezTo>
                <a:cubicBezTo>
                  <a:pt x="36" y="72"/>
                  <a:pt x="39" y="57"/>
                  <a:pt x="30" y="53"/>
                </a:cubicBezTo>
                <a:cubicBezTo>
                  <a:pt x="21" y="49"/>
                  <a:pt x="2" y="53"/>
                  <a:pt x="2" y="63"/>
                </a:cubicBezTo>
                <a:cubicBezTo>
                  <a:pt x="2" y="74"/>
                  <a:pt x="21" y="75"/>
                  <a:pt x="30" y="81"/>
                </a:cubicBezTo>
                <a:cubicBezTo>
                  <a:pt x="27" y="69"/>
                  <a:pt x="33" y="48"/>
                  <a:pt x="21" y="44"/>
                </a:cubicBezTo>
                <a:cubicBezTo>
                  <a:pt x="10" y="41"/>
                  <a:pt x="0" y="61"/>
                  <a:pt x="2" y="72"/>
                </a:cubicBezTo>
                <a:cubicBezTo>
                  <a:pt x="4" y="83"/>
                  <a:pt x="21" y="85"/>
                  <a:pt x="30" y="91"/>
                </a:cubicBezTo>
                <a:cubicBezTo>
                  <a:pt x="36" y="82"/>
                  <a:pt x="51" y="74"/>
                  <a:pt x="49" y="63"/>
                </a:cubicBezTo>
                <a:cubicBezTo>
                  <a:pt x="37" y="0"/>
                  <a:pt x="2" y="72"/>
                  <a:pt x="2" y="72"/>
                </a:cubicBezTo>
                <a:cubicBezTo>
                  <a:pt x="15" y="81"/>
                  <a:pt x="33" y="66"/>
                  <a:pt x="49" y="63"/>
                </a:cubicBezTo>
                <a:cubicBezTo>
                  <a:pt x="40" y="57"/>
                  <a:pt x="21" y="44"/>
                  <a:pt x="21" y="44"/>
                </a:cubicBezTo>
                <a:cubicBezTo>
                  <a:pt x="18" y="53"/>
                  <a:pt x="12" y="72"/>
                  <a:pt x="12" y="7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050"/>
          </a:p>
        </p:txBody>
      </p:sp>
      <p:sp>
        <p:nvSpPr>
          <p:cNvPr id="166917" name="Freeform 8">
            <a:extLst>
              <a:ext uri="{FF2B5EF4-FFF2-40B4-BE49-F238E27FC236}">
                <a16:creationId xmlns:a16="http://schemas.microsoft.com/office/drawing/2014/main" id="{BCDACF5A-7F85-B0B2-6100-DAF0AB9C3DFE}"/>
              </a:ext>
            </a:extLst>
          </p:cNvPr>
          <p:cNvSpPr>
            <a:spLocks/>
          </p:cNvSpPr>
          <p:nvPr/>
        </p:nvSpPr>
        <p:spPr bwMode="auto">
          <a:xfrm>
            <a:off x="5866210" y="3019425"/>
            <a:ext cx="33338" cy="42863"/>
          </a:xfrm>
          <a:custGeom>
            <a:avLst/>
            <a:gdLst>
              <a:gd name="T0" fmla="*/ 2147483647 w 28"/>
              <a:gd name="T1" fmla="*/ 2147483647 h 36"/>
              <a:gd name="T2" fmla="*/ 0 w 28"/>
              <a:gd name="T3" fmla="*/ 0 h 36"/>
              <a:gd name="T4" fmla="*/ 2147483647 w 28"/>
              <a:gd name="T5" fmla="*/ 2147483647 h 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" h="36">
                <a:moveTo>
                  <a:pt x="28" y="10"/>
                </a:moveTo>
                <a:cubicBezTo>
                  <a:pt x="28" y="10"/>
                  <a:pt x="9" y="3"/>
                  <a:pt x="0" y="0"/>
                </a:cubicBezTo>
                <a:cubicBezTo>
                  <a:pt x="12" y="36"/>
                  <a:pt x="2" y="35"/>
                  <a:pt x="28" y="1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050"/>
          </a:p>
        </p:txBody>
      </p:sp>
      <p:sp>
        <p:nvSpPr>
          <p:cNvPr id="166918" name="Freeform 9">
            <a:extLst>
              <a:ext uri="{FF2B5EF4-FFF2-40B4-BE49-F238E27FC236}">
                <a16:creationId xmlns:a16="http://schemas.microsoft.com/office/drawing/2014/main" id="{715599AA-4E0E-D6FD-113B-4709D3C8BF95}"/>
              </a:ext>
            </a:extLst>
          </p:cNvPr>
          <p:cNvSpPr>
            <a:spLocks/>
          </p:cNvSpPr>
          <p:nvPr/>
        </p:nvSpPr>
        <p:spPr bwMode="auto">
          <a:xfrm>
            <a:off x="5855494" y="3014663"/>
            <a:ext cx="54769" cy="41672"/>
          </a:xfrm>
          <a:custGeom>
            <a:avLst/>
            <a:gdLst>
              <a:gd name="T0" fmla="*/ 2147483647 w 46"/>
              <a:gd name="T1" fmla="*/ 2147483647 h 35"/>
              <a:gd name="T2" fmla="*/ 2147483647 w 46"/>
              <a:gd name="T3" fmla="*/ 2147483647 h 35"/>
              <a:gd name="T4" fmla="*/ 2147483647 w 46"/>
              <a:gd name="T5" fmla="*/ 2147483647 h 35"/>
              <a:gd name="T6" fmla="*/ 2147483647 w 46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6" h="35">
                <a:moveTo>
                  <a:pt x="46" y="14"/>
                </a:moveTo>
                <a:cubicBezTo>
                  <a:pt x="37" y="11"/>
                  <a:pt x="27" y="0"/>
                  <a:pt x="18" y="4"/>
                </a:cubicBezTo>
                <a:cubicBezTo>
                  <a:pt x="9" y="8"/>
                  <a:pt x="0" y="35"/>
                  <a:pt x="9" y="32"/>
                </a:cubicBezTo>
                <a:cubicBezTo>
                  <a:pt x="41" y="22"/>
                  <a:pt x="30" y="30"/>
                  <a:pt x="46" y="14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050"/>
          </a:p>
        </p:txBody>
      </p:sp>
      <p:sp>
        <p:nvSpPr>
          <p:cNvPr id="166919" name="Freeform 10">
            <a:extLst>
              <a:ext uri="{FF2B5EF4-FFF2-40B4-BE49-F238E27FC236}">
                <a16:creationId xmlns:a16="http://schemas.microsoft.com/office/drawing/2014/main" id="{75D9D16A-7245-DFC6-875D-4F93A5A855DD}"/>
              </a:ext>
            </a:extLst>
          </p:cNvPr>
          <p:cNvSpPr>
            <a:spLocks/>
          </p:cNvSpPr>
          <p:nvPr/>
        </p:nvSpPr>
        <p:spPr bwMode="auto">
          <a:xfrm>
            <a:off x="6534150" y="2849166"/>
            <a:ext cx="95250" cy="83344"/>
          </a:xfrm>
          <a:custGeom>
            <a:avLst/>
            <a:gdLst>
              <a:gd name="T0" fmla="*/ 2147483647 w 80"/>
              <a:gd name="T1" fmla="*/ 2147483647 h 70"/>
              <a:gd name="T2" fmla="*/ 2147483647 w 80"/>
              <a:gd name="T3" fmla="*/ 2147483647 h 70"/>
              <a:gd name="T4" fmla="*/ 2147483647 w 80"/>
              <a:gd name="T5" fmla="*/ 2147483647 h 70"/>
              <a:gd name="T6" fmla="*/ 2147483647 w 80"/>
              <a:gd name="T7" fmla="*/ 2147483647 h 70"/>
              <a:gd name="T8" fmla="*/ 2147483647 w 80"/>
              <a:gd name="T9" fmla="*/ 2147483647 h 70"/>
              <a:gd name="T10" fmla="*/ 2147483647 w 80"/>
              <a:gd name="T11" fmla="*/ 2147483647 h 70"/>
              <a:gd name="T12" fmla="*/ 2147483647 w 80"/>
              <a:gd name="T13" fmla="*/ 2147483647 h 70"/>
              <a:gd name="T14" fmla="*/ 2147483647 w 80"/>
              <a:gd name="T15" fmla="*/ 2147483647 h 70"/>
              <a:gd name="T16" fmla="*/ 2147483647 w 80"/>
              <a:gd name="T17" fmla="*/ 2147483647 h 70"/>
              <a:gd name="T18" fmla="*/ 2147483647 w 80"/>
              <a:gd name="T19" fmla="*/ 2147483647 h 70"/>
              <a:gd name="T20" fmla="*/ 2147483647 w 80"/>
              <a:gd name="T21" fmla="*/ 2147483647 h 70"/>
              <a:gd name="T22" fmla="*/ 2147483647 w 80"/>
              <a:gd name="T23" fmla="*/ 2147483647 h 70"/>
              <a:gd name="T24" fmla="*/ 2147483647 w 80"/>
              <a:gd name="T25" fmla="*/ 2147483647 h 70"/>
              <a:gd name="T26" fmla="*/ 2147483647 w 80"/>
              <a:gd name="T27" fmla="*/ 2147483647 h 7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0" h="70">
                <a:moveTo>
                  <a:pt x="52" y="32"/>
                </a:moveTo>
                <a:cubicBezTo>
                  <a:pt x="61" y="35"/>
                  <a:pt x="80" y="51"/>
                  <a:pt x="80" y="41"/>
                </a:cubicBezTo>
                <a:cubicBezTo>
                  <a:pt x="80" y="30"/>
                  <a:pt x="63" y="24"/>
                  <a:pt x="52" y="22"/>
                </a:cubicBezTo>
                <a:cubicBezTo>
                  <a:pt x="42" y="20"/>
                  <a:pt x="33" y="29"/>
                  <a:pt x="24" y="32"/>
                </a:cubicBezTo>
                <a:cubicBezTo>
                  <a:pt x="38" y="70"/>
                  <a:pt x="29" y="68"/>
                  <a:pt x="52" y="32"/>
                </a:cubicBezTo>
                <a:cubicBezTo>
                  <a:pt x="43" y="29"/>
                  <a:pt x="33" y="18"/>
                  <a:pt x="24" y="22"/>
                </a:cubicBezTo>
                <a:cubicBezTo>
                  <a:pt x="15" y="26"/>
                  <a:pt x="8" y="43"/>
                  <a:pt x="15" y="50"/>
                </a:cubicBezTo>
                <a:cubicBezTo>
                  <a:pt x="22" y="57"/>
                  <a:pt x="34" y="44"/>
                  <a:pt x="43" y="41"/>
                </a:cubicBezTo>
                <a:cubicBezTo>
                  <a:pt x="34" y="35"/>
                  <a:pt x="23" y="14"/>
                  <a:pt x="15" y="22"/>
                </a:cubicBezTo>
                <a:cubicBezTo>
                  <a:pt x="6" y="31"/>
                  <a:pt x="13" y="53"/>
                  <a:pt x="24" y="60"/>
                </a:cubicBezTo>
                <a:cubicBezTo>
                  <a:pt x="35" y="67"/>
                  <a:pt x="49" y="53"/>
                  <a:pt x="61" y="50"/>
                </a:cubicBezTo>
                <a:cubicBezTo>
                  <a:pt x="58" y="38"/>
                  <a:pt x="62" y="21"/>
                  <a:pt x="52" y="13"/>
                </a:cubicBezTo>
                <a:cubicBezTo>
                  <a:pt x="35" y="0"/>
                  <a:pt x="0" y="38"/>
                  <a:pt x="34" y="50"/>
                </a:cubicBezTo>
                <a:cubicBezTo>
                  <a:pt x="42" y="53"/>
                  <a:pt x="46" y="38"/>
                  <a:pt x="52" y="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050"/>
          </a:p>
        </p:txBody>
      </p:sp>
      <p:sp>
        <p:nvSpPr>
          <p:cNvPr id="166920" name="Freeform 11">
            <a:extLst>
              <a:ext uri="{FF2B5EF4-FFF2-40B4-BE49-F238E27FC236}">
                <a16:creationId xmlns:a16="http://schemas.microsoft.com/office/drawing/2014/main" id="{DBEF37D7-F758-9D24-5947-A39773E8001B}"/>
              </a:ext>
            </a:extLst>
          </p:cNvPr>
          <p:cNvSpPr>
            <a:spLocks/>
          </p:cNvSpPr>
          <p:nvPr/>
        </p:nvSpPr>
        <p:spPr bwMode="auto">
          <a:xfrm>
            <a:off x="6635353" y="2828925"/>
            <a:ext cx="138113" cy="103585"/>
          </a:xfrm>
          <a:custGeom>
            <a:avLst/>
            <a:gdLst>
              <a:gd name="T0" fmla="*/ 2147483647 w 116"/>
              <a:gd name="T1" fmla="*/ 2147483647 h 87"/>
              <a:gd name="T2" fmla="*/ 2147483647 w 116"/>
              <a:gd name="T3" fmla="*/ 2147483647 h 87"/>
              <a:gd name="T4" fmla="*/ 2147483647 w 116"/>
              <a:gd name="T5" fmla="*/ 2147483647 h 87"/>
              <a:gd name="T6" fmla="*/ 2147483647 w 116"/>
              <a:gd name="T7" fmla="*/ 2147483647 h 87"/>
              <a:gd name="T8" fmla="*/ 2147483647 w 116"/>
              <a:gd name="T9" fmla="*/ 2147483647 h 87"/>
              <a:gd name="T10" fmla="*/ 2147483647 w 116"/>
              <a:gd name="T11" fmla="*/ 2147483647 h 87"/>
              <a:gd name="T12" fmla="*/ 2147483647 w 116"/>
              <a:gd name="T13" fmla="*/ 2147483647 h 87"/>
              <a:gd name="T14" fmla="*/ 2147483647 w 116"/>
              <a:gd name="T15" fmla="*/ 2147483647 h 87"/>
              <a:gd name="T16" fmla="*/ 2147483647 w 116"/>
              <a:gd name="T17" fmla="*/ 2147483647 h 87"/>
              <a:gd name="T18" fmla="*/ 2147483647 w 116"/>
              <a:gd name="T19" fmla="*/ 2147483647 h 87"/>
              <a:gd name="T20" fmla="*/ 2147483647 w 116"/>
              <a:gd name="T21" fmla="*/ 2147483647 h 87"/>
              <a:gd name="T22" fmla="*/ 2147483647 w 116"/>
              <a:gd name="T23" fmla="*/ 2147483647 h 87"/>
              <a:gd name="T24" fmla="*/ 2147483647 w 116"/>
              <a:gd name="T25" fmla="*/ 2147483647 h 87"/>
              <a:gd name="T26" fmla="*/ 2147483647 w 116"/>
              <a:gd name="T27" fmla="*/ 2147483647 h 87"/>
              <a:gd name="T28" fmla="*/ 2147483647 w 116"/>
              <a:gd name="T29" fmla="*/ 2147483647 h 87"/>
              <a:gd name="T30" fmla="*/ 2147483647 w 116"/>
              <a:gd name="T31" fmla="*/ 2147483647 h 87"/>
              <a:gd name="T32" fmla="*/ 2147483647 w 116"/>
              <a:gd name="T33" fmla="*/ 2147483647 h 87"/>
              <a:gd name="T34" fmla="*/ 2147483647 w 116"/>
              <a:gd name="T35" fmla="*/ 2147483647 h 87"/>
              <a:gd name="T36" fmla="*/ 2147483647 w 116"/>
              <a:gd name="T37" fmla="*/ 2147483647 h 87"/>
              <a:gd name="T38" fmla="*/ 2147483647 w 116"/>
              <a:gd name="T39" fmla="*/ 2147483647 h 87"/>
              <a:gd name="T40" fmla="*/ 2147483647 w 116"/>
              <a:gd name="T41" fmla="*/ 2147483647 h 87"/>
              <a:gd name="T42" fmla="*/ 2147483647 w 116"/>
              <a:gd name="T43" fmla="*/ 2147483647 h 87"/>
              <a:gd name="T44" fmla="*/ 2147483647 w 116"/>
              <a:gd name="T45" fmla="*/ 2147483647 h 87"/>
              <a:gd name="T46" fmla="*/ 2147483647 w 116"/>
              <a:gd name="T47" fmla="*/ 2147483647 h 87"/>
              <a:gd name="T48" fmla="*/ 2147483647 w 116"/>
              <a:gd name="T49" fmla="*/ 2147483647 h 8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16" h="87">
                <a:moveTo>
                  <a:pt x="79" y="21"/>
                </a:moveTo>
                <a:cubicBezTo>
                  <a:pt x="82" y="30"/>
                  <a:pt x="79" y="45"/>
                  <a:pt x="88" y="49"/>
                </a:cubicBezTo>
                <a:cubicBezTo>
                  <a:pt x="97" y="53"/>
                  <a:pt x="116" y="49"/>
                  <a:pt x="116" y="39"/>
                </a:cubicBezTo>
                <a:cubicBezTo>
                  <a:pt x="116" y="28"/>
                  <a:pt x="97" y="27"/>
                  <a:pt x="88" y="21"/>
                </a:cubicBezTo>
                <a:cubicBezTo>
                  <a:pt x="82" y="30"/>
                  <a:pt x="64" y="39"/>
                  <a:pt x="69" y="49"/>
                </a:cubicBezTo>
                <a:cubicBezTo>
                  <a:pt x="73" y="58"/>
                  <a:pt x="97" y="49"/>
                  <a:pt x="97" y="39"/>
                </a:cubicBezTo>
                <a:cubicBezTo>
                  <a:pt x="97" y="28"/>
                  <a:pt x="78" y="27"/>
                  <a:pt x="69" y="21"/>
                </a:cubicBezTo>
                <a:cubicBezTo>
                  <a:pt x="66" y="30"/>
                  <a:pt x="53" y="42"/>
                  <a:pt x="60" y="49"/>
                </a:cubicBezTo>
                <a:cubicBezTo>
                  <a:pt x="67" y="56"/>
                  <a:pt x="83" y="48"/>
                  <a:pt x="88" y="39"/>
                </a:cubicBezTo>
                <a:cubicBezTo>
                  <a:pt x="92" y="31"/>
                  <a:pt x="82" y="21"/>
                  <a:pt x="79" y="12"/>
                </a:cubicBezTo>
                <a:cubicBezTo>
                  <a:pt x="67" y="43"/>
                  <a:pt x="29" y="87"/>
                  <a:pt x="88" y="49"/>
                </a:cubicBezTo>
                <a:cubicBezTo>
                  <a:pt x="79" y="43"/>
                  <a:pt x="68" y="22"/>
                  <a:pt x="60" y="30"/>
                </a:cubicBezTo>
                <a:cubicBezTo>
                  <a:pt x="51" y="39"/>
                  <a:pt x="58" y="62"/>
                  <a:pt x="69" y="67"/>
                </a:cubicBezTo>
                <a:cubicBezTo>
                  <a:pt x="78" y="71"/>
                  <a:pt x="76" y="48"/>
                  <a:pt x="79" y="39"/>
                </a:cubicBezTo>
                <a:cubicBezTo>
                  <a:pt x="70" y="36"/>
                  <a:pt x="60" y="26"/>
                  <a:pt x="51" y="30"/>
                </a:cubicBezTo>
                <a:cubicBezTo>
                  <a:pt x="0" y="55"/>
                  <a:pt x="68" y="67"/>
                  <a:pt x="69" y="67"/>
                </a:cubicBezTo>
                <a:cubicBezTo>
                  <a:pt x="72" y="58"/>
                  <a:pt x="83" y="48"/>
                  <a:pt x="79" y="39"/>
                </a:cubicBezTo>
                <a:cubicBezTo>
                  <a:pt x="75" y="30"/>
                  <a:pt x="58" y="23"/>
                  <a:pt x="51" y="30"/>
                </a:cubicBezTo>
                <a:cubicBezTo>
                  <a:pt x="44" y="37"/>
                  <a:pt x="57" y="49"/>
                  <a:pt x="60" y="58"/>
                </a:cubicBezTo>
                <a:cubicBezTo>
                  <a:pt x="69" y="55"/>
                  <a:pt x="84" y="58"/>
                  <a:pt x="88" y="49"/>
                </a:cubicBezTo>
                <a:cubicBezTo>
                  <a:pt x="113" y="0"/>
                  <a:pt x="51" y="30"/>
                  <a:pt x="51" y="30"/>
                </a:cubicBezTo>
                <a:cubicBezTo>
                  <a:pt x="54" y="39"/>
                  <a:pt x="50" y="58"/>
                  <a:pt x="60" y="58"/>
                </a:cubicBezTo>
                <a:cubicBezTo>
                  <a:pt x="70" y="58"/>
                  <a:pt x="76" y="37"/>
                  <a:pt x="69" y="30"/>
                </a:cubicBezTo>
                <a:cubicBezTo>
                  <a:pt x="62" y="23"/>
                  <a:pt x="34" y="46"/>
                  <a:pt x="41" y="39"/>
                </a:cubicBezTo>
                <a:cubicBezTo>
                  <a:pt x="51" y="30"/>
                  <a:pt x="66" y="27"/>
                  <a:pt x="79" y="2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05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41284D0-8570-0062-57D2-7FF8FF1461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42"/>
          <a:stretch/>
        </p:blipFill>
        <p:spPr>
          <a:xfrm>
            <a:off x="5063588" y="2207941"/>
            <a:ext cx="4162091" cy="278678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A55D85-6B69-A239-9C08-CA617BFF6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30" y="148772"/>
            <a:ext cx="4854939" cy="470081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02B9A19-B045-039D-F421-E745DC311649}"/>
              </a:ext>
            </a:extLst>
          </p:cNvPr>
          <p:cNvSpPr txBox="1"/>
          <p:nvPr/>
        </p:nvSpPr>
        <p:spPr>
          <a:xfrm>
            <a:off x="5246869" y="1961720"/>
            <a:ext cx="1589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FF0000"/>
                </a:solidFill>
              </a:rPr>
              <a:t>Vesícula de transición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99674D9-7944-249C-CBFB-294FEAB7B67C}"/>
              </a:ext>
            </a:extLst>
          </p:cNvPr>
          <p:cNvSpPr txBox="1"/>
          <p:nvPr/>
        </p:nvSpPr>
        <p:spPr>
          <a:xfrm>
            <a:off x="5555319" y="3842033"/>
            <a:ext cx="1589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FF0000"/>
                </a:solidFill>
              </a:rPr>
              <a:t>Vesícula de transporte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8FBA69-D784-DA6D-EAB4-A6A069E201A6}"/>
              </a:ext>
            </a:extLst>
          </p:cNvPr>
          <p:cNvSpPr txBox="1"/>
          <p:nvPr/>
        </p:nvSpPr>
        <p:spPr>
          <a:xfrm>
            <a:off x="8095225" y="2953657"/>
            <a:ext cx="9471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FF0000"/>
                </a:solidFill>
              </a:rPr>
              <a:t>Vesícula de </a:t>
            </a:r>
          </a:p>
          <a:p>
            <a:r>
              <a:rPr lang="es-ES" sz="1000" b="1" dirty="0">
                <a:solidFill>
                  <a:srgbClr val="FF0000"/>
                </a:solidFill>
              </a:rPr>
              <a:t>secreción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A65584-EFD1-A07A-BE2F-B748A7A6154D}"/>
              </a:ext>
            </a:extLst>
          </p:cNvPr>
          <p:cNvSpPr txBox="1"/>
          <p:nvPr/>
        </p:nvSpPr>
        <p:spPr>
          <a:xfrm>
            <a:off x="5555319" y="1503717"/>
            <a:ext cx="3701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ESTRUCTURA DE UN DICTIOSOMA</a:t>
            </a:r>
          </a:p>
        </p:txBody>
      </p:sp>
    </p:spTree>
    <p:extLst>
      <p:ext uri="{BB962C8B-B14F-4D97-AF65-F5344CB8AC3E}">
        <p14:creationId xmlns:p14="http://schemas.microsoft.com/office/powerpoint/2010/main" val="7327846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A2EC86-278D-1EAA-D281-0BE768CBF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2" y="228827"/>
            <a:ext cx="4921527" cy="312397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5B9616A-5634-39DD-557B-9332A9CAB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281" y="278040"/>
            <a:ext cx="3716699" cy="30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382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919851-4DCB-C6CA-B7F6-A55F054A2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525"/>
            <a:ext cx="9144000" cy="442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160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426CFD-0B20-A943-4ED9-A971D1590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43" y="94343"/>
            <a:ext cx="5993399" cy="454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19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~LWF0000">
            <a:extLst>
              <a:ext uri="{FF2B5EF4-FFF2-40B4-BE49-F238E27FC236}">
                <a16:creationId xmlns:a16="http://schemas.microsoft.com/office/drawing/2014/main" id="{ED84F1C7-BA18-9655-A4BF-5BDE7F316C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1"/>
          <a:stretch>
            <a:fillRect/>
          </a:stretch>
        </p:blipFill>
        <p:spPr>
          <a:xfrm>
            <a:off x="1871663" y="0"/>
            <a:ext cx="5185172" cy="51423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83" name="Line 5">
            <a:extLst>
              <a:ext uri="{FF2B5EF4-FFF2-40B4-BE49-F238E27FC236}">
                <a16:creationId xmlns:a16="http://schemas.microsoft.com/office/drawing/2014/main" id="{6C937D98-98A6-EE68-3B86-727598099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3654" y="5143500"/>
            <a:ext cx="70246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050"/>
          </a:p>
        </p:txBody>
      </p:sp>
      <p:sp>
        <p:nvSpPr>
          <p:cNvPr id="97284" name="Line 6">
            <a:extLst>
              <a:ext uri="{FF2B5EF4-FFF2-40B4-BE49-F238E27FC236}">
                <a16:creationId xmlns:a16="http://schemas.microsoft.com/office/drawing/2014/main" id="{13E8F6DA-178A-1D73-7959-176997C499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3654" y="5143500"/>
            <a:ext cx="64889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050"/>
          </a:p>
        </p:txBody>
      </p:sp>
      <p:sp>
        <p:nvSpPr>
          <p:cNvPr id="97285" name="Line 7">
            <a:extLst>
              <a:ext uri="{FF2B5EF4-FFF2-40B4-BE49-F238E27FC236}">
                <a16:creationId xmlns:a16="http://schemas.microsoft.com/office/drawing/2014/main" id="{C8675EEF-DDBF-E30D-C98D-7A238630AA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3654" y="5143500"/>
            <a:ext cx="70246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 sz="1050"/>
          </a:p>
        </p:txBody>
      </p:sp>
      <p:sp>
        <p:nvSpPr>
          <p:cNvPr id="97286" name="Text Box 9">
            <a:extLst>
              <a:ext uri="{FF2B5EF4-FFF2-40B4-BE49-F238E27FC236}">
                <a16:creationId xmlns:a16="http://schemas.microsoft.com/office/drawing/2014/main" id="{0E0DB206-61D5-19BA-8A18-85B198A16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019" y="303610"/>
            <a:ext cx="716756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750" b="1"/>
              <a:t>Micro</a:t>
            </a:r>
          </a:p>
        </p:txBody>
      </p:sp>
      <p:sp>
        <p:nvSpPr>
          <p:cNvPr id="97287" name="Rectangle 10">
            <a:extLst>
              <a:ext uri="{FF2B5EF4-FFF2-40B4-BE49-F238E27FC236}">
                <a16:creationId xmlns:a16="http://schemas.microsoft.com/office/drawing/2014/main" id="{23E1674E-AE0E-1EE4-D5FD-CB0AF8D29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1728" y="4764882"/>
            <a:ext cx="919163" cy="378619"/>
          </a:xfrm>
          <a:prstGeom prst="rect">
            <a:avLst/>
          </a:prstGeom>
          <a:solidFill>
            <a:srgbClr val="99CC00">
              <a:alpha val="4392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350"/>
          </a:p>
        </p:txBody>
      </p:sp>
      <p:sp>
        <p:nvSpPr>
          <p:cNvPr id="97288" name="Rectangle 12">
            <a:extLst>
              <a:ext uri="{FF2B5EF4-FFF2-40B4-BE49-F238E27FC236}">
                <a16:creationId xmlns:a16="http://schemas.microsoft.com/office/drawing/2014/main" id="{F57B08D4-2C5C-5C5D-2EB1-AAA223698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672" y="4300538"/>
            <a:ext cx="919163" cy="378619"/>
          </a:xfrm>
          <a:prstGeom prst="rect">
            <a:avLst/>
          </a:prstGeom>
          <a:solidFill>
            <a:srgbClr val="99CCFF">
              <a:alpha val="4392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350"/>
          </a:p>
        </p:txBody>
      </p:sp>
      <p:sp>
        <p:nvSpPr>
          <p:cNvPr id="97289" name="Rectangle 13">
            <a:extLst>
              <a:ext uri="{FF2B5EF4-FFF2-40B4-BE49-F238E27FC236}">
                <a16:creationId xmlns:a16="http://schemas.microsoft.com/office/drawing/2014/main" id="{BC96BAFD-F41E-DA38-FB83-A7C503BC3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441" y="357188"/>
            <a:ext cx="919163" cy="540544"/>
          </a:xfrm>
          <a:prstGeom prst="rect">
            <a:avLst/>
          </a:prstGeom>
          <a:solidFill>
            <a:srgbClr val="993300">
              <a:alpha val="2313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35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9FB9A6-3877-8C3B-5163-5504AC7AC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90" y="207962"/>
            <a:ext cx="5973993" cy="247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418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9A9C92-B3F4-FF4F-44B2-E1EF248C1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6" y="57149"/>
            <a:ext cx="2133600" cy="4572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7183C0-69AC-D7FD-F7E3-6A8337018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02" y="514349"/>
            <a:ext cx="5170684" cy="4598194"/>
          </a:xfrm>
          <a:prstGeom prst="rect">
            <a:avLst/>
          </a:prstGeom>
        </p:spPr>
      </p:pic>
      <p:pic>
        <p:nvPicPr>
          <p:cNvPr id="2" name="Picture 5" descr="0107">
            <a:extLst>
              <a:ext uri="{FF2B5EF4-FFF2-40B4-BE49-F238E27FC236}">
                <a16:creationId xmlns:a16="http://schemas.microsoft.com/office/drawing/2014/main" id="{1617AFBE-5529-474E-8C9F-64BAAE3E0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4"/>
          <a:stretch>
            <a:fillRect/>
          </a:stretch>
        </p:blipFill>
        <p:spPr bwMode="auto">
          <a:xfrm>
            <a:off x="5170395" y="3022148"/>
            <a:ext cx="3973605" cy="197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DCC647E-5309-3D93-A33D-6D2D9793E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419" y="147409"/>
            <a:ext cx="3448295" cy="206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792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1A5440D-47A1-E26D-9D10-CEC850E94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455"/>
          <a:stretch/>
        </p:blipFill>
        <p:spPr>
          <a:xfrm>
            <a:off x="173153" y="159658"/>
            <a:ext cx="5513628" cy="14441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93040D8-8112-1C32-9E6A-6D470ABB4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60" y="1810942"/>
            <a:ext cx="4724400" cy="2665976"/>
          </a:xfrm>
          <a:prstGeom prst="rect">
            <a:avLst/>
          </a:prstGeom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4545135A-3C4B-F0A4-669A-EAFD5E32E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29" y="1446444"/>
            <a:ext cx="3240082" cy="306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8601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1A5440D-47A1-E26D-9D10-CEC850E94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639"/>
          <a:stretch/>
        </p:blipFill>
        <p:spPr>
          <a:xfrm>
            <a:off x="165896" y="159657"/>
            <a:ext cx="5513628" cy="183605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0DB25DC-B37B-2138-3AA0-50D494E8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0" y="2202828"/>
            <a:ext cx="4724400" cy="2665976"/>
          </a:xfrm>
          <a:prstGeom prst="rect">
            <a:avLst/>
          </a:prstGeom>
        </p:spPr>
      </p:pic>
      <p:pic>
        <p:nvPicPr>
          <p:cNvPr id="5" name="Picture 5" descr="11">
            <a:extLst>
              <a:ext uri="{FF2B5EF4-FFF2-40B4-BE49-F238E27FC236}">
                <a16:creationId xmlns:a16="http://schemas.microsoft.com/office/drawing/2014/main" id="{0B00F472-A58E-6082-0A5C-9FE8A6901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7" y="422388"/>
            <a:ext cx="2263341" cy="404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0814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428DFB-DCFE-8CBF-9D04-D81940B91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545"/>
          <a:stretch/>
        </p:blipFill>
        <p:spPr>
          <a:xfrm>
            <a:off x="52565" y="65315"/>
            <a:ext cx="6201634" cy="243839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49A536A-AC3C-8BA9-934C-E1D2DFCFC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053" y="2339637"/>
            <a:ext cx="4724400" cy="266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766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428DFB-DCFE-8CBF-9D04-D81940B91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891"/>
          <a:stretch/>
        </p:blipFill>
        <p:spPr>
          <a:xfrm>
            <a:off x="183193" y="176892"/>
            <a:ext cx="6201634" cy="223247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C5BC1CD-7263-ED9C-E5C4-21AA5CB00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596" y="2246371"/>
            <a:ext cx="4724400" cy="266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069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9432E5-7E3D-961C-230D-49D3B0EC3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15" y="0"/>
            <a:ext cx="5866845" cy="24633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F775AB6-455E-F62D-D2AD-10A860FB3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474" y="2104571"/>
            <a:ext cx="2868526" cy="280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710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83E85F-B5CD-CA15-6669-0A65888E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6" y="391886"/>
            <a:ext cx="5750342" cy="4802414"/>
          </a:xfrm>
          <a:prstGeom prst="rect">
            <a:avLst/>
          </a:prstGeom>
        </p:spPr>
      </p:pic>
      <p:pic>
        <p:nvPicPr>
          <p:cNvPr id="2" name="Picture 2" descr="LA TEORÍA DE LA ENDOSIMBIOSIS timeline | Timetoast timelines">
            <a:extLst>
              <a:ext uri="{FF2B5EF4-FFF2-40B4-BE49-F238E27FC236}">
                <a16:creationId xmlns:a16="http://schemas.microsoft.com/office/drawing/2014/main" id="{4D732CBA-7889-A651-7CC7-76B5773D2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27" y="1"/>
            <a:ext cx="3984173" cy="132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B2B510A-449E-0FA5-6AD1-62F75F270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595" y="1393372"/>
            <a:ext cx="2928896" cy="3655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60953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92E2BF-D718-EF52-56EC-3A3547CDB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16" y="166234"/>
            <a:ext cx="2943225" cy="4857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19C87DB-CE5F-A49E-851E-6D5822E0A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74" y="718456"/>
            <a:ext cx="5735411" cy="25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958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82C4B1E-9318-FB5B-2EAF-F51D6935D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30" y="195942"/>
            <a:ext cx="6204446" cy="45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89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5" descr="filament">
            <a:extLst>
              <a:ext uri="{FF2B5EF4-FFF2-40B4-BE49-F238E27FC236}">
                <a16:creationId xmlns:a16="http://schemas.microsoft.com/office/drawing/2014/main" id="{55C731AB-A8FA-9037-648C-25DAB1157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32" y="318125"/>
            <a:ext cx="6758845" cy="423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5" descr="17_Diapositiva">
            <a:extLst>
              <a:ext uri="{FF2B5EF4-FFF2-40B4-BE49-F238E27FC236}">
                <a16:creationId xmlns:a16="http://schemas.microsoft.com/office/drawing/2014/main" id="{EBD3FCE4-D4F5-009F-D134-42DD2C8E805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58000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5" descr="18_Diapositiva">
            <a:extLst>
              <a:ext uri="{FF2B5EF4-FFF2-40B4-BE49-F238E27FC236}">
                <a16:creationId xmlns:a16="http://schemas.microsoft.com/office/drawing/2014/main" id="{EA36526F-E37D-10F3-D448-85944ABB983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58000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DF61F0-9F32-7E2D-C8EA-26DC1680F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163285" y="0"/>
            <a:ext cx="8817429" cy="2571750"/>
          </a:xfrm>
          <a:prstGeom prst="rect">
            <a:avLst/>
          </a:prstGeom>
        </p:spPr>
      </p:pic>
      <p:pic>
        <p:nvPicPr>
          <p:cNvPr id="2" name="Picture 5" descr="15_Diapositiva">
            <a:extLst>
              <a:ext uri="{FF2B5EF4-FFF2-40B4-BE49-F238E27FC236}">
                <a16:creationId xmlns:a16="http://schemas.microsoft.com/office/drawing/2014/main" id="{5FACDD9D-F87E-0CCB-0A53-201FBE853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70" y="2325914"/>
            <a:ext cx="3679372" cy="275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1819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FA8F95-AC10-FA51-BFBF-777D20BAF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378"/>
          <a:stretch/>
        </p:blipFill>
        <p:spPr>
          <a:xfrm>
            <a:off x="163109" y="157163"/>
            <a:ext cx="5751463" cy="2752272"/>
          </a:xfrm>
          <a:prstGeom prst="rect">
            <a:avLst/>
          </a:prstGeom>
        </p:spPr>
      </p:pic>
      <p:pic>
        <p:nvPicPr>
          <p:cNvPr id="4" name="Picture 7" descr="fotosintesis">
            <a:extLst>
              <a:ext uri="{FF2B5EF4-FFF2-40B4-BE49-F238E27FC236}">
                <a16:creationId xmlns:a16="http://schemas.microsoft.com/office/drawing/2014/main" id="{B309324D-DC31-B9AF-670B-0F8AAC42A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72" y="1533299"/>
            <a:ext cx="2796920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1576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FA8F95-AC10-FA51-BFBF-777D20BAF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523"/>
          <a:stretch/>
        </p:blipFill>
        <p:spPr>
          <a:xfrm>
            <a:off x="414571" y="143421"/>
            <a:ext cx="5751463" cy="177618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551B52-ABDC-0B5B-DA20-D061BE06A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71" y="1919606"/>
            <a:ext cx="4305108" cy="32238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C95485D-AE0E-19BD-24FD-7AB27FBAF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034" y="1919606"/>
            <a:ext cx="2886670" cy="290657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A86EAF-24D8-C943-975E-3468B9371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209" y="196105"/>
            <a:ext cx="2491737" cy="167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7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F86334-38A2-A510-7911-5870E811A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5" y="124505"/>
            <a:ext cx="5099731" cy="2359247"/>
          </a:xfrm>
          <a:prstGeom prst="rect">
            <a:avLst/>
          </a:prstGeom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F6F138EE-19F6-6F4C-2583-0B59194B7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3" y="2483752"/>
            <a:ext cx="5225143" cy="260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ICCIONARIO DE BIOLOGIA: ¿QUÉ SON ESTROMAS?">
            <a:extLst>
              <a:ext uri="{FF2B5EF4-FFF2-40B4-BE49-F238E27FC236}">
                <a16:creationId xmlns:a16="http://schemas.microsoft.com/office/drawing/2014/main" id="{5C9D6503-B862-A65B-A350-20C439B3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183" y="268059"/>
            <a:ext cx="3395344" cy="24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7571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C18B4A-1F41-75BD-1EC4-455CB89E2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768"/>
          <a:stretch/>
        </p:blipFill>
        <p:spPr>
          <a:xfrm>
            <a:off x="104067" y="145144"/>
            <a:ext cx="5284988" cy="226694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48160EE-760B-E414-DC96-17F0F8BEA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9" y="2412093"/>
            <a:ext cx="5225143" cy="260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5695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C18B4A-1F41-75BD-1EC4-455CB89E2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232"/>
          <a:stretch/>
        </p:blipFill>
        <p:spPr>
          <a:xfrm>
            <a:off x="91811" y="0"/>
            <a:ext cx="5685936" cy="2058307"/>
          </a:xfrm>
          <a:prstGeom prst="rect">
            <a:avLst/>
          </a:prstGeom>
        </p:spPr>
      </p:pic>
      <p:pic>
        <p:nvPicPr>
          <p:cNvPr id="36868" name="Picture 4" descr="DICCIONARIO DE BIOLOGIA: ¿QUÉ SON ESTROMAS?">
            <a:extLst>
              <a:ext uri="{FF2B5EF4-FFF2-40B4-BE49-F238E27FC236}">
                <a16:creationId xmlns:a16="http://schemas.microsoft.com/office/drawing/2014/main" id="{12A81FE4-4CEE-1784-6760-B2F663E20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17" y="2275566"/>
            <a:ext cx="3869525" cy="276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6374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5">
            <a:extLst>
              <a:ext uri="{FF2B5EF4-FFF2-40B4-BE49-F238E27FC236}">
                <a16:creationId xmlns:a16="http://schemas.microsoft.com/office/drawing/2014/main" id="{86A6A742-A4D3-5B3B-29AF-335BF499B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endParaRPr lang="es-ES_tradnl" altLang="es-ES"/>
          </a:p>
        </p:txBody>
      </p:sp>
      <p:pic>
        <p:nvPicPr>
          <p:cNvPr id="221187" name="Picture 4" descr="22_Diapositiva">
            <a:extLst>
              <a:ext uri="{FF2B5EF4-FFF2-40B4-BE49-F238E27FC236}">
                <a16:creationId xmlns:a16="http://schemas.microsoft.com/office/drawing/2014/main" id="{B30C4145-614D-B275-6865-3442EEBF07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58000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8BEADB-6B01-1B10-4E62-980E0F107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46" y="239144"/>
            <a:ext cx="5967583" cy="466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29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 descr="66b3dc349ddfilenameD233typeimagegif">
            <a:extLst>
              <a:ext uri="{FF2B5EF4-FFF2-40B4-BE49-F238E27FC236}">
                <a16:creationId xmlns:a16="http://schemas.microsoft.com/office/drawing/2014/main" id="{869E34C2-04CF-5F83-F604-6A5E83F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5" y="347663"/>
            <a:ext cx="751049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A95A850-F9A1-466B-7799-C09790341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4" y="0"/>
            <a:ext cx="6546624" cy="222895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DE6C053-CF54-7394-E714-7E681D01D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828" y="2324655"/>
            <a:ext cx="5174343" cy="275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2714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0F9F3DF8-0656-5618-D57D-4EFEDCEBA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0" y="449942"/>
            <a:ext cx="7667939" cy="408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2663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3BFD85-2F14-2310-1F79-D25640769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68" y="151493"/>
            <a:ext cx="2879077" cy="3274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2DE2AC-A584-B685-CCB3-9E5CCB956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297" y="58057"/>
            <a:ext cx="3254934" cy="5085443"/>
          </a:xfrm>
          <a:prstGeom prst="rect">
            <a:avLst/>
          </a:prstGeom>
        </p:spPr>
      </p:pic>
      <p:pic>
        <p:nvPicPr>
          <p:cNvPr id="2050" name="Picture 2" descr="Lisosomas - Qué son, funciones, estructura y características">
            <a:extLst>
              <a:ext uri="{FF2B5EF4-FFF2-40B4-BE49-F238E27FC236}">
                <a16:creationId xmlns:a16="http://schemas.microsoft.com/office/drawing/2014/main" id="{81219736-4323-AED1-944A-71A576C2E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77991" y="1762577"/>
            <a:ext cx="1959429" cy="19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6050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C528165-803A-5502-C25D-D48FF9952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5" y="0"/>
            <a:ext cx="4104701" cy="51435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3AB9FD6-989F-18BD-FE7F-021976BD4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39" y="0"/>
            <a:ext cx="34861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6832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763DB8-CE37-1C19-B707-012BF9456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4" y="282575"/>
            <a:ext cx="5029200" cy="11239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2A06412-CE03-7868-8BA0-DC59760F4209}"/>
              </a:ext>
            </a:extLst>
          </p:cNvPr>
          <p:cNvSpPr txBox="1"/>
          <p:nvPr/>
        </p:nvSpPr>
        <p:spPr>
          <a:xfrm>
            <a:off x="370114" y="1465368"/>
            <a:ext cx="86142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altLang="es-ES" sz="1400" dirty="0"/>
              <a:t>Este proceso es importante en las células del hueso y el cartílago, que digieren la matriz extracelular del tejido, para su  remodelación, y también en los hongos, para digerir sustancias del medio y después incorporarlas.</a:t>
            </a:r>
            <a:endParaRPr lang="es-ES" dirty="0"/>
          </a:p>
        </p:txBody>
      </p:sp>
      <p:pic>
        <p:nvPicPr>
          <p:cNvPr id="6" name="Picture 5" descr="hongos1">
            <a:extLst>
              <a:ext uri="{FF2B5EF4-FFF2-40B4-BE49-F238E27FC236}">
                <a16:creationId xmlns:a16="http://schemas.microsoft.com/office/drawing/2014/main" id="{B80DC8D2-ADC2-3EE3-C9DC-292EFFACA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228" y="2376404"/>
            <a:ext cx="3124945" cy="234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39-6byc">
            <a:extLst>
              <a:ext uri="{FF2B5EF4-FFF2-40B4-BE49-F238E27FC236}">
                <a16:creationId xmlns:a16="http://schemas.microsoft.com/office/drawing/2014/main" id="{4E9F9F0D-A7F3-D6ED-37D5-A8F678DD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7" y="2410240"/>
            <a:ext cx="3103194" cy="227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0113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68D9E9-68A7-89A2-AA9D-6FEB0E73C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41" y="159657"/>
            <a:ext cx="5568393" cy="4506686"/>
          </a:xfrm>
          <a:prstGeom prst="rect">
            <a:avLst/>
          </a:prstGeom>
        </p:spPr>
      </p:pic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C21B65AE-7B0C-7217-5267-0E092307D8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593230"/>
              </p:ext>
            </p:extLst>
          </p:nvPr>
        </p:nvGraphicFramePr>
        <p:xfrm>
          <a:off x="5799953" y="159657"/>
          <a:ext cx="3212406" cy="246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8221223" imgH="6304762" progId="">
                  <p:embed/>
                </p:oleObj>
              </mc:Choice>
              <mc:Fallback>
                <p:oleObj r:id="rId4" imgW="8221223" imgH="6304762" progId="">
                  <p:embed/>
                  <p:pic>
                    <p:nvPicPr>
                      <p:cNvPr id="190467" name="Object 5">
                        <a:extLst>
                          <a:ext uri="{FF2B5EF4-FFF2-40B4-BE49-F238E27FC236}">
                            <a16:creationId xmlns:a16="http://schemas.microsoft.com/office/drawing/2014/main" id="{9A289DDF-2A0D-EC4A-1016-F526C92B32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9953" y="159657"/>
                        <a:ext cx="3212406" cy="246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300DD584-2FA5-6F98-56B4-217BCCBBB72D}"/>
              </a:ext>
            </a:extLst>
          </p:cNvPr>
          <p:cNvSpPr txBox="1"/>
          <p:nvPr/>
        </p:nvSpPr>
        <p:spPr>
          <a:xfrm>
            <a:off x="5799953" y="2694095"/>
            <a:ext cx="32124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1200" i="1" dirty="0">
                <a:solidFill>
                  <a:schemeClr val="accent2"/>
                </a:solidFill>
              </a:rPr>
              <a:t>Los peroxisomas poseen un contenido finamente granular, que a veces se condensa en la zona central formando un </a:t>
            </a:r>
            <a:r>
              <a:rPr lang="es-ES" altLang="es-ES" sz="1200" b="1" i="1" dirty="0">
                <a:solidFill>
                  <a:schemeClr val="accent2"/>
                </a:solidFill>
              </a:rPr>
              <a:t>nucleoide cristalino</a:t>
            </a:r>
            <a:r>
              <a:rPr lang="es-ES" altLang="es-ES" sz="1200" i="1" dirty="0">
                <a:solidFill>
                  <a:schemeClr val="accent2"/>
                </a:solidFill>
              </a:rPr>
              <a:t>. Estas formaciones cristalinas aparecen por la acumulación de elevadas concentraciones de algunas enzimas, como la catalasa y la urato oxidasa, y le confieren una apariencia característica al microscopio electrónico.</a:t>
            </a:r>
            <a:r>
              <a:rPr lang="es-ES_tradnl" alt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59874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5" descr="me-peroxisoma2">
            <a:extLst>
              <a:ext uri="{FF2B5EF4-FFF2-40B4-BE49-F238E27FC236}">
                <a16:creationId xmlns:a16="http://schemas.microsoft.com/office/drawing/2014/main" id="{E4F84251-0706-9E37-4AFE-2DF6B67D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6"/>
          <a:stretch>
            <a:fillRect/>
          </a:stretch>
        </p:blipFill>
        <p:spPr bwMode="auto">
          <a:xfrm>
            <a:off x="1709738" y="357188"/>
            <a:ext cx="5886450" cy="452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7E48F1-BBC5-8387-584A-8967B5422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51" y="204787"/>
            <a:ext cx="7019925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262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~LWF0029">
            <a:extLst>
              <a:ext uri="{FF2B5EF4-FFF2-40B4-BE49-F238E27FC236}">
                <a16:creationId xmlns:a16="http://schemas.microsoft.com/office/drawing/2014/main" id="{01190D4A-EBAA-83BF-FD40-2FC8352C9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b="1523"/>
          <a:stretch>
            <a:fillRect/>
          </a:stretch>
        </p:blipFill>
        <p:spPr bwMode="auto">
          <a:xfrm>
            <a:off x="1422625" y="215899"/>
            <a:ext cx="5761945" cy="460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0003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5A88E6-9C85-964C-7BE5-860859872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800"/>
          <a:stretch/>
        </p:blipFill>
        <p:spPr>
          <a:xfrm>
            <a:off x="69283" y="26307"/>
            <a:ext cx="5457598" cy="2315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17E523-F04D-22F1-6D9C-C67C3639A2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8"/>
          <a:stretch/>
        </p:blipFill>
        <p:spPr>
          <a:xfrm>
            <a:off x="5351358" y="1184056"/>
            <a:ext cx="3723359" cy="362742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1F38A10-EA5B-C90C-6C86-A32FC880FD66}"/>
              </a:ext>
            </a:extLst>
          </p:cNvPr>
          <p:cNvSpPr txBox="1"/>
          <p:nvPr/>
        </p:nvSpPr>
        <p:spPr>
          <a:xfrm>
            <a:off x="682735" y="3241825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Las </a:t>
            </a:r>
            <a:r>
              <a:rPr lang="es-ES" sz="1200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luciferinas</a:t>
            </a:r>
            <a:r>
              <a:rPr lang="es-ES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son compuestos que se utilizan para la obtención de luz en organismos </a:t>
            </a:r>
            <a:r>
              <a:rPr lang="es-ES" sz="1200" b="0" i="1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Bioluminiscencia"/>
              </a:rPr>
              <a:t>bioluminiscentes</a:t>
            </a:r>
            <a:r>
              <a:rPr lang="es-ES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Mediante la actividad catalítica de la </a:t>
            </a:r>
            <a:r>
              <a:rPr lang="es-ES" sz="1200" b="0" i="1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Enzima"/>
              </a:rPr>
              <a:t>enzima</a:t>
            </a:r>
            <a:r>
              <a:rPr lang="es-ES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s-ES" sz="1200" b="0" i="1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 tooltip="Luciferasa"/>
              </a:rPr>
              <a:t>luciferasa</a:t>
            </a:r>
            <a:r>
              <a:rPr lang="es-ES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correspondiente, reaccionan con </a:t>
            </a:r>
            <a:r>
              <a:rPr lang="es-ES" sz="1200" b="0" i="1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8" tooltip="Oxígeno"/>
              </a:rPr>
              <a:t>oxígeno</a:t>
            </a:r>
            <a:r>
              <a:rPr lang="es-ES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s-ES" sz="1200" b="0" i="1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9" tooltip="Oxidación"/>
              </a:rPr>
              <a:t>oxidación</a:t>
            </a:r>
            <a:r>
              <a:rPr lang="es-ES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Por el cambio, la mayoría de los grupos funcionales eliminados de la luciferina liberan energía en forma de luz. Tanto las luciferinas como las </a:t>
            </a:r>
            <a:r>
              <a:rPr lang="es-ES" sz="12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luciferasas</a:t>
            </a:r>
            <a:r>
              <a:rPr lang="es-ES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son </a:t>
            </a:r>
            <a:r>
              <a:rPr lang="es-ES" sz="1200" b="0" i="1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0" tooltip="Taxón"/>
              </a:rPr>
              <a:t>taxón específica</a:t>
            </a:r>
            <a:r>
              <a:rPr lang="es-ES" sz="12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es decir características de cada especie.</a:t>
            </a:r>
            <a:endParaRPr lang="es-ES" sz="1200" i="1" dirty="0"/>
          </a:p>
        </p:txBody>
      </p:sp>
    </p:spTree>
    <p:extLst>
      <p:ext uri="{BB962C8B-B14F-4D97-AF65-F5344CB8AC3E}">
        <p14:creationId xmlns:p14="http://schemas.microsoft.com/office/powerpoint/2010/main" val="862247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D135C8-61E3-A1F3-A011-C1B76B7AA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827"/>
          <a:stretch/>
        </p:blipFill>
        <p:spPr>
          <a:xfrm>
            <a:off x="354055" y="0"/>
            <a:ext cx="5431431" cy="3403600"/>
          </a:xfrm>
          <a:prstGeom prst="rect">
            <a:avLst/>
          </a:prstGeom>
        </p:spPr>
      </p:pic>
      <p:pic>
        <p:nvPicPr>
          <p:cNvPr id="2" name="Picture 12" descr="13">
            <a:extLst>
              <a:ext uri="{FF2B5EF4-FFF2-40B4-BE49-F238E27FC236}">
                <a16:creationId xmlns:a16="http://schemas.microsoft.com/office/drawing/2014/main" id="{8DB6081A-C476-65DA-7DD1-E6941DA10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55" y="3490319"/>
            <a:ext cx="5537848" cy="132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ADAEB4F0-7B7C-39AF-87B1-41F4E72BB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49"/>
          <a:stretch/>
        </p:blipFill>
        <p:spPr bwMode="auto">
          <a:xfrm>
            <a:off x="5973000" y="279453"/>
            <a:ext cx="2292885" cy="312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565B4678-A5D6-EA6E-5C25-474913DBA64B}"/>
              </a:ext>
            </a:extLst>
          </p:cNvPr>
          <p:cNvCxnSpPr/>
          <p:nvPr/>
        </p:nvCxnSpPr>
        <p:spPr>
          <a:xfrm>
            <a:off x="8164285" y="2460172"/>
            <a:ext cx="0" cy="37737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F6AA0DB3-06FF-FCD5-5985-E1C09D3EDAB1}"/>
              </a:ext>
            </a:extLst>
          </p:cNvPr>
          <p:cNvSpPr txBox="1"/>
          <p:nvPr/>
        </p:nvSpPr>
        <p:spPr>
          <a:xfrm>
            <a:off x="8164285" y="2494968"/>
            <a:ext cx="979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7 a 8 nm</a:t>
            </a:r>
          </a:p>
        </p:txBody>
      </p:sp>
    </p:spTree>
    <p:extLst>
      <p:ext uri="{BB962C8B-B14F-4D97-AF65-F5344CB8AC3E}">
        <p14:creationId xmlns:p14="http://schemas.microsoft.com/office/powerpoint/2010/main" val="3590226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5A88E6-9C85-964C-7BE5-860859872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60"/>
          <a:stretch/>
        </p:blipFill>
        <p:spPr>
          <a:xfrm>
            <a:off x="188459" y="146993"/>
            <a:ext cx="6309596" cy="1277257"/>
          </a:xfrm>
          <a:prstGeom prst="rect">
            <a:avLst/>
          </a:prstGeom>
        </p:spPr>
      </p:pic>
      <p:pic>
        <p:nvPicPr>
          <p:cNvPr id="4" name="Picture 7" descr="me-peroxisoma2">
            <a:extLst>
              <a:ext uri="{FF2B5EF4-FFF2-40B4-BE49-F238E27FC236}">
                <a16:creationId xmlns:a16="http://schemas.microsoft.com/office/drawing/2014/main" id="{2F2BD7D9-63EB-0A42-5004-9B74B3C57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4"/>
          <a:stretch>
            <a:fillRect/>
          </a:stretch>
        </p:blipFill>
        <p:spPr bwMode="auto">
          <a:xfrm>
            <a:off x="3667402" y="1485805"/>
            <a:ext cx="4395284" cy="339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hicharo1">
            <a:extLst>
              <a:ext uri="{FF2B5EF4-FFF2-40B4-BE49-F238E27FC236}">
                <a16:creationId xmlns:a16="http://schemas.microsoft.com/office/drawing/2014/main" id="{7B3CF42B-A5C6-7843-3215-C10F8EA4D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82" y="1485805"/>
            <a:ext cx="3228373" cy="309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4009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E6D3E9-AFAE-D865-6AA0-EB95683E9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55" y="37761"/>
            <a:ext cx="5497813" cy="4809671"/>
          </a:xfrm>
          <a:prstGeom prst="rect">
            <a:avLst/>
          </a:prstGeom>
        </p:spPr>
      </p:pic>
      <p:pic>
        <p:nvPicPr>
          <p:cNvPr id="4" name="Picture 6" descr="Célula vegetal">
            <a:extLst>
              <a:ext uri="{FF2B5EF4-FFF2-40B4-BE49-F238E27FC236}">
                <a16:creationId xmlns:a16="http://schemas.microsoft.com/office/drawing/2014/main" id="{84D197B0-86EE-915D-CD61-E9A0C5F29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38" y="139217"/>
            <a:ext cx="3283062" cy="237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F4A5946-CDEB-7D55-B5E7-B46B8D9399D3}"/>
              </a:ext>
            </a:extLst>
          </p:cNvPr>
          <p:cNvSpPr txBox="1"/>
          <p:nvPr/>
        </p:nvSpPr>
        <p:spPr>
          <a:xfrm>
            <a:off x="202641" y="4743390"/>
            <a:ext cx="5693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1000" b="1" dirty="0">
                <a:solidFill>
                  <a:srgbClr val="CC3300"/>
                </a:solidFill>
              </a:rPr>
              <a:t>Las vacuolas de las células animales</a:t>
            </a:r>
            <a:r>
              <a:rPr lang="es-ES" altLang="es-ES" sz="1000" dirty="0"/>
              <a:t> suelen ser pequeñas, y actualmente se denominan </a:t>
            </a:r>
            <a:r>
              <a:rPr lang="es-ES" altLang="es-ES" sz="1000" b="1" dirty="0"/>
              <a:t>vesículas</a:t>
            </a:r>
            <a:r>
              <a:rPr lang="es-ES" altLang="es-ES" sz="1000" dirty="0"/>
              <a:t>. </a:t>
            </a:r>
            <a:endParaRPr lang="es-ES" altLang="es-ES" sz="1000" b="1" dirty="0"/>
          </a:p>
        </p:txBody>
      </p:sp>
      <p:pic>
        <p:nvPicPr>
          <p:cNvPr id="7" name="Picture 5" descr="6">
            <a:extLst>
              <a:ext uri="{FF2B5EF4-FFF2-40B4-BE49-F238E27FC236}">
                <a16:creationId xmlns:a16="http://schemas.microsoft.com/office/drawing/2014/main" id="{60AD624B-8D07-B986-E6C5-889D659B4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79" y="2877516"/>
            <a:ext cx="2592069" cy="212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BB54D23-BC93-199E-79C7-D38FFC003E50}"/>
              </a:ext>
            </a:extLst>
          </p:cNvPr>
          <p:cNvSpPr txBox="1"/>
          <p:nvPr/>
        </p:nvSpPr>
        <p:spPr>
          <a:xfrm>
            <a:off x="7959534" y="3077029"/>
            <a:ext cx="1293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(membrana de la vacuola)</a:t>
            </a:r>
          </a:p>
        </p:txBody>
      </p:sp>
    </p:spTree>
    <p:extLst>
      <p:ext uri="{BB962C8B-B14F-4D97-AF65-F5344CB8AC3E}">
        <p14:creationId xmlns:p14="http://schemas.microsoft.com/office/powerpoint/2010/main" val="26574830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7" descr="Diapositiva27">
            <a:extLst>
              <a:ext uri="{FF2B5EF4-FFF2-40B4-BE49-F238E27FC236}">
                <a16:creationId xmlns:a16="http://schemas.microsoft.com/office/drawing/2014/main" id="{8BF6348E-94E6-7A5D-C3CD-11D16314D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CBB0B8-8221-9168-12B5-71AE75DB0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414"/>
          <a:stretch/>
        </p:blipFill>
        <p:spPr>
          <a:xfrm>
            <a:off x="253045" y="0"/>
            <a:ext cx="5909224" cy="2293257"/>
          </a:xfrm>
          <a:prstGeom prst="rect">
            <a:avLst/>
          </a:prstGeom>
        </p:spPr>
      </p:pic>
      <p:pic>
        <p:nvPicPr>
          <p:cNvPr id="4" name="Picture 7" descr="lsosoma2">
            <a:extLst>
              <a:ext uri="{FF2B5EF4-FFF2-40B4-BE49-F238E27FC236}">
                <a16:creationId xmlns:a16="http://schemas.microsoft.com/office/drawing/2014/main" id="{0C584DC9-55E6-E978-858C-0BD2820FA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73" y="2169886"/>
            <a:ext cx="3966772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6965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5" descr="&quot;Vacuolas&quot;">
            <a:extLst>
              <a:ext uri="{FF2B5EF4-FFF2-40B4-BE49-F238E27FC236}">
                <a16:creationId xmlns:a16="http://schemas.microsoft.com/office/drawing/2014/main" id="{31FAF6B8-69CF-968D-2B22-752EF87DB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7675"/>
            <a:ext cx="68580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CBB0B8-8221-9168-12B5-71AE75DB0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457" b="24938"/>
          <a:stretch/>
        </p:blipFill>
        <p:spPr>
          <a:xfrm>
            <a:off x="64359" y="166915"/>
            <a:ext cx="5909224" cy="1625599"/>
          </a:xfrm>
          <a:prstGeom prst="rect">
            <a:avLst/>
          </a:prstGeom>
        </p:spPr>
      </p:pic>
      <p:pic>
        <p:nvPicPr>
          <p:cNvPr id="2" name="Picture 6" descr="File:Turgor pressure on plant cells diagram-es.svg">
            <a:extLst>
              <a:ext uri="{FF2B5EF4-FFF2-40B4-BE49-F238E27FC236}">
                <a16:creationId xmlns:a16="http://schemas.microsoft.com/office/drawing/2014/main" id="{D12930CB-7FAD-C68B-DF50-BECD8ABE0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6"/>
          <a:stretch>
            <a:fillRect/>
          </a:stretch>
        </p:blipFill>
        <p:spPr bwMode="auto">
          <a:xfrm>
            <a:off x="3077028" y="2123906"/>
            <a:ext cx="2514889" cy="24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elodea">
            <a:extLst>
              <a:ext uri="{FF2B5EF4-FFF2-40B4-BE49-F238E27FC236}">
                <a16:creationId xmlns:a16="http://schemas.microsoft.com/office/drawing/2014/main" id="{35D415D3-9E26-89AD-97B3-054FF8352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04"/>
          <a:stretch/>
        </p:blipFill>
        <p:spPr bwMode="auto">
          <a:xfrm>
            <a:off x="5773286" y="405152"/>
            <a:ext cx="3254600" cy="496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7359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CBB0B8-8221-9168-12B5-71AE75DB0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26"/>
          <a:stretch/>
        </p:blipFill>
        <p:spPr>
          <a:xfrm>
            <a:off x="49845" y="50800"/>
            <a:ext cx="5909224" cy="1253672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AE7C1ADC-F7AD-EE96-6D1A-5A5A82E00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233326"/>
            <a:ext cx="5471886" cy="36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80863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302</Words>
  <Application>Microsoft Office PowerPoint</Application>
  <PresentationFormat>Presentación en pantalla (16:9)</PresentationFormat>
  <Paragraphs>56</Paragraphs>
  <Slides>96</Slides>
  <Notes>93</Notes>
  <HiddenSlides>0</HiddenSlides>
  <MMClips>0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96</vt:i4>
      </vt:variant>
    </vt:vector>
  </HeadingPairs>
  <TitlesOfParts>
    <vt:vector size="101" baseType="lpstr">
      <vt:lpstr>Aptos Mono</vt:lpstr>
      <vt:lpstr>Arial</vt:lpstr>
      <vt:lpstr>Simple Light</vt:lpstr>
      <vt:lpstr>Unknown</vt:lpstr>
      <vt:lpstr>Fotografía de Photo Editor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JAVIER PÉREZ</cp:lastModifiedBy>
  <cp:revision>33</cp:revision>
  <dcterms:modified xsi:type="dcterms:W3CDTF">2023-12-05T08:13:33Z</dcterms:modified>
</cp:coreProperties>
</file>