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80" r:id="rId125"/>
    <p:sldId id="379" r:id="rId126"/>
    <p:sldId id="381" r:id="rId127"/>
  </p:sldIdLst>
  <p:sldSz cx="9144000" cy="5143500" type="screen16x9"/>
  <p:notesSz cx="6858000" cy="9144000"/>
  <p:embeddedFontLst>
    <p:embeddedFont>
      <p:font typeface="Roboto" panose="020B0604020202020204" charset="0"/>
      <p:regular r:id="rId129"/>
      <p:bold r:id="rId130"/>
      <p:italic r:id="rId131"/>
      <p:boldItalic r:id="rId1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6" roundtripDataSignature="AMtx7mjETQOnp+e6JW9WyGgEswNxWLQi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36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font" Target="fonts/font1.fntdata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4.fntdata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3.fntdata"/><Relationship Id="rId136" Type="http://customschemas.google.com/relationships/presentationmetadata" Target="meta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1328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97aa2cf2e9_1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g297aa2cf2e9_1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97aa2cf2e9_1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97aa2cf2e9_1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97aa2cf2e9_1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1" name="Google Shape;691;g297aa2cf2e9_1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8" name="Google Shape;708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Google Shape;727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97aa2cf2e9_1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g297aa2cf2e9_1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97aa2cf2e9_1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g297aa2cf2e9_1_1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97aa2cf2e9_1_1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3" name="Google Shape;773;g297aa2cf2e9_1_10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97aa2cf2e9_1_1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g297aa2cf2e9_1_1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5" name="Google Shape;795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8" name="Google Shape;818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3" name="Google Shape;813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97aa2cf2e9_1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g297aa2cf2e9_1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7aa2cf2e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7aa2cf2e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97aa2cf2e9_1_1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/>
          </a:p>
        </p:txBody>
      </p:sp>
      <p:sp>
        <p:nvSpPr>
          <p:cNvPr id="371" name="Google Shape;371;g297aa2cf2e9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Google Shape;372;g297aa2cf2e9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" name="Google Shape;434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7aa2cf2e9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297aa2cf2e9_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97aa2cf2e9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g297aa2cf2e9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97aa2cf2e9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g297aa2cf2e9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97aa2cf2e9_1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97aa2cf2e9_1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97aa2cf2e9_1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g297aa2cf2e9_1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97aa2cf2e9_1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g297aa2cf2e9_1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97aa2cf2e9_1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97aa2cf2e9_1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97aa2cf2e9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97aa2cf2e9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97aa2cf2e9_1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g297aa2cf2e9_1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97aa2cf2e9_1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97aa2cf2e9_1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97aa2cf2e9_1_66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79</a:t>
            </a:fld>
            <a:endParaRPr/>
          </a:p>
        </p:txBody>
      </p:sp>
      <p:sp>
        <p:nvSpPr>
          <p:cNvPr id="541" name="Google Shape;541;g297aa2cf2e9_1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2" name="Google Shape;542;g297aa2cf2e9_1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97aa2cf2e9_1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97aa2cf2e9_1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97aa2cf2e9_1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g297aa2cf2e9_1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97aa2cf2e9_1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97aa2cf2e9_1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97aa2cf2e9_1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g297aa2cf2e9_1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97aa2cf2e9_1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g297aa2cf2e9_1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97aa2cf2e9_1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297aa2cf2e9_1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Google Shape;61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97aa2cf2e9_1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97aa2cf2e9_1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97aa2cf2e9_1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g297aa2cf2e9_1_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97aa2cf2e9_1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97aa2cf2e9_1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97aa2cf2e9_1_82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</a:t>
            </a:fld>
            <a:endParaRPr/>
          </a:p>
        </p:txBody>
      </p:sp>
      <p:sp>
        <p:nvSpPr>
          <p:cNvPr id="638" name="Google Shape;638;g297aa2cf2e9_1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9" name="Google Shape;639;g297aa2cf2e9_1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97aa2cf2e9_1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297aa2cf2e9_1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97aa2cf2e9_1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97aa2cf2e9_1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97aa2cf2e9_1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297aa2cf2e9_1_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0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1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11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11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4" name="Google Shape;54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1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97aa2cf2e9_1_2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297aa2cf2e9_1_2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g297aa2cf2e9_1_220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g297aa2cf2e9_1_22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297aa2cf2e9_1_22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297aa2cf2e9_1_22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" type="objOnly">
  <p:cSld name="OBJECT_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4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8229600" cy="438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10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0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10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0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10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11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gif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gif"/><Relationship Id="rId5" Type="http://schemas.openxmlformats.org/officeDocument/2006/relationships/hyperlink" Target="http://es.wikipedia.org/wiki/Archivo:DNA_orbit_animated.gif" TargetMode="External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/>
        </p:nvSpPr>
        <p:spPr>
          <a:xfrm>
            <a:off x="87675" y="132600"/>
            <a:ext cx="88113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FF0000"/>
                </a:solidFill>
              </a:rPr>
              <a:t>3.- LAS PROTEÍNAS Y LOS ÁCIDOS NUCLEICOS</a:t>
            </a:r>
            <a:endParaRPr sz="2900" b="1">
              <a:solidFill>
                <a:srgbClr val="FF0000"/>
              </a:solidFill>
            </a:endParaRPr>
          </a:p>
        </p:txBody>
      </p:sp>
      <p:pic>
        <p:nvPicPr>
          <p:cNvPr id="73" name="Google Shape;7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9000"/>
            <a:ext cx="8549797" cy="414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0"/>
          <p:cNvPicPr preferRelativeResize="0"/>
          <p:nvPr/>
        </p:nvPicPr>
        <p:blipFill rotWithShape="1">
          <a:blip r:embed="rId3">
            <a:alphaModFix/>
          </a:blip>
          <a:srcRect t="60650" b="22696"/>
          <a:stretch/>
        </p:blipFill>
        <p:spPr>
          <a:xfrm>
            <a:off x="107125" y="126750"/>
            <a:ext cx="6065299" cy="119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0"/>
          <p:cNvPicPr preferRelativeResize="0"/>
          <p:nvPr/>
        </p:nvPicPr>
        <p:blipFill rotWithShape="1">
          <a:blip r:embed="rId4">
            <a:alphaModFix/>
          </a:blip>
          <a:srcRect t="41755"/>
          <a:stretch/>
        </p:blipFill>
        <p:spPr>
          <a:xfrm>
            <a:off x="429300" y="2634550"/>
            <a:ext cx="5940849" cy="239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0"/>
          <p:cNvPicPr preferRelativeResize="0"/>
          <p:nvPr/>
        </p:nvPicPr>
        <p:blipFill rotWithShape="1">
          <a:blip r:embed="rId4">
            <a:alphaModFix/>
          </a:blip>
          <a:srcRect t="13126" b="58807"/>
          <a:stretch/>
        </p:blipFill>
        <p:spPr>
          <a:xfrm>
            <a:off x="396875" y="1321800"/>
            <a:ext cx="5901200" cy="1148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g297aa2cf2e9_1_953"/>
          <p:cNvPicPr preferRelativeResize="0"/>
          <p:nvPr/>
        </p:nvPicPr>
        <p:blipFill rotWithShape="1">
          <a:blip r:embed="rId3">
            <a:alphaModFix/>
          </a:blip>
          <a:srcRect b="56209"/>
          <a:stretch/>
        </p:blipFill>
        <p:spPr>
          <a:xfrm>
            <a:off x="152400" y="152400"/>
            <a:ext cx="5555550" cy="21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297aa2cf2e9_1_9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950" y="1392825"/>
            <a:ext cx="3256600" cy="35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g297aa2cf2e9_1_9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100" y="152400"/>
            <a:ext cx="8331859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67875" cy="42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78"/>
          <p:cNvPicPr preferRelativeResize="0"/>
          <p:nvPr/>
        </p:nvPicPr>
        <p:blipFill rotWithShape="1">
          <a:blip r:embed="rId3">
            <a:alphaModFix/>
          </a:blip>
          <a:srcRect b="34275"/>
          <a:stretch/>
        </p:blipFill>
        <p:spPr>
          <a:xfrm>
            <a:off x="239100" y="0"/>
            <a:ext cx="4855501" cy="31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6850" y="68425"/>
            <a:ext cx="971550" cy="5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7375" y="195175"/>
            <a:ext cx="254112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g297aa2cf2e9_1_974"/>
          <p:cNvPicPr preferRelativeResize="0"/>
          <p:nvPr/>
        </p:nvPicPr>
        <p:blipFill rotWithShape="1">
          <a:blip r:embed="rId3">
            <a:alphaModFix/>
          </a:blip>
          <a:srcRect t="65724"/>
          <a:stretch/>
        </p:blipFill>
        <p:spPr>
          <a:xfrm>
            <a:off x="271200" y="196775"/>
            <a:ext cx="5290700" cy="18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297aa2cf2e9_1_9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975" y="2098775"/>
            <a:ext cx="4441500" cy="29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297aa2cf2e9_1_9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9850" y="538925"/>
            <a:ext cx="2933700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6143625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90393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331565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875" y="2738825"/>
            <a:ext cx="2530525" cy="225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6875" y="56450"/>
            <a:ext cx="467360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63867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362200"/>
            <a:ext cx="467360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676775" cy="46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9650" y="109625"/>
            <a:ext cx="342913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675" y="650325"/>
            <a:ext cx="7972425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229100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3900" y="152400"/>
            <a:ext cx="342913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g297aa2cf2e9_1_9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95263"/>
            <a:ext cx="6588918" cy="4642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70121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92" y="2114551"/>
            <a:ext cx="23050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6181725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3343275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790575"/>
            <a:ext cx="6296025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00" y="2158813"/>
            <a:ext cx="36195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6" name="Google Shape;756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300" y="56150"/>
            <a:ext cx="5249900" cy="30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6568886" y="2035702"/>
            <a:ext cx="203050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000" b="1" dirty="0" smtClean="0"/>
              <a:t>Envoltura </a:t>
            </a:r>
            <a:r>
              <a:rPr lang="es-ES" sz="1000" b="1" dirty="0" err="1" smtClean="0"/>
              <a:t>lipoproteica</a:t>
            </a:r>
            <a:endParaRPr lang="es-ES" sz="1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127374" y="2415070"/>
            <a:ext cx="721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000" b="1" dirty="0" err="1" smtClean="0"/>
              <a:t>Cápsida</a:t>
            </a:r>
            <a:endParaRPr lang="es-ES" sz="1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928781" y="3755043"/>
            <a:ext cx="15688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000" b="1" dirty="0" err="1" smtClean="0"/>
              <a:t>Capsómeros</a:t>
            </a:r>
            <a:r>
              <a:rPr lang="es-ES" sz="1000" b="1" dirty="0" smtClean="0"/>
              <a:t> de la </a:t>
            </a:r>
            <a:r>
              <a:rPr lang="es-ES" sz="1000" b="1" dirty="0" err="1" smtClean="0"/>
              <a:t>cápsida</a:t>
            </a:r>
            <a:endParaRPr lang="es-ES" sz="1000" b="1" dirty="0"/>
          </a:p>
        </p:txBody>
      </p:sp>
      <p:cxnSp>
        <p:nvCxnSpPr>
          <p:cNvPr id="4" name="3 Conector recto"/>
          <p:cNvCxnSpPr/>
          <p:nvPr/>
        </p:nvCxnSpPr>
        <p:spPr>
          <a:xfrm flipV="1">
            <a:off x="4840941" y="3508002"/>
            <a:ext cx="529259" cy="2470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4840941" y="3722162"/>
            <a:ext cx="656664" cy="617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5497605" y="4155153"/>
            <a:ext cx="115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Virus desnudo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391399" y="4416763"/>
            <a:ext cx="115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Virus con envuelta</a:t>
            </a:r>
            <a:endParaRPr lang="es-E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91"/>
          <p:cNvPicPr preferRelativeResize="0"/>
          <p:nvPr/>
        </p:nvPicPr>
        <p:blipFill rotWithShape="1">
          <a:blip r:embed="rId3">
            <a:alphaModFix/>
          </a:blip>
          <a:srcRect b="55989"/>
          <a:stretch/>
        </p:blipFill>
        <p:spPr>
          <a:xfrm>
            <a:off x="152400" y="152400"/>
            <a:ext cx="4983475" cy="21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8280" y="152400"/>
            <a:ext cx="272415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325" y="2434350"/>
            <a:ext cx="4983480" cy="244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5242804" y="3658417"/>
            <a:ext cx="3127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Virus del mosaico del tabaco</a:t>
            </a:r>
            <a:endParaRPr lang="es-E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g297aa2cf2e9_1_1101"/>
          <p:cNvPicPr preferRelativeResize="0"/>
          <p:nvPr/>
        </p:nvPicPr>
        <p:blipFill rotWithShape="1">
          <a:blip r:embed="rId3">
            <a:alphaModFix/>
          </a:blip>
          <a:srcRect t="42683" b="35879"/>
          <a:stretch/>
        </p:blipFill>
        <p:spPr>
          <a:xfrm>
            <a:off x="216575" y="218150"/>
            <a:ext cx="4983475" cy="103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g297aa2cf2e9_1_1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07800"/>
            <a:ext cx="8772525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280427" y="4309834"/>
            <a:ext cx="4258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i="1" dirty="0">
                <a:solidFill>
                  <a:srgbClr val="FF0000"/>
                </a:solidFill>
              </a:rPr>
              <a:t>Los </a:t>
            </a:r>
            <a:r>
              <a:rPr lang="es-ES" sz="1000" b="1" i="1" dirty="0">
                <a:solidFill>
                  <a:srgbClr val="FF0000"/>
                </a:solidFill>
              </a:rPr>
              <a:t>adenovirus</a:t>
            </a:r>
            <a:r>
              <a:rPr lang="es-ES" sz="1000" i="1" dirty="0">
                <a:solidFill>
                  <a:srgbClr val="FF0000"/>
                </a:solidFill>
              </a:rPr>
              <a:t> son un grupo de virus que típicamente causan enfermedades respiratorias como resfriados, conjuntivitis (infección de los ojos), </a:t>
            </a:r>
            <a:r>
              <a:rPr lang="es-ES" sz="1000" i="1" dirty="0" smtClean="0">
                <a:solidFill>
                  <a:srgbClr val="FF0000"/>
                </a:solidFill>
              </a:rPr>
              <a:t>bronquiolitis </a:t>
            </a:r>
            <a:r>
              <a:rPr lang="es-ES" sz="1000" i="1" dirty="0">
                <a:solidFill>
                  <a:srgbClr val="FF0000"/>
                </a:solidFill>
              </a:rPr>
              <a:t>o neumonía. En los niños, los adenovirus generalmente causan infecciones en los tractos respiratorio e intestinal.</a:t>
            </a:r>
            <a:endParaRPr lang="es-ES" sz="1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g297aa2cf2e9_1_1091"/>
          <p:cNvPicPr preferRelativeResize="0"/>
          <p:nvPr/>
        </p:nvPicPr>
        <p:blipFill rotWithShape="1">
          <a:blip r:embed="rId3">
            <a:alphaModFix/>
          </a:blip>
          <a:srcRect t="64343"/>
          <a:stretch/>
        </p:blipFill>
        <p:spPr>
          <a:xfrm>
            <a:off x="152400" y="389250"/>
            <a:ext cx="4983475" cy="172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297aa2cf2e9_1_10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575" y="2309776"/>
            <a:ext cx="5650483" cy="2724099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g297aa2cf2e9_1_1091"/>
          <p:cNvSpPr txBox="1"/>
          <p:nvPr/>
        </p:nvSpPr>
        <p:spPr>
          <a:xfrm>
            <a:off x="6321900" y="4377850"/>
            <a:ext cx="24168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</a:rPr>
              <a:t>Virus bacteriófago</a:t>
            </a:r>
            <a:endParaRPr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g297aa2cf2e9_1_1112"/>
          <p:cNvPicPr preferRelativeResize="0"/>
          <p:nvPr/>
        </p:nvPicPr>
        <p:blipFill rotWithShape="1">
          <a:blip r:embed="rId3">
            <a:alphaModFix/>
          </a:blip>
          <a:srcRect t="64343"/>
          <a:stretch/>
        </p:blipFill>
        <p:spPr>
          <a:xfrm>
            <a:off x="0" y="164700"/>
            <a:ext cx="4983475" cy="172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g297aa2cf2e9_1_1112"/>
          <p:cNvPicPr preferRelativeResize="0"/>
          <p:nvPr/>
        </p:nvPicPr>
        <p:blipFill rotWithShape="1">
          <a:blip r:embed="rId4">
            <a:alphaModFix/>
          </a:blip>
          <a:srcRect l="61941"/>
          <a:stretch/>
        </p:blipFill>
        <p:spPr>
          <a:xfrm>
            <a:off x="5331759" y="1890051"/>
            <a:ext cx="2514600" cy="277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g297aa2cf2e9_1_11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2750" y="346425"/>
            <a:ext cx="4285400" cy="7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Investigadores españoles descubren un mecanismo que permite al virus del  sida permanecer laten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0051"/>
            <a:ext cx="4639486" cy="30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3" name="Google Shape;783;g297aa2cf2e9_1_1112"/>
          <p:cNvSpPr txBox="1"/>
          <p:nvPr/>
        </p:nvSpPr>
        <p:spPr>
          <a:xfrm>
            <a:off x="4059971" y="3509655"/>
            <a:ext cx="24168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</a:rPr>
              <a:t>Virus VIH</a:t>
            </a:r>
            <a:endParaRPr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2"/>
          <p:cNvPicPr preferRelativeResize="0"/>
          <p:nvPr/>
        </p:nvPicPr>
        <p:blipFill rotWithShape="1">
          <a:blip r:embed="rId3">
            <a:alphaModFix/>
          </a:blip>
          <a:srcRect t="77305" b="9035"/>
          <a:stretch/>
        </p:blipFill>
        <p:spPr>
          <a:xfrm>
            <a:off x="297250" y="199200"/>
            <a:ext cx="6554401" cy="105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2"/>
          <p:cNvPicPr preferRelativeResize="0"/>
          <p:nvPr/>
        </p:nvPicPr>
        <p:blipFill rotWithShape="1">
          <a:blip r:embed="rId4">
            <a:alphaModFix/>
          </a:blip>
          <a:srcRect t="41755"/>
          <a:stretch/>
        </p:blipFill>
        <p:spPr>
          <a:xfrm>
            <a:off x="242925" y="1819725"/>
            <a:ext cx="6978599" cy="281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99" y="0"/>
            <a:ext cx="459765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4963" y="67235"/>
            <a:ext cx="3944049" cy="236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0272" y="2363471"/>
            <a:ext cx="3853777" cy="2732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714875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4275" y="84048"/>
            <a:ext cx="3619225" cy="15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7625" y="1560850"/>
            <a:ext cx="1855969" cy="348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50" y="178975"/>
            <a:ext cx="4774894" cy="22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44" y="2454125"/>
            <a:ext cx="4628780" cy="2393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54781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 rotWithShape="1">
          <a:blip r:embed="rId3">
            <a:alphaModFix/>
          </a:blip>
          <a:srcRect b="38088"/>
          <a:stretch/>
        </p:blipFill>
        <p:spPr>
          <a:xfrm>
            <a:off x="152400" y="152400"/>
            <a:ext cx="5585875" cy="356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850" y="3714875"/>
            <a:ext cx="5666743" cy="112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6457950" cy="44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83;g297aa2cf2e9_1_1112"/>
          <p:cNvSpPr txBox="1"/>
          <p:nvPr/>
        </p:nvSpPr>
        <p:spPr>
          <a:xfrm>
            <a:off x="1182301" y="3960132"/>
            <a:ext cx="24168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 smtClean="0">
                <a:solidFill>
                  <a:srgbClr val="FF0000"/>
                </a:solidFill>
              </a:rPr>
              <a:t>Estructura</a:t>
            </a:r>
            <a:r>
              <a:rPr lang="en-US" sz="1600" b="1" dirty="0" smtClean="0">
                <a:solidFill>
                  <a:srgbClr val="FF0000"/>
                </a:solidFill>
              </a:rPr>
              <a:t> de </a:t>
            </a:r>
            <a:r>
              <a:rPr lang="en-US" sz="1600" b="1" dirty="0" err="1" smtClean="0">
                <a:solidFill>
                  <a:srgbClr val="FF0000"/>
                </a:solidFill>
              </a:rPr>
              <a:t>viroides</a:t>
            </a:r>
            <a:endParaRPr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g297aa2cf2e9_1_1121"/>
          <p:cNvPicPr preferRelativeResize="0"/>
          <p:nvPr/>
        </p:nvPicPr>
        <p:blipFill rotWithShape="1">
          <a:blip r:embed="rId3">
            <a:alphaModFix/>
          </a:blip>
          <a:srcRect t="61912"/>
          <a:stretch/>
        </p:blipFill>
        <p:spPr>
          <a:xfrm>
            <a:off x="259325" y="196775"/>
            <a:ext cx="5914175" cy="232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297aa2cf2e9_1_1121"/>
          <p:cNvPicPr preferRelativeResize="0"/>
          <p:nvPr/>
        </p:nvPicPr>
        <p:blipFill rotWithShape="1">
          <a:blip r:embed="rId4">
            <a:alphaModFix/>
          </a:blip>
          <a:srcRect t="24783"/>
          <a:stretch/>
        </p:blipFill>
        <p:spPr>
          <a:xfrm>
            <a:off x="1012825" y="2571751"/>
            <a:ext cx="3290234" cy="243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297aa2cf2e9_1_1121"/>
          <p:cNvPicPr preferRelativeResize="0"/>
          <p:nvPr/>
        </p:nvPicPr>
        <p:blipFill rotWithShape="1">
          <a:blip r:embed="rId5">
            <a:alphaModFix/>
          </a:blip>
          <a:srcRect t="6690"/>
          <a:stretch/>
        </p:blipFill>
        <p:spPr>
          <a:xfrm>
            <a:off x="5627375" y="1758000"/>
            <a:ext cx="3068379" cy="338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675" y="650325"/>
            <a:ext cx="7972425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4"/>
          <p:cNvPicPr preferRelativeResize="0"/>
          <p:nvPr/>
        </p:nvPicPr>
        <p:blipFill rotWithShape="1">
          <a:blip r:embed="rId3">
            <a:alphaModFix/>
          </a:blip>
          <a:srcRect t="90402"/>
          <a:stretch/>
        </p:blipFill>
        <p:spPr>
          <a:xfrm>
            <a:off x="252000" y="298750"/>
            <a:ext cx="5979950" cy="67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4"/>
          <p:cNvPicPr preferRelativeResize="0"/>
          <p:nvPr/>
        </p:nvPicPr>
        <p:blipFill rotWithShape="1">
          <a:blip r:embed="rId4">
            <a:alphaModFix/>
          </a:blip>
          <a:srcRect t="41755"/>
          <a:stretch/>
        </p:blipFill>
        <p:spPr>
          <a:xfrm>
            <a:off x="252000" y="1358000"/>
            <a:ext cx="6978599" cy="281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675" y="650325"/>
            <a:ext cx="7972425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297aa2cf2e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175" y="635178"/>
            <a:ext cx="4771525" cy="345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6" descr="animaamino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27605" y="13096"/>
            <a:ext cx="6840538" cy="5130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/>
          <p:nvPr/>
        </p:nvSpPr>
        <p:spPr>
          <a:xfrm>
            <a:off x="468313" y="1"/>
            <a:ext cx="7848600" cy="8977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7"/>
          <p:cNvPicPr preferRelativeResize="0"/>
          <p:nvPr/>
        </p:nvPicPr>
        <p:blipFill rotWithShape="1">
          <a:blip r:embed="rId3">
            <a:alphaModFix/>
          </a:blip>
          <a:srcRect b="72559"/>
          <a:stretch/>
        </p:blipFill>
        <p:spPr>
          <a:xfrm>
            <a:off x="152400" y="152400"/>
            <a:ext cx="5591175" cy="10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600" y="1494025"/>
            <a:ext cx="3095625" cy="22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8"/>
          <p:cNvPicPr preferRelativeResize="0"/>
          <p:nvPr/>
        </p:nvPicPr>
        <p:blipFill rotWithShape="1">
          <a:blip r:embed="rId3">
            <a:alphaModFix/>
          </a:blip>
          <a:srcRect t="28165"/>
          <a:stretch/>
        </p:blipFill>
        <p:spPr>
          <a:xfrm>
            <a:off x="152400" y="323850"/>
            <a:ext cx="5591175" cy="26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5450" y="295050"/>
            <a:ext cx="3095625" cy="455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7025" y="3113075"/>
            <a:ext cx="2805839" cy="1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391045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170" y="582500"/>
            <a:ext cx="4648551" cy="14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4937" y="0"/>
            <a:ext cx="1914525" cy="4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6350" y="983825"/>
            <a:ext cx="3862150" cy="31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775" y="1057275"/>
            <a:ext cx="4257675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550" y="127288"/>
            <a:ext cx="6628650" cy="488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3813" y="175365"/>
            <a:ext cx="6375749" cy="481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2"/>
          <p:cNvPicPr preferRelativeResize="0"/>
          <p:nvPr/>
        </p:nvPicPr>
        <p:blipFill rotWithShape="1">
          <a:blip r:embed="rId3">
            <a:alphaModFix/>
          </a:blip>
          <a:srcRect b="21757"/>
          <a:stretch/>
        </p:blipFill>
        <p:spPr>
          <a:xfrm>
            <a:off x="152400" y="152400"/>
            <a:ext cx="5405325" cy="37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 rotWithShape="1">
          <a:blip r:embed="rId4">
            <a:alphaModFix/>
          </a:blip>
          <a:srcRect l="48938" t="42504" r="2147" b="2862"/>
          <a:stretch/>
        </p:blipFill>
        <p:spPr>
          <a:xfrm>
            <a:off x="5675400" y="1330875"/>
            <a:ext cx="3286400" cy="26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3" descr="animapep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901" y="195262"/>
            <a:ext cx="8964613" cy="448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727700"/>
            <a:ext cx="8839200" cy="321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 rotWithShape="1">
          <a:blip r:embed="rId4">
            <a:alphaModFix/>
          </a:blip>
          <a:srcRect t="78989"/>
          <a:stretch/>
        </p:blipFill>
        <p:spPr>
          <a:xfrm>
            <a:off x="224825" y="235400"/>
            <a:ext cx="6498350" cy="12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324475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875" y="2210551"/>
            <a:ext cx="7660750" cy="278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671865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925" y="638075"/>
            <a:ext cx="5570975" cy="38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397" y="581025"/>
            <a:ext cx="250507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57" y="1246992"/>
            <a:ext cx="408622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2342" y="123954"/>
            <a:ext cx="3568575" cy="486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"/>
          <p:cNvPicPr preferRelativeResize="0"/>
          <p:nvPr/>
        </p:nvPicPr>
        <p:blipFill rotWithShape="1">
          <a:blip r:embed="rId3">
            <a:alphaModFix/>
          </a:blip>
          <a:srcRect b="79491"/>
          <a:stretch/>
        </p:blipFill>
        <p:spPr>
          <a:xfrm>
            <a:off x="202300" y="199725"/>
            <a:ext cx="4776350" cy="5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9212" y="199725"/>
            <a:ext cx="390120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/>
          <p:cNvPicPr preferRelativeResize="0"/>
          <p:nvPr/>
        </p:nvPicPr>
        <p:blipFill rotWithShape="1">
          <a:blip r:embed="rId5">
            <a:alphaModFix/>
          </a:blip>
          <a:srcRect t="15561"/>
          <a:stretch/>
        </p:blipFill>
        <p:spPr>
          <a:xfrm>
            <a:off x="91713" y="1060725"/>
            <a:ext cx="4970351" cy="394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"/>
            <a:ext cx="392871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1097" y="319675"/>
            <a:ext cx="4852900" cy="24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1100" y="3122750"/>
            <a:ext cx="5062901" cy="1232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150" y="438338"/>
            <a:ext cx="7113974" cy="42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1"/>
          <p:cNvPicPr preferRelativeResize="0"/>
          <p:nvPr/>
        </p:nvPicPr>
        <p:blipFill rotWithShape="1">
          <a:blip r:embed="rId3">
            <a:alphaModFix/>
          </a:blip>
          <a:srcRect b="24749"/>
          <a:stretch/>
        </p:blipFill>
        <p:spPr>
          <a:xfrm>
            <a:off x="152400" y="152400"/>
            <a:ext cx="4219950" cy="4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 rotWithShape="1">
          <a:blip r:embed="rId4">
            <a:alphaModFix/>
          </a:blip>
          <a:srcRect t="6014"/>
          <a:stretch/>
        </p:blipFill>
        <p:spPr>
          <a:xfrm>
            <a:off x="4751550" y="298013"/>
            <a:ext cx="3640375" cy="45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200" y="152400"/>
            <a:ext cx="394402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3"/>
          <p:cNvPicPr preferRelativeResize="0"/>
          <p:nvPr/>
        </p:nvPicPr>
        <p:blipFill rotWithShape="1">
          <a:blip r:embed="rId3">
            <a:alphaModFix/>
          </a:blip>
          <a:srcRect t="75060"/>
          <a:stretch/>
        </p:blipFill>
        <p:spPr>
          <a:xfrm>
            <a:off x="161475" y="235400"/>
            <a:ext cx="4637425" cy="17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8906" y="333475"/>
            <a:ext cx="3857625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 rotWithShape="1">
          <a:blip r:embed="rId5">
            <a:alphaModFix/>
          </a:blip>
          <a:srcRect t="16833"/>
          <a:stretch/>
        </p:blipFill>
        <p:spPr>
          <a:xfrm>
            <a:off x="152400" y="2498750"/>
            <a:ext cx="4494100" cy="2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275" y="152400"/>
            <a:ext cx="667856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5"/>
          <p:cNvPicPr preferRelativeResize="0"/>
          <p:nvPr/>
        </p:nvPicPr>
        <p:blipFill rotWithShape="1">
          <a:blip r:embed="rId3">
            <a:alphaModFix/>
          </a:blip>
          <a:srcRect b="34295"/>
          <a:stretch/>
        </p:blipFill>
        <p:spPr>
          <a:xfrm>
            <a:off x="179575" y="70925"/>
            <a:ext cx="3105124" cy="317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1012" y="70925"/>
            <a:ext cx="2541975" cy="25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2460775"/>
            <a:ext cx="3603275" cy="261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4746" y="3141571"/>
            <a:ext cx="1193675" cy="179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6"/>
          <p:cNvPicPr preferRelativeResize="0"/>
          <p:nvPr/>
        </p:nvPicPr>
        <p:blipFill rotWithShape="1">
          <a:blip r:embed="rId3">
            <a:alphaModFix/>
          </a:blip>
          <a:srcRect t="65142" b="17641"/>
          <a:stretch/>
        </p:blipFill>
        <p:spPr>
          <a:xfrm>
            <a:off x="288225" y="380225"/>
            <a:ext cx="4354000" cy="11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3598" y="478325"/>
            <a:ext cx="3819525" cy="3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9175" y="1809200"/>
            <a:ext cx="1114425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7"/>
          <p:cNvPicPr preferRelativeResize="0"/>
          <p:nvPr/>
        </p:nvPicPr>
        <p:blipFill rotWithShape="1">
          <a:blip r:embed="rId3">
            <a:alphaModFix/>
          </a:blip>
          <a:srcRect t="82544"/>
          <a:stretch/>
        </p:blipFill>
        <p:spPr>
          <a:xfrm>
            <a:off x="261050" y="353075"/>
            <a:ext cx="4358025" cy="11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690900"/>
            <a:ext cx="8343900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8"/>
          <p:cNvPicPr preferRelativeResize="0"/>
          <p:nvPr/>
        </p:nvPicPr>
        <p:blipFill rotWithShape="1">
          <a:blip r:embed="rId3">
            <a:alphaModFix/>
          </a:blip>
          <a:srcRect b="57350"/>
          <a:stretch/>
        </p:blipFill>
        <p:spPr>
          <a:xfrm>
            <a:off x="152400" y="152400"/>
            <a:ext cx="5468800" cy="16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750" y="1917825"/>
            <a:ext cx="5785102" cy="30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4"/>
          <p:cNvPicPr preferRelativeResize="0"/>
          <p:nvPr/>
        </p:nvPicPr>
        <p:blipFill rotWithShape="1">
          <a:blip r:embed="rId3">
            <a:alphaModFix/>
          </a:blip>
          <a:srcRect b="69059"/>
          <a:stretch/>
        </p:blipFill>
        <p:spPr>
          <a:xfrm>
            <a:off x="202300" y="199725"/>
            <a:ext cx="4776350" cy="83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"/>
          <p:cNvPicPr preferRelativeResize="0"/>
          <p:nvPr/>
        </p:nvPicPr>
        <p:blipFill rotWithShape="1">
          <a:blip r:embed="rId4">
            <a:alphaModFix/>
          </a:blip>
          <a:srcRect t="15561"/>
          <a:stretch/>
        </p:blipFill>
        <p:spPr>
          <a:xfrm>
            <a:off x="2136625" y="1096925"/>
            <a:ext cx="4970351" cy="394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9"/>
          <p:cNvPicPr preferRelativeResize="0"/>
          <p:nvPr/>
        </p:nvPicPr>
        <p:blipFill rotWithShape="1">
          <a:blip r:embed="rId3">
            <a:alphaModFix/>
          </a:blip>
          <a:srcRect t="42375" b="32499"/>
          <a:stretch/>
        </p:blipFill>
        <p:spPr>
          <a:xfrm>
            <a:off x="224800" y="126750"/>
            <a:ext cx="5595750" cy="9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2225" y="1104525"/>
            <a:ext cx="4573475" cy="396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3550" y="152400"/>
            <a:ext cx="650136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1"/>
          <p:cNvPicPr preferRelativeResize="0"/>
          <p:nvPr/>
        </p:nvPicPr>
        <p:blipFill rotWithShape="1">
          <a:blip r:embed="rId3">
            <a:alphaModFix/>
          </a:blip>
          <a:srcRect t="67501"/>
          <a:stretch/>
        </p:blipFill>
        <p:spPr>
          <a:xfrm>
            <a:off x="270075" y="172000"/>
            <a:ext cx="5207449" cy="117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000" y="1456100"/>
            <a:ext cx="4668317" cy="333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654324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70925"/>
            <a:ext cx="5553075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4800" y="2343325"/>
            <a:ext cx="3338274" cy="26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850" y="152400"/>
            <a:ext cx="3568575" cy="486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562600" cy="30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875" y="3065929"/>
            <a:ext cx="3991654" cy="2017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29908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5650" y="152400"/>
            <a:ext cx="52142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600700" cy="48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7922" y="1648411"/>
            <a:ext cx="3526078" cy="182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/>
          <p:cNvPicPr preferRelativeResize="0"/>
          <p:nvPr/>
        </p:nvPicPr>
        <p:blipFill rotWithShape="1">
          <a:blip r:embed="rId3">
            <a:alphaModFix/>
          </a:blip>
          <a:srcRect b="60309"/>
          <a:stretch/>
        </p:blipFill>
        <p:spPr>
          <a:xfrm>
            <a:off x="202300" y="199725"/>
            <a:ext cx="4776350" cy="10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/>
          <p:cNvPicPr preferRelativeResize="0"/>
          <p:nvPr/>
        </p:nvPicPr>
        <p:blipFill rotWithShape="1">
          <a:blip r:embed="rId4">
            <a:alphaModFix/>
          </a:blip>
          <a:srcRect t="54105"/>
          <a:stretch/>
        </p:blipFill>
        <p:spPr>
          <a:xfrm>
            <a:off x="1619075" y="1461375"/>
            <a:ext cx="5432650" cy="309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808" y="935276"/>
            <a:ext cx="8058150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68642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3675" y="1994775"/>
            <a:ext cx="5077400" cy="30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297aa2cf2e9_1_110" descr="Estructura%20primaria%20proteína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3057525"/>
            <a:ext cx="9144000" cy="15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97aa2cf2e9_1_110" descr="Anfótero"/>
          <p:cNvPicPr preferRelativeResize="0"/>
          <p:nvPr/>
        </p:nvPicPr>
        <p:blipFill rotWithShape="1">
          <a:blip r:embed="rId4">
            <a:alphaModFix/>
          </a:blip>
          <a:srcRect b="7278"/>
          <a:stretch/>
        </p:blipFill>
        <p:spPr>
          <a:xfrm>
            <a:off x="1042987" y="1221581"/>
            <a:ext cx="6840538" cy="183594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297aa2cf2e9_1_110"/>
          <p:cNvSpPr txBox="1"/>
          <p:nvPr/>
        </p:nvSpPr>
        <p:spPr>
          <a:xfrm>
            <a:off x="1187450" y="1329928"/>
            <a:ext cx="6480300" cy="1782600"/>
          </a:xfrm>
          <a:prstGeom prst="rect">
            <a:avLst/>
          </a:prstGeom>
          <a:solidFill>
            <a:schemeClr val="accent1">
              <a:alpha val="305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297aa2cf2e9_1_110"/>
          <p:cNvSpPr/>
          <p:nvPr/>
        </p:nvSpPr>
        <p:spPr>
          <a:xfrm>
            <a:off x="0" y="3436144"/>
            <a:ext cx="971700" cy="647700"/>
          </a:xfrm>
          <a:prstGeom prst="ellipse">
            <a:avLst/>
          </a:prstGeom>
          <a:solidFill>
            <a:schemeClr val="accent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297aa2cf2e9_1_110"/>
          <p:cNvSpPr/>
          <p:nvPr/>
        </p:nvSpPr>
        <p:spPr>
          <a:xfrm>
            <a:off x="2771775" y="3327796"/>
            <a:ext cx="358800" cy="323700"/>
          </a:xfrm>
          <a:prstGeom prst="ellipse">
            <a:avLst/>
          </a:prstGeom>
          <a:solidFill>
            <a:schemeClr val="accent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297aa2cf2e9_1_110"/>
          <p:cNvSpPr/>
          <p:nvPr/>
        </p:nvSpPr>
        <p:spPr>
          <a:xfrm>
            <a:off x="4140200" y="4083844"/>
            <a:ext cx="358800" cy="323700"/>
          </a:xfrm>
          <a:prstGeom prst="ellipse">
            <a:avLst/>
          </a:prstGeom>
          <a:solidFill>
            <a:schemeClr val="accent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297aa2cf2e9_1_110"/>
          <p:cNvSpPr/>
          <p:nvPr/>
        </p:nvSpPr>
        <p:spPr>
          <a:xfrm>
            <a:off x="6300787" y="3327796"/>
            <a:ext cx="358800" cy="323700"/>
          </a:xfrm>
          <a:prstGeom prst="ellipse">
            <a:avLst/>
          </a:prstGeom>
          <a:solidFill>
            <a:schemeClr val="accent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297aa2cf2e9_1_110"/>
          <p:cNvSpPr/>
          <p:nvPr/>
        </p:nvSpPr>
        <p:spPr>
          <a:xfrm>
            <a:off x="7956550" y="3436144"/>
            <a:ext cx="971700" cy="647700"/>
          </a:xfrm>
          <a:prstGeom prst="ellipse">
            <a:avLst/>
          </a:prstGeom>
          <a:solidFill>
            <a:schemeClr val="accent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6566725" cy="439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40742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6381451" cy="423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99930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6610618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273367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733425"/>
            <a:ext cx="4171950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6750" y="152400"/>
            <a:ext cx="38766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975376" cy="47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6"/>
          <p:cNvPicPr preferRelativeResize="0"/>
          <p:nvPr/>
        </p:nvPicPr>
        <p:blipFill rotWithShape="1">
          <a:blip r:embed="rId3">
            <a:alphaModFix/>
          </a:blip>
          <a:srcRect b="46512"/>
          <a:stretch/>
        </p:blipFill>
        <p:spPr>
          <a:xfrm>
            <a:off x="202300" y="199725"/>
            <a:ext cx="4776350" cy="14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6"/>
          <p:cNvPicPr preferRelativeResize="0"/>
          <p:nvPr/>
        </p:nvPicPr>
        <p:blipFill rotWithShape="1">
          <a:blip r:embed="rId4">
            <a:alphaModFix/>
          </a:blip>
          <a:srcRect b="73961"/>
          <a:stretch/>
        </p:blipFill>
        <p:spPr>
          <a:xfrm>
            <a:off x="1392725" y="1941775"/>
            <a:ext cx="5733200" cy="185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248150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2950" y="152400"/>
            <a:ext cx="283911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3509977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6952" y="1359550"/>
            <a:ext cx="420052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0" descr="hb-anim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2276" y="465535"/>
            <a:ext cx="5400675" cy="4050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71814"/>
            <a:ext cx="172402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81" y="1282874"/>
            <a:ext cx="5362575" cy="7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2"/>
          <p:cNvPicPr preferRelativeResize="0"/>
          <p:nvPr/>
        </p:nvPicPr>
        <p:blipFill rotWithShape="1">
          <a:blip r:embed="rId3">
            <a:alphaModFix/>
          </a:blip>
          <a:srcRect b="66146"/>
          <a:stretch/>
        </p:blipFill>
        <p:spPr>
          <a:xfrm>
            <a:off x="152400" y="195175"/>
            <a:ext cx="4885750" cy="197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8253" y="2387275"/>
            <a:ext cx="3352925" cy="218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2"/>
          <p:cNvSpPr txBox="1"/>
          <p:nvPr/>
        </p:nvSpPr>
        <p:spPr>
          <a:xfrm>
            <a:off x="2842313" y="4634500"/>
            <a:ext cx="30048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</a:rPr>
              <a:t>Estructura de un nucleótido</a:t>
            </a:r>
            <a:endParaRPr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g297aa2cf2e9_1_228"/>
          <p:cNvPicPr preferRelativeResize="0"/>
          <p:nvPr/>
        </p:nvPicPr>
        <p:blipFill rotWithShape="1">
          <a:blip r:embed="rId3">
            <a:alphaModFix/>
          </a:blip>
          <a:srcRect t="32961" b="33005"/>
          <a:stretch/>
        </p:blipFill>
        <p:spPr>
          <a:xfrm>
            <a:off x="302100" y="250250"/>
            <a:ext cx="5698532" cy="23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297aa2cf2e9_1_2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3401" y="2483725"/>
            <a:ext cx="3609894" cy="252530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6" name="Google Shape;456;g297aa2cf2e9_1_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8100" y="549650"/>
            <a:ext cx="1420026" cy="10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297aa2cf2e9_1_228"/>
          <p:cNvSpPr txBox="1"/>
          <p:nvPr/>
        </p:nvSpPr>
        <p:spPr>
          <a:xfrm>
            <a:off x="7044792" y="1704500"/>
            <a:ext cx="11697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</a:rPr>
              <a:t>Purina</a:t>
            </a:r>
            <a:endParaRPr sz="1600" b="1">
              <a:solidFill>
                <a:srgbClr val="FF0000"/>
              </a:solidFill>
            </a:endParaRPr>
          </a:p>
        </p:txBody>
      </p:sp>
      <p:pic>
        <p:nvPicPr>
          <p:cNvPr id="458" name="Google Shape;458;g297aa2cf2e9_1_2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3763" y="3015480"/>
            <a:ext cx="891774" cy="105599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297aa2cf2e9_1_228"/>
          <p:cNvSpPr txBox="1"/>
          <p:nvPr/>
        </p:nvSpPr>
        <p:spPr>
          <a:xfrm>
            <a:off x="7183767" y="4220150"/>
            <a:ext cx="11697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</a:rPr>
              <a:t>Pirimidina</a:t>
            </a:r>
            <a:endParaRPr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g297aa2cf2e9_1_234"/>
          <p:cNvPicPr preferRelativeResize="0"/>
          <p:nvPr/>
        </p:nvPicPr>
        <p:blipFill rotWithShape="1">
          <a:blip r:embed="rId3">
            <a:alphaModFix/>
          </a:blip>
          <a:srcRect t="65227"/>
          <a:stretch/>
        </p:blipFill>
        <p:spPr>
          <a:xfrm>
            <a:off x="173800" y="260925"/>
            <a:ext cx="5446300" cy="226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97aa2cf2e9_1_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675" y="2765500"/>
            <a:ext cx="2749668" cy="17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297aa2cf2e9_1_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1375" y="2712576"/>
            <a:ext cx="2365750" cy="18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g297aa2cf2e9_1_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950" y="357025"/>
            <a:ext cx="5386925" cy="10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97aa2cf2e9_1_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4225" y="2199100"/>
            <a:ext cx="166687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297aa2cf2e9_1_2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0401" y="534025"/>
            <a:ext cx="2701050" cy="17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7772400" cy="44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3"/>
          <p:cNvSpPr txBox="1"/>
          <p:nvPr/>
        </p:nvSpPr>
        <p:spPr>
          <a:xfrm>
            <a:off x="6589250" y="1993250"/>
            <a:ext cx="10479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2 CuadroTexto"/>
          <p:cNvSpPr txBox="1"/>
          <p:nvPr/>
        </p:nvSpPr>
        <p:spPr>
          <a:xfrm>
            <a:off x="4847663" y="1993250"/>
            <a:ext cx="11026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β</a:t>
            </a:r>
            <a:r>
              <a:rPr lang="es-ES" b="1" dirty="0" smtClean="0"/>
              <a:t>-D-ribosa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465793" y="1993250"/>
            <a:ext cx="19655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β</a:t>
            </a:r>
            <a:r>
              <a:rPr lang="es-ES" b="1" dirty="0" smtClean="0"/>
              <a:t>-D-desoxirribosa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327963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7"/>
          <p:cNvPicPr preferRelativeResize="0"/>
          <p:nvPr/>
        </p:nvPicPr>
        <p:blipFill rotWithShape="1">
          <a:blip r:embed="rId3">
            <a:alphaModFix/>
          </a:blip>
          <a:srcRect b="30019"/>
          <a:stretch/>
        </p:blipFill>
        <p:spPr>
          <a:xfrm>
            <a:off x="202300" y="199725"/>
            <a:ext cx="4776350" cy="18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 rotWithShape="1">
          <a:blip r:embed="rId4">
            <a:alphaModFix/>
          </a:blip>
          <a:srcRect t="25479" b="46080"/>
          <a:stretch/>
        </p:blipFill>
        <p:spPr>
          <a:xfrm>
            <a:off x="1356525" y="2263350"/>
            <a:ext cx="5158924" cy="181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g297aa2cf2e9_1_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1050"/>
            <a:ext cx="8839199" cy="3261562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97aa2cf2e9_1_256"/>
          <p:cNvSpPr txBox="1"/>
          <p:nvPr/>
        </p:nvSpPr>
        <p:spPr>
          <a:xfrm>
            <a:off x="2842270" y="3105325"/>
            <a:ext cx="41745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</a:rPr>
              <a:t>Formación de un nucleósido</a:t>
            </a:r>
            <a:endParaRPr sz="1600" b="1">
              <a:solidFill>
                <a:srgbClr val="FF0000"/>
              </a:solidFill>
            </a:endParaRPr>
          </a:p>
        </p:txBody>
      </p:sp>
      <p:sp>
        <p:nvSpPr>
          <p:cNvPr id="491" name="Google Shape;491;g297aa2cf2e9_1_256"/>
          <p:cNvSpPr txBox="1"/>
          <p:nvPr/>
        </p:nvSpPr>
        <p:spPr>
          <a:xfrm>
            <a:off x="351900" y="3695600"/>
            <a:ext cx="8639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CC3300"/>
                </a:solidFill>
              </a:rPr>
              <a:t>Los nucleósidos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b="1">
                <a:solidFill>
                  <a:srgbClr val="CC3300"/>
                </a:solidFill>
              </a:rPr>
              <a:t>se nombran</a:t>
            </a:r>
            <a:r>
              <a:rPr lang="en-US">
                <a:solidFill>
                  <a:schemeClr val="dk1"/>
                </a:solidFill>
              </a:rPr>
              <a:t> añadiendo la </a:t>
            </a:r>
            <a:r>
              <a:rPr lang="en-US" b="1">
                <a:solidFill>
                  <a:schemeClr val="dk1"/>
                </a:solidFill>
              </a:rPr>
              <a:t>terminación –osina</a:t>
            </a:r>
            <a:r>
              <a:rPr lang="en-US">
                <a:solidFill>
                  <a:schemeClr val="dk1"/>
                </a:solidFill>
              </a:rPr>
              <a:t> al nombre de la base púrica, o la </a:t>
            </a:r>
            <a:r>
              <a:rPr lang="en-US" b="1">
                <a:solidFill>
                  <a:schemeClr val="dk1"/>
                </a:solidFill>
              </a:rPr>
              <a:t>terminación –idina</a:t>
            </a:r>
            <a:r>
              <a:rPr lang="en-US">
                <a:solidFill>
                  <a:schemeClr val="dk1"/>
                </a:solidFill>
              </a:rPr>
              <a:t> para el caso de las bases pirimidínicas. Por ello los nombres de los nucleósidos con ribosa son: </a:t>
            </a:r>
            <a:r>
              <a:rPr lang="en-US" i="1">
                <a:solidFill>
                  <a:schemeClr val="dk1"/>
                </a:solidFill>
              </a:rPr>
              <a:t>adenosina, guanosina, citidina, uridina.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Si la pentosa es la desoxirribosa se antepone el </a:t>
            </a:r>
            <a:r>
              <a:rPr lang="en-US" b="1">
                <a:solidFill>
                  <a:schemeClr val="dk1"/>
                </a:solidFill>
              </a:rPr>
              <a:t>prefijo desoxi-</a:t>
            </a:r>
            <a:r>
              <a:rPr lang="en-US">
                <a:solidFill>
                  <a:schemeClr val="dk1"/>
                </a:solidFill>
              </a:rPr>
              <a:t>. Así los nombres de estos nucleósidos son: </a:t>
            </a:r>
            <a:r>
              <a:rPr lang="en-US" i="1">
                <a:solidFill>
                  <a:schemeClr val="dk1"/>
                </a:solidFill>
              </a:rPr>
              <a:t>desoxiadenosina, desoxiguanosina, desoxicitidina , desoxitimidina.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65"/>
          <p:cNvPicPr preferRelativeResize="0"/>
          <p:nvPr/>
        </p:nvPicPr>
        <p:blipFill rotWithShape="1">
          <a:blip r:embed="rId3">
            <a:alphaModFix/>
          </a:blip>
          <a:srcRect b="18340"/>
          <a:stretch/>
        </p:blipFill>
        <p:spPr>
          <a:xfrm>
            <a:off x="152400" y="152400"/>
            <a:ext cx="4859775" cy="40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4662" y="561975"/>
            <a:ext cx="3810000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g297aa2cf2e9_1_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859765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97aa2cf2e9_1_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0650" y="965100"/>
            <a:ext cx="384810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g297aa2cf2e9_1_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325" y="193850"/>
            <a:ext cx="6843749" cy="272587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g297aa2cf2e9_1_269"/>
          <p:cNvSpPr txBox="1"/>
          <p:nvPr/>
        </p:nvSpPr>
        <p:spPr>
          <a:xfrm>
            <a:off x="3259270" y="2919725"/>
            <a:ext cx="41745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</a:rPr>
              <a:t>Formación de un nucleótido</a:t>
            </a:r>
            <a:endParaRPr sz="1600" b="1">
              <a:solidFill>
                <a:srgbClr val="FF0000"/>
              </a:solidFill>
            </a:endParaRPr>
          </a:p>
        </p:txBody>
      </p:sp>
      <p:sp>
        <p:nvSpPr>
          <p:cNvPr id="510" name="Google Shape;510;g297aa2cf2e9_1_269"/>
          <p:cNvSpPr txBox="1"/>
          <p:nvPr/>
        </p:nvSpPr>
        <p:spPr>
          <a:xfrm>
            <a:off x="166638" y="3543850"/>
            <a:ext cx="8810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CC3300"/>
                </a:solidFill>
              </a:rPr>
              <a:t>Los nucleótidos se nombran</a:t>
            </a:r>
            <a:r>
              <a:rPr lang="en-US">
                <a:solidFill>
                  <a:schemeClr val="dk1"/>
                </a:solidFill>
              </a:rPr>
              <a:t> quitando la “a” final del nombre del nucleósido y añadiendo el término “5´-monofosfato”.  Así pues los </a:t>
            </a:r>
            <a:r>
              <a:rPr lang="en-US" b="1">
                <a:solidFill>
                  <a:srgbClr val="CC3300"/>
                </a:solidFill>
              </a:rPr>
              <a:t>nucleótidos del ARN</a:t>
            </a:r>
            <a:r>
              <a:rPr lang="en-US">
                <a:solidFill>
                  <a:schemeClr val="dk1"/>
                </a:solidFill>
              </a:rPr>
              <a:t> son:  </a:t>
            </a:r>
            <a:r>
              <a:rPr lang="en-US" i="1">
                <a:solidFill>
                  <a:schemeClr val="dk1"/>
                </a:solidFill>
              </a:rPr>
              <a:t>adenosín-5´-monofosfato (AMP), guanosín-5´-monofosfato (GMP), citidín-5´-monofosfato (CMP), uridín-5´-monofosfato (UMP).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Los </a:t>
            </a:r>
            <a:r>
              <a:rPr lang="en-US" b="1">
                <a:solidFill>
                  <a:srgbClr val="CC3300"/>
                </a:solidFill>
              </a:rPr>
              <a:t>nucleótidos del ADN</a:t>
            </a:r>
            <a:r>
              <a:rPr lang="en-US">
                <a:solidFill>
                  <a:schemeClr val="dk1"/>
                </a:solidFill>
              </a:rPr>
              <a:t> son: </a:t>
            </a:r>
            <a:r>
              <a:rPr lang="en-US" i="1">
                <a:solidFill>
                  <a:schemeClr val="dk1"/>
                </a:solidFill>
              </a:rPr>
              <a:t>desoxiadenosín-5´-monofosfato (dAMP), desoxiguanosín-5´-monofosfato (dGMP), desoxicitidín-5´-monofosfato (dCMP), desoxitimidín-5´-monofosfato (dTMP)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297aa2cf2e9_1_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193" y="80683"/>
            <a:ext cx="6551253" cy="4995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g297aa2cf2e9_1_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575" y="141700"/>
            <a:ext cx="6130731" cy="4867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g297aa2cf2e9_1_6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66775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297aa2cf2e9_1_647"/>
          <p:cNvPicPr preferRelativeResize="0"/>
          <p:nvPr/>
        </p:nvPicPr>
        <p:blipFill rotWithShape="1">
          <a:blip r:embed="rId4">
            <a:alphaModFix/>
          </a:blip>
          <a:srcRect b="24385"/>
          <a:stretch/>
        </p:blipFill>
        <p:spPr>
          <a:xfrm>
            <a:off x="1171575" y="152400"/>
            <a:ext cx="4807663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297aa2cf2e9_1_6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5075" y="152400"/>
            <a:ext cx="302517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68"/>
          <p:cNvPicPr preferRelativeResize="0"/>
          <p:nvPr/>
        </p:nvPicPr>
        <p:blipFill rotWithShape="1">
          <a:blip r:embed="rId3">
            <a:alphaModFix/>
          </a:blip>
          <a:srcRect t="76055"/>
          <a:stretch/>
        </p:blipFill>
        <p:spPr>
          <a:xfrm>
            <a:off x="187800" y="239525"/>
            <a:ext cx="6542524" cy="208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3912" y="2164976"/>
            <a:ext cx="1161570" cy="279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9" descr="DNA_orbit_animated">
            <a:hlinkClick r:id="rId5" tooltip="Animación de la estructura de una sección de ADN. Las bases se encuentran horizontalmente entre las dos hebras en espiral. Versión ampliada[48] 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11" y="134471"/>
            <a:ext cx="2935077" cy="482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g297aa2cf2e9_1_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7283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g297aa2cf2e9_1_660" descr="watson-cri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8250" y="691524"/>
            <a:ext cx="3622175" cy="362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g297aa2cf2e9_1_660" descr="adn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599" y="214049"/>
            <a:ext cx="3338325" cy="48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297aa2cf2e9_1_660"/>
          <p:cNvSpPr txBox="1"/>
          <p:nvPr/>
        </p:nvSpPr>
        <p:spPr>
          <a:xfrm>
            <a:off x="5207675" y="4491200"/>
            <a:ext cx="300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>
                <a:solidFill>
                  <a:srgbClr val="4D515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Watson y Crick.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8000" y="304800"/>
            <a:ext cx="390120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 rotWithShape="1">
          <a:blip r:embed="rId4">
            <a:alphaModFix/>
          </a:blip>
          <a:srcRect t="15561"/>
          <a:stretch/>
        </p:blipFill>
        <p:spPr>
          <a:xfrm>
            <a:off x="108625" y="499400"/>
            <a:ext cx="4970351" cy="394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50" y="141700"/>
            <a:ext cx="5553075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9225" y="942501"/>
            <a:ext cx="3482250" cy="33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9"/>
          <p:cNvSpPr txBox="1"/>
          <p:nvPr/>
        </p:nvSpPr>
        <p:spPr>
          <a:xfrm>
            <a:off x="6515150" y="4290375"/>
            <a:ext cx="16704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 b="1">
                <a:solidFill>
                  <a:srgbClr val="4D515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Forma B del ADN.</a:t>
            </a:r>
            <a:endParaRPr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g297aa2cf2e9_1_779" descr="Complementariedad%20de%20bas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8387" y="144612"/>
            <a:ext cx="6408600" cy="49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020050" cy="45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71"/>
          <p:cNvPicPr preferRelativeResize="0"/>
          <p:nvPr/>
        </p:nvPicPr>
        <p:blipFill rotWithShape="1">
          <a:blip r:embed="rId3">
            <a:alphaModFix/>
          </a:blip>
          <a:srcRect b="26155"/>
          <a:stretch/>
        </p:blipFill>
        <p:spPr>
          <a:xfrm>
            <a:off x="152400" y="152400"/>
            <a:ext cx="4568600" cy="357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 descr="Formas%20del%20ADN"/>
          <p:cNvPicPr preferRelativeResize="0"/>
          <p:nvPr/>
        </p:nvPicPr>
        <p:blipFill rotWithShape="1">
          <a:blip r:embed="rId4">
            <a:alphaModFix/>
          </a:blip>
          <a:srcRect r="67362"/>
          <a:stretch/>
        </p:blipFill>
        <p:spPr>
          <a:xfrm>
            <a:off x="4959298" y="286325"/>
            <a:ext cx="1978251" cy="40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71" descr="File:A-DNA, B-DNA and Z-DNA.png"/>
          <p:cNvPicPr preferRelativeResize="0"/>
          <p:nvPr/>
        </p:nvPicPr>
        <p:blipFill rotWithShape="1">
          <a:blip r:embed="rId5">
            <a:alphaModFix/>
          </a:blip>
          <a:srcRect l="1810" t="10815" r="67959" b="5016"/>
          <a:stretch/>
        </p:blipFill>
        <p:spPr>
          <a:xfrm>
            <a:off x="6886525" y="633775"/>
            <a:ext cx="1906588" cy="345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297aa2cf2e9_1_765"/>
          <p:cNvPicPr preferRelativeResize="0"/>
          <p:nvPr/>
        </p:nvPicPr>
        <p:blipFill rotWithShape="1">
          <a:blip r:embed="rId3">
            <a:alphaModFix/>
          </a:blip>
          <a:srcRect t="73624"/>
          <a:stretch/>
        </p:blipFill>
        <p:spPr>
          <a:xfrm>
            <a:off x="163075" y="357175"/>
            <a:ext cx="5933299" cy="165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297aa2cf2e9_1_765" descr="Formas%20del%20ADN"/>
          <p:cNvPicPr preferRelativeResize="0"/>
          <p:nvPr/>
        </p:nvPicPr>
        <p:blipFill rotWithShape="1">
          <a:blip r:embed="rId4">
            <a:alphaModFix/>
          </a:blip>
          <a:srcRect l="64962"/>
          <a:stretch/>
        </p:blipFill>
        <p:spPr>
          <a:xfrm>
            <a:off x="6770695" y="587696"/>
            <a:ext cx="1670605" cy="378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297aa2cf2e9_1_7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4525" y="2423674"/>
            <a:ext cx="2200275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g297aa2cf2e9_1_773" descr="Formas%20del%20AD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2775" y="397338"/>
            <a:ext cx="6510575" cy="434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72"/>
          <p:cNvPicPr preferRelativeResize="0"/>
          <p:nvPr/>
        </p:nvPicPr>
        <p:blipFill rotWithShape="1">
          <a:blip r:embed="rId3">
            <a:alphaModFix/>
          </a:blip>
          <a:srcRect b="61925"/>
          <a:stretch/>
        </p:blipFill>
        <p:spPr>
          <a:xfrm>
            <a:off x="152400" y="152400"/>
            <a:ext cx="5629275" cy="17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4075" y="152400"/>
            <a:ext cx="3057524" cy="3416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9188" y="2049425"/>
            <a:ext cx="3695700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g297aa2cf2e9_1_795"/>
          <p:cNvPicPr preferRelativeResize="0"/>
          <p:nvPr/>
        </p:nvPicPr>
        <p:blipFill rotWithShape="1">
          <a:blip r:embed="rId3">
            <a:alphaModFix/>
          </a:blip>
          <a:srcRect t="38306" b="44970"/>
          <a:stretch/>
        </p:blipFill>
        <p:spPr>
          <a:xfrm>
            <a:off x="184475" y="335775"/>
            <a:ext cx="7807974" cy="106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297aa2cf2e9_1_7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3250" y="1405100"/>
            <a:ext cx="5257469" cy="34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g297aa2cf2e9_1_787"/>
          <p:cNvPicPr preferRelativeResize="0"/>
          <p:nvPr/>
        </p:nvPicPr>
        <p:blipFill rotWithShape="1">
          <a:blip r:embed="rId3">
            <a:alphaModFix/>
          </a:blip>
          <a:srcRect t="55472" b="33857"/>
          <a:stretch/>
        </p:blipFill>
        <p:spPr>
          <a:xfrm>
            <a:off x="387650" y="282325"/>
            <a:ext cx="7709201" cy="67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297aa2cf2e9_1_7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738" y="1119051"/>
            <a:ext cx="5117023" cy="38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g297aa2cf2e9_1_8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350" y="47075"/>
            <a:ext cx="4188000" cy="499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297aa2cf2e9_1_803"/>
          <p:cNvPicPr preferRelativeResize="0"/>
          <p:nvPr/>
        </p:nvPicPr>
        <p:blipFill rotWithShape="1">
          <a:blip r:embed="rId4">
            <a:alphaModFix/>
          </a:blip>
          <a:srcRect t="65909"/>
          <a:stretch/>
        </p:blipFill>
        <p:spPr>
          <a:xfrm>
            <a:off x="66850" y="285125"/>
            <a:ext cx="4854224" cy="135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9"/>
          <p:cNvPicPr preferRelativeResize="0"/>
          <p:nvPr/>
        </p:nvPicPr>
        <p:blipFill rotWithShape="1">
          <a:blip r:embed="rId3">
            <a:alphaModFix/>
          </a:blip>
          <a:srcRect b="38971"/>
          <a:stretch/>
        </p:blipFill>
        <p:spPr>
          <a:xfrm>
            <a:off x="152400" y="152400"/>
            <a:ext cx="5832424" cy="42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73"/>
          <p:cNvPicPr preferRelativeResize="0"/>
          <p:nvPr/>
        </p:nvPicPr>
        <p:blipFill rotWithShape="1">
          <a:blip r:embed="rId3">
            <a:alphaModFix/>
          </a:blip>
          <a:srcRect b="34197"/>
          <a:stretch/>
        </p:blipFill>
        <p:spPr>
          <a:xfrm>
            <a:off x="152400" y="152400"/>
            <a:ext cx="56864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3"/>
          <p:cNvPicPr preferRelativeResize="0"/>
          <p:nvPr/>
        </p:nvPicPr>
        <p:blipFill rotWithShape="1">
          <a:blip r:embed="rId4">
            <a:alphaModFix/>
          </a:blip>
          <a:srcRect t="14617"/>
          <a:stretch/>
        </p:blipFill>
        <p:spPr>
          <a:xfrm>
            <a:off x="2857275" y="2571750"/>
            <a:ext cx="6057500" cy="249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g297aa2cf2e9_1_8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02100"/>
            <a:ext cx="8730749" cy="42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g297aa2cf2e9_1_810"/>
          <p:cNvPicPr preferRelativeResize="0"/>
          <p:nvPr/>
        </p:nvPicPr>
        <p:blipFill rotWithShape="1">
          <a:blip r:embed="rId3">
            <a:alphaModFix/>
          </a:blip>
          <a:srcRect t="65802"/>
          <a:stretch/>
        </p:blipFill>
        <p:spPr>
          <a:xfrm>
            <a:off x="312800" y="240600"/>
            <a:ext cx="6427475" cy="14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297aa2cf2e9_1_8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4475" y="1372125"/>
            <a:ext cx="3095507" cy="3697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996075" cy="366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g297aa2cf2e9_1_8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850" y="151225"/>
            <a:ext cx="7777500" cy="49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g297aa2cf2e9_1_8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951309"/>
            <a:ext cx="8642400" cy="3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297aa2cf2e9_1_82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465534"/>
            <a:ext cx="8604300" cy="3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76"/>
          <p:cNvPicPr preferRelativeResize="0"/>
          <p:nvPr/>
        </p:nvPicPr>
        <p:blipFill rotWithShape="1">
          <a:blip r:embed="rId3">
            <a:alphaModFix/>
          </a:blip>
          <a:srcRect b="54662"/>
          <a:stretch/>
        </p:blipFill>
        <p:spPr>
          <a:xfrm>
            <a:off x="152400" y="152400"/>
            <a:ext cx="5555550" cy="21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44" y="2571750"/>
            <a:ext cx="3131256" cy="200169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g297aa2cf2e9_1_9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325" y="98950"/>
            <a:ext cx="572544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g297aa2cf2e9_1_9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400" y="227250"/>
            <a:ext cx="633513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297aa2cf2e9_1_948"/>
          <p:cNvPicPr preferRelativeResize="0"/>
          <p:nvPr/>
        </p:nvPicPr>
        <p:blipFill rotWithShape="1">
          <a:blip r:embed="rId3">
            <a:alphaModFix/>
          </a:blip>
          <a:srcRect b="55104"/>
          <a:stretch/>
        </p:blipFill>
        <p:spPr>
          <a:xfrm>
            <a:off x="152400" y="152400"/>
            <a:ext cx="5555550" cy="21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297aa2cf2e9_1_9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0350" y="152400"/>
            <a:ext cx="286213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g297aa2cf2e9_1_9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300" y="2324725"/>
            <a:ext cx="4542385" cy="251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229</Words>
  <Application>Microsoft Office PowerPoint</Application>
  <PresentationFormat>Presentación en pantalla (16:9)</PresentationFormat>
  <Paragraphs>31</Paragraphs>
  <Slides>126</Slides>
  <Notes>126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126</vt:i4>
      </vt:variant>
    </vt:vector>
  </HeadingPairs>
  <TitlesOfParts>
    <vt:vector size="129" baseType="lpstr">
      <vt:lpstr>Arial</vt:lpstr>
      <vt:lpstr>Roboto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</cp:lastModifiedBy>
  <cp:revision>5</cp:revision>
  <dcterms:modified xsi:type="dcterms:W3CDTF">2023-11-12T18:42:18Z</dcterms:modified>
</cp:coreProperties>
</file>