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9" r:id="rId3"/>
    <p:sldId id="288" r:id="rId4"/>
    <p:sldId id="289" r:id="rId5"/>
    <p:sldId id="284" r:id="rId6"/>
    <p:sldId id="285" r:id="rId7"/>
    <p:sldId id="294" r:id="rId8"/>
    <p:sldId id="293" r:id="rId9"/>
    <p:sldId id="292" r:id="rId10"/>
    <p:sldId id="291" r:id="rId11"/>
    <p:sldId id="286" r:id="rId12"/>
    <p:sldId id="287" r:id="rId13"/>
    <p:sldId id="299" r:id="rId14"/>
    <p:sldId id="298" r:id="rId15"/>
    <p:sldId id="297" r:id="rId16"/>
    <p:sldId id="296" r:id="rId17"/>
    <p:sldId id="295" r:id="rId18"/>
    <p:sldId id="280" r:id="rId19"/>
    <p:sldId id="281" r:id="rId20"/>
    <p:sldId id="282" r:id="rId21"/>
    <p:sldId id="283" r:id="rId22"/>
    <p:sldId id="276" r:id="rId23"/>
    <p:sldId id="277" r:id="rId24"/>
    <p:sldId id="278" r:id="rId25"/>
    <p:sldId id="279" r:id="rId26"/>
    <p:sldId id="272" r:id="rId27"/>
    <p:sldId id="273" r:id="rId28"/>
    <p:sldId id="274" r:id="rId29"/>
    <p:sldId id="275" r:id="rId30"/>
    <p:sldId id="268" r:id="rId31"/>
    <p:sldId id="269" r:id="rId32"/>
    <p:sldId id="270" r:id="rId33"/>
    <p:sldId id="271" r:id="rId34"/>
    <p:sldId id="264" r:id="rId35"/>
    <p:sldId id="265" r:id="rId36"/>
    <p:sldId id="266" r:id="rId37"/>
    <p:sldId id="267" r:id="rId38"/>
    <p:sldId id="258" r:id="rId39"/>
    <p:sldId id="260" r:id="rId40"/>
    <p:sldId id="261" r:id="rId41"/>
    <p:sldId id="262" r:id="rId4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34BC8-9797-4F07-9D5C-CCB3B7D8BF28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83959-0F0D-456F-8AB1-971EA12117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564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F1B0799-3D08-4E68-9B6C-0D49E35491D8}" type="slidenum">
              <a:rPr lang="es-ES_tradnl" altLang="es-ES" smtClean="0">
                <a:latin typeface="Arial" charset="0"/>
              </a:rPr>
              <a:pPr>
                <a:spcBef>
                  <a:spcPct val="0"/>
                </a:spcBef>
              </a:pPr>
              <a:t>3</a:t>
            </a:fld>
            <a:endParaRPr lang="es-ES_tradnl" altLang="es-ES" smtClean="0">
              <a:latin typeface="Arial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83959-0F0D-456F-8AB1-971EA12117D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556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83959-0F0D-456F-8AB1-971EA12117D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556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83959-0F0D-456F-8AB1-971EA12117D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556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83959-0F0D-456F-8AB1-971EA12117D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5561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83959-0F0D-456F-8AB1-971EA12117D6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5561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6632BB-54EF-4A36-8916-646BB0E45980}" type="slidenum">
              <a:rPr lang="en-GB" altLang="es-ES" sz="1200"/>
              <a:pPr eaLnBrk="1" hangingPunct="1">
                <a:spcBef>
                  <a:spcPct val="0"/>
                </a:spcBef>
              </a:pPr>
              <a:t>17</a:t>
            </a:fld>
            <a:endParaRPr lang="en-GB" altLang="es-E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1010-CD99-4CB4-8D79-7518E9D2FC43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CB69-0947-418B-97EC-6F4C43B97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114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1010-CD99-4CB4-8D79-7518E9D2FC43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CB69-0947-418B-97EC-6F4C43B97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503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1010-CD99-4CB4-8D79-7518E9D2FC43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CB69-0947-418B-97EC-6F4C43B97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93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6961909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1010-CD99-4CB4-8D79-7518E9D2FC43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CB69-0947-418B-97EC-6F4C43B97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695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1010-CD99-4CB4-8D79-7518E9D2FC43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CB69-0947-418B-97EC-6F4C43B97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096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1010-CD99-4CB4-8D79-7518E9D2FC43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CB69-0947-418B-97EC-6F4C43B97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64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1010-CD99-4CB4-8D79-7518E9D2FC43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CB69-0947-418B-97EC-6F4C43B97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298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1010-CD99-4CB4-8D79-7518E9D2FC43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CB69-0947-418B-97EC-6F4C43B97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8883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1010-CD99-4CB4-8D79-7518E9D2FC43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CB69-0947-418B-97EC-6F4C43B97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6690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1010-CD99-4CB4-8D79-7518E9D2FC43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CB69-0947-418B-97EC-6F4C43B97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54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1010-CD99-4CB4-8D79-7518E9D2FC43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2CB69-0947-418B-97EC-6F4C43B97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75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C1010-CD99-4CB4-8D79-7518E9D2FC43}" type="datetimeFigureOut">
              <a:rPr lang="es-ES" smtClean="0"/>
              <a:t>09/10/2023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CB69-0947-418B-97EC-6F4C43B97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558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hyperlink" Target="http://es.wikipedia.org/wiki/Archivo:DNA_orbit_animated.gi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8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21795"/>
            <a:ext cx="872297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3528" y="116632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</a:rPr>
              <a:t>1.- LA CÉLULA: LA BASE DE LA VIDA</a:t>
            </a:r>
            <a:endParaRPr lang="es-E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57/71/57717cb81d61185090e01745e735873c79ea8b72_73619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08"/>
          <a:stretch/>
        </p:blipFill>
        <p:spPr bwMode="auto">
          <a:xfrm>
            <a:off x="179512" y="338814"/>
            <a:ext cx="892767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0" r="21820"/>
          <a:stretch>
            <a:fillRect/>
          </a:stretch>
        </p:blipFill>
        <p:spPr bwMode="auto">
          <a:xfrm>
            <a:off x="323528" y="1844824"/>
            <a:ext cx="3600524" cy="427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DNA_orbit_animated">
            <a:hlinkClick r:id="rId4" tooltip="Animación de la estructura de una sección de ADN. Las bases se encuentran horizontalmente entre las dos hebras en espiral. Versión ampliada[48] 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54845"/>
            <a:ext cx="3072447" cy="505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66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239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6934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08920"/>
            <a:ext cx="2505075" cy="181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2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360"/>
            <a:ext cx="700087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3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360"/>
            <a:ext cx="700087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5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360"/>
            <a:ext cx="700087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5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360"/>
            <a:ext cx="700087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5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360"/>
            <a:ext cx="700087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5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82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555" name="Object 1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-215900" y="6257925"/>
          <a:ext cx="93599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r:id="rId5" imgW="1019048" imgH="600159" progId="">
                  <p:embed/>
                </p:oleObj>
              </mc:Choice>
              <mc:Fallback>
                <p:oleObj r:id="rId5" imgW="1019048" imgH="600159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5900" y="6257925"/>
                        <a:ext cx="935990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11"/>
          <p:cNvGraphicFramePr>
            <a:graphicFrameLocks noGrp="1" noChangeAspect="1"/>
          </p:cNvGraphicFramePr>
          <p:nvPr>
            <p:ph sz="half" idx="1"/>
          </p:nvPr>
        </p:nvGraphicFramePr>
        <p:xfrm>
          <a:off x="935038" y="584200"/>
          <a:ext cx="7056437" cy="586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r:id="rId7" imgW="5714286" imgH="4753639" progId="">
                  <p:embed/>
                </p:oleObj>
              </mc:Choice>
              <mc:Fallback>
                <p:oleObj r:id="rId7" imgW="5714286" imgH="4753639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038" y="584200"/>
                        <a:ext cx="7056437" cy="586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34" name="Rectangle 18"/>
          <p:cNvSpPr>
            <a:spLocks noChangeArrowheads="1"/>
          </p:cNvSpPr>
          <p:nvPr/>
        </p:nvSpPr>
        <p:spPr bwMode="auto">
          <a:xfrm>
            <a:off x="611188" y="1773238"/>
            <a:ext cx="1366837" cy="50323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 b="1" dirty="0">
                <a:solidFill>
                  <a:schemeClr val="bg1"/>
                </a:solidFill>
              </a:rPr>
              <a:t>Membrana plasmática</a:t>
            </a:r>
          </a:p>
        </p:txBody>
      </p:sp>
      <p:sp>
        <p:nvSpPr>
          <p:cNvPr id="265235" name="Rectangle 19"/>
          <p:cNvSpPr>
            <a:spLocks noChangeArrowheads="1"/>
          </p:cNvSpPr>
          <p:nvPr/>
        </p:nvSpPr>
        <p:spPr bwMode="auto">
          <a:xfrm>
            <a:off x="5688013" y="549275"/>
            <a:ext cx="1042987" cy="287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 b="1" dirty="0">
                <a:solidFill>
                  <a:schemeClr val="bg1"/>
                </a:solidFill>
              </a:rPr>
              <a:t>Núcleo</a:t>
            </a:r>
          </a:p>
        </p:txBody>
      </p:sp>
      <p:sp>
        <p:nvSpPr>
          <p:cNvPr id="265236" name="Rectangle 20"/>
          <p:cNvSpPr>
            <a:spLocks noChangeArrowheads="1"/>
          </p:cNvSpPr>
          <p:nvPr/>
        </p:nvSpPr>
        <p:spPr bwMode="auto">
          <a:xfrm>
            <a:off x="576263" y="5373688"/>
            <a:ext cx="1366837" cy="32385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 b="1" dirty="0">
                <a:solidFill>
                  <a:schemeClr val="bg1"/>
                </a:solidFill>
              </a:rPr>
              <a:t>Citoplasma</a:t>
            </a:r>
          </a:p>
        </p:txBody>
      </p:sp>
      <p:sp>
        <p:nvSpPr>
          <p:cNvPr id="265237" name="Rectangle 21"/>
          <p:cNvSpPr>
            <a:spLocks noChangeArrowheads="1"/>
          </p:cNvSpPr>
          <p:nvPr/>
        </p:nvSpPr>
        <p:spPr bwMode="auto">
          <a:xfrm>
            <a:off x="3743325" y="512763"/>
            <a:ext cx="1512888" cy="287337"/>
          </a:xfrm>
          <a:prstGeom prst="rect">
            <a:avLst/>
          </a:prstGeom>
          <a:solidFill>
            <a:schemeClr val="bg1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/>
              <a:t>Citoesqueleto</a:t>
            </a:r>
          </a:p>
        </p:txBody>
      </p:sp>
      <p:sp>
        <p:nvSpPr>
          <p:cNvPr id="23561" name="Line 22"/>
          <p:cNvSpPr>
            <a:spLocks noChangeShapeType="1"/>
          </p:cNvSpPr>
          <p:nvPr/>
        </p:nvSpPr>
        <p:spPr bwMode="auto">
          <a:xfrm flipV="1">
            <a:off x="5616575" y="2924175"/>
            <a:ext cx="2376488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/>
          <a:p>
            <a:endParaRPr lang="es-ES"/>
          </a:p>
        </p:txBody>
      </p:sp>
      <p:sp>
        <p:nvSpPr>
          <p:cNvPr id="265239" name="Rectangle 23"/>
          <p:cNvSpPr>
            <a:spLocks noChangeArrowheads="1"/>
          </p:cNvSpPr>
          <p:nvPr/>
        </p:nvSpPr>
        <p:spPr bwMode="auto">
          <a:xfrm>
            <a:off x="7847013" y="2600325"/>
            <a:ext cx="1296987" cy="504825"/>
          </a:xfrm>
          <a:prstGeom prst="rect">
            <a:avLst/>
          </a:prstGeom>
          <a:solidFill>
            <a:schemeClr val="bg1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/>
              <a:t>Envoltura nuclear</a:t>
            </a:r>
          </a:p>
        </p:txBody>
      </p:sp>
      <p:sp>
        <p:nvSpPr>
          <p:cNvPr id="265240" name="Rectangle 24"/>
          <p:cNvSpPr>
            <a:spLocks noChangeArrowheads="1"/>
          </p:cNvSpPr>
          <p:nvPr/>
        </p:nvSpPr>
        <p:spPr bwMode="auto">
          <a:xfrm>
            <a:off x="1150938" y="1304925"/>
            <a:ext cx="1296987" cy="287338"/>
          </a:xfrm>
          <a:prstGeom prst="rect">
            <a:avLst/>
          </a:prstGeom>
          <a:solidFill>
            <a:schemeClr val="bg1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/>
              <a:t>Centrosoma</a:t>
            </a:r>
          </a:p>
        </p:txBody>
      </p:sp>
      <p:sp>
        <p:nvSpPr>
          <p:cNvPr id="265241" name="Rectangle 25"/>
          <p:cNvSpPr>
            <a:spLocks noChangeArrowheads="1"/>
          </p:cNvSpPr>
          <p:nvPr/>
        </p:nvSpPr>
        <p:spPr bwMode="auto">
          <a:xfrm>
            <a:off x="6767513" y="836613"/>
            <a:ext cx="2160587" cy="504825"/>
          </a:xfrm>
          <a:prstGeom prst="rect">
            <a:avLst/>
          </a:prstGeom>
          <a:solidFill>
            <a:schemeClr val="bg1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/>
              <a:t>Retículo endoplasmático</a:t>
            </a:r>
          </a:p>
        </p:txBody>
      </p:sp>
      <p:sp>
        <p:nvSpPr>
          <p:cNvPr id="265242" name="Rectangle 26"/>
          <p:cNvSpPr>
            <a:spLocks noChangeArrowheads="1"/>
          </p:cNvSpPr>
          <p:nvPr/>
        </p:nvSpPr>
        <p:spPr bwMode="auto">
          <a:xfrm>
            <a:off x="2339975" y="6200775"/>
            <a:ext cx="1368425" cy="657225"/>
          </a:xfrm>
          <a:prstGeom prst="rect">
            <a:avLst/>
          </a:prstGeom>
          <a:solidFill>
            <a:schemeClr val="bg1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/>
              <a:t>Aparato de Golgi</a:t>
            </a:r>
          </a:p>
        </p:txBody>
      </p:sp>
      <p:sp>
        <p:nvSpPr>
          <p:cNvPr id="265243" name="Rectangle 27"/>
          <p:cNvSpPr>
            <a:spLocks noChangeArrowheads="1"/>
          </p:cNvSpPr>
          <p:nvPr/>
        </p:nvSpPr>
        <p:spPr bwMode="auto">
          <a:xfrm>
            <a:off x="1835150" y="873125"/>
            <a:ext cx="1296988" cy="287338"/>
          </a:xfrm>
          <a:prstGeom prst="rect">
            <a:avLst/>
          </a:prstGeom>
          <a:solidFill>
            <a:schemeClr val="bg1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/>
              <a:t>Ribosomas</a:t>
            </a:r>
          </a:p>
        </p:txBody>
      </p:sp>
      <p:sp>
        <p:nvSpPr>
          <p:cNvPr id="265244" name="Rectangle 28"/>
          <p:cNvSpPr>
            <a:spLocks noChangeArrowheads="1"/>
          </p:cNvSpPr>
          <p:nvPr/>
        </p:nvSpPr>
        <p:spPr bwMode="auto">
          <a:xfrm>
            <a:off x="2303463" y="512763"/>
            <a:ext cx="1296987" cy="287337"/>
          </a:xfrm>
          <a:prstGeom prst="rect">
            <a:avLst/>
          </a:prstGeom>
          <a:solidFill>
            <a:schemeClr val="bg1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/>
              <a:t>Mitocondria</a:t>
            </a:r>
          </a:p>
        </p:txBody>
      </p:sp>
      <p:sp>
        <p:nvSpPr>
          <p:cNvPr id="265245" name="Rectangle 29"/>
          <p:cNvSpPr>
            <a:spLocks noChangeArrowheads="1"/>
          </p:cNvSpPr>
          <p:nvPr/>
        </p:nvSpPr>
        <p:spPr bwMode="auto">
          <a:xfrm>
            <a:off x="0" y="4797425"/>
            <a:ext cx="1296988" cy="287338"/>
          </a:xfrm>
          <a:prstGeom prst="rect">
            <a:avLst/>
          </a:prstGeom>
          <a:solidFill>
            <a:schemeClr val="bg1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/>
              <a:t>Lisosoma</a:t>
            </a:r>
          </a:p>
        </p:txBody>
      </p:sp>
      <p:sp>
        <p:nvSpPr>
          <p:cNvPr id="265246" name="Rectangle 30"/>
          <p:cNvSpPr>
            <a:spLocks noChangeArrowheads="1"/>
          </p:cNvSpPr>
          <p:nvPr/>
        </p:nvSpPr>
        <p:spPr bwMode="auto">
          <a:xfrm>
            <a:off x="5472113" y="6200775"/>
            <a:ext cx="1296987" cy="287338"/>
          </a:xfrm>
          <a:prstGeom prst="rect">
            <a:avLst/>
          </a:prstGeom>
          <a:solidFill>
            <a:schemeClr val="bg1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/>
              <a:t>Nucléolo</a:t>
            </a:r>
          </a:p>
        </p:txBody>
      </p:sp>
      <p:sp>
        <p:nvSpPr>
          <p:cNvPr id="23570" name="Line 31"/>
          <p:cNvSpPr>
            <a:spLocks noChangeShapeType="1"/>
          </p:cNvSpPr>
          <p:nvPr/>
        </p:nvSpPr>
        <p:spPr bwMode="auto">
          <a:xfrm flipV="1">
            <a:off x="719138" y="4184650"/>
            <a:ext cx="126047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/>
          <a:p>
            <a:endParaRPr lang="es-ES"/>
          </a:p>
        </p:txBody>
      </p:sp>
      <p:sp>
        <p:nvSpPr>
          <p:cNvPr id="265248" name="Rectangle 32"/>
          <p:cNvSpPr>
            <a:spLocks noChangeArrowheads="1"/>
          </p:cNvSpPr>
          <p:nvPr/>
        </p:nvSpPr>
        <p:spPr bwMode="auto">
          <a:xfrm>
            <a:off x="6840538" y="5768975"/>
            <a:ext cx="1296987" cy="287338"/>
          </a:xfrm>
          <a:prstGeom prst="rect">
            <a:avLst/>
          </a:prstGeom>
          <a:solidFill>
            <a:schemeClr val="bg1"/>
          </a:solidFill>
          <a:ln w="9525">
            <a:solidFill>
              <a:srgbClr val="2E8A2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" sz="1600"/>
              <a:t>Vacuola</a:t>
            </a:r>
          </a:p>
        </p:txBody>
      </p:sp>
    </p:spTree>
    <p:extLst>
      <p:ext uri="{BB962C8B-B14F-4D97-AF65-F5344CB8AC3E}">
        <p14:creationId xmlns:p14="http://schemas.microsoft.com/office/powerpoint/2010/main" val="38446381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5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5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5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5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5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5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5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5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5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5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5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5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5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5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5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5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5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5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5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5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5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5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5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5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5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5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5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5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5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5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5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5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5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5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5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5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5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5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34" grpId="0" animBg="1"/>
      <p:bldP spid="265235" grpId="0" animBg="1"/>
      <p:bldP spid="265236" grpId="0" animBg="1"/>
      <p:bldP spid="265237" grpId="0" animBg="1"/>
      <p:bldP spid="265239" grpId="0" animBg="1"/>
      <p:bldP spid="265240" grpId="0" animBg="1"/>
      <p:bldP spid="265241" grpId="0" animBg="1"/>
      <p:bldP spid="265242" grpId="0" animBg="1"/>
      <p:bldP spid="265243" grpId="0" animBg="1"/>
      <p:bldP spid="265244" grpId="0" animBg="1"/>
      <p:bldP spid="265245" grpId="0" animBg="1"/>
      <p:bldP spid="265246" grpId="0" animBg="1"/>
      <p:bldP spid="2652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7992888" cy="659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69913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8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4194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3"/>
            <a:ext cx="5040560" cy="566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18/79/187913fe4f3eefbc1524ecddbe711f7a7d0abfed_5965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3253773" cy="63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17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9" y="116632"/>
            <a:ext cx="613761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77/ae/77ae5f2e881b4b4f03db21d38359422ecf230347_1625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76997"/>
            <a:ext cx="2916213" cy="246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438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03" y="908719"/>
            <a:ext cx="5067193" cy="561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764" y="290487"/>
            <a:ext cx="3376067" cy="229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3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648207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68294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41/2e/412e00c4c480088eeda234b16201d6010cb6e247_13274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17" y="3118148"/>
            <a:ext cx="3460758" cy="373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8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4d/b5/4db53de9d9f63075123f8107adec59508809a313_1706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4824536" cy="60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3431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6029978" cy="534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3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429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7075"/>
            <a:ext cx="7416824" cy="674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8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1281113"/>
            <a:ext cx="526732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504042" cy="63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3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33488"/>
            <a:ext cx="8750300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7864" name="Text Box 8"/>
          <p:cNvSpPr txBox="1">
            <a:spLocks noChangeArrowheads="1"/>
          </p:cNvSpPr>
          <p:nvPr/>
        </p:nvSpPr>
        <p:spPr bwMode="auto">
          <a:xfrm>
            <a:off x="142875" y="2133600"/>
            <a:ext cx="1081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  Partículas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 subatómicas</a:t>
            </a:r>
          </a:p>
        </p:txBody>
      </p:sp>
      <p:sp>
        <p:nvSpPr>
          <p:cNvPr id="377865" name="Text Box 9"/>
          <p:cNvSpPr txBox="1">
            <a:spLocks noChangeArrowheads="1"/>
          </p:cNvSpPr>
          <p:nvPr/>
        </p:nvSpPr>
        <p:spPr bwMode="auto">
          <a:xfrm>
            <a:off x="792163" y="1233488"/>
            <a:ext cx="1081087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ATÓMICO</a:t>
            </a:r>
          </a:p>
        </p:txBody>
      </p:sp>
      <p:sp>
        <p:nvSpPr>
          <p:cNvPr id="377866" name="Text Box 10"/>
          <p:cNvSpPr txBox="1">
            <a:spLocks noChangeArrowheads="1"/>
          </p:cNvSpPr>
          <p:nvPr/>
        </p:nvSpPr>
        <p:spPr bwMode="auto">
          <a:xfrm>
            <a:off x="1008063" y="2889250"/>
            <a:ext cx="1368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MOLECULAR</a:t>
            </a:r>
          </a:p>
        </p:txBody>
      </p:sp>
      <p:sp>
        <p:nvSpPr>
          <p:cNvPr id="377867" name="Text Box 11"/>
          <p:cNvSpPr txBox="1">
            <a:spLocks noChangeArrowheads="1"/>
          </p:cNvSpPr>
          <p:nvPr/>
        </p:nvSpPr>
        <p:spPr bwMode="auto">
          <a:xfrm>
            <a:off x="1187450" y="1844675"/>
            <a:ext cx="1763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MACROMOLÉCULA</a:t>
            </a:r>
          </a:p>
        </p:txBody>
      </p:sp>
      <p:sp>
        <p:nvSpPr>
          <p:cNvPr id="377868" name="Text Box 12"/>
          <p:cNvSpPr txBox="1">
            <a:spLocks noChangeArrowheads="1"/>
          </p:cNvSpPr>
          <p:nvPr/>
        </p:nvSpPr>
        <p:spPr bwMode="auto">
          <a:xfrm>
            <a:off x="2159000" y="3321050"/>
            <a:ext cx="1763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      COMPLEJO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SUPRAMOLECULAR</a:t>
            </a:r>
          </a:p>
        </p:txBody>
      </p:sp>
      <p:sp>
        <p:nvSpPr>
          <p:cNvPr id="377869" name="Text Box 13"/>
          <p:cNvSpPr txBox="1">
            <a:spLocks noChangeArrowheads="1"/>
          </p:cNvSpPr>
          <p:nvPr/>
        </p:nvSpPr>
        <p:spPr bwMode="auto">
          <a:xfrm>
            <a:off x="3527425" y="2492375"/>
            <a:ext cx="1763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ESTRUCTURA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SUBCELULAR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ES" sz="1000" b="1">
                <a:latin typeface="Arial" charset="0"/>
              </a:rPr>
              <a:t>(Orgánulos citoplasmáticos)</a:t>
            </a:r>
          </a:p>
        </p:txBody>
      </p:sp>
      <p:sp>
        <p:nvSpPr>
          <p:cNvPr id="377870" name="Text Box 14"/>
          <p:cNvSpPr txBox="1">
            <a:spLocks noChangeArrowheads="1"/>
          </p:cNvSpPr>
          <p:nvPr/>
        </p:nvSpPr>
        <p:spPr bwMode="auto">
          <a:xfrm>
            <a:off x="4248150" y="1233488"/>
            <a:ext cx="1763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FF0000"/>
                </a:solidFill>
                <a:latin typeface="Arial" charset="0"/>
              </a:rPr>
              <a:t>CÉLULA</a:t>
            </a:r>
          </a:p>
        </p:txBody>
      </p:sp>
      <p:sp>
        <p:nvSpPr>
          <p:cNvPr id="377871" name="Text Box 15"/>
          <p:cNvSpPr txBox="1">
            <a:spLocks noChangeArrowheads="1"/>
          </p:cNvSpPr>
          <p:nvPr/>
        </p:nvSpPr>
        <p:spPr bwMode="auto">
          <a:xfrm>
            <a:off x="5111750" y="3500438"/>
            <a:ext cx="1008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FF0000"/>
                </a:solidFill>
                <a:latin typeface="Arial" charset="0"/>
              </a:rPr>
              <a:t>TEJIDO</a:t>
            </a:r>
          </a:p>
        </p:txBody>
      </p:sp>
      <p:sp>
        <p:nvSpPr>
          <p:cNvPr id="377872" name="Text Box 16"/>
          <p:cNvSpPr txBox="1">
            <a:spLocks noChangeArrowheads="1"/>
          </p:cNvSpPr>
          <p:nvPr/>
        </p:nvSpPr>
        <p:spPr bwMode="auto">
          <a:xfrm>
            <a:off x="5759450" y="2528888"/>
            <a:ext cx="1763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FF0000"/>
                </a:solidFill>
                <a:latin typeface="Arial" charset="0"/>
              </a:rPr>
              <a:t>ÓRGANO</a:t>
            </a:r>
          </a:p>
        </p:txBody>
      </p:sp>
      <p:sp>
        <p:nvSpPr>
          <p:cNvPr id="377873" name="Text Box 17"/>
          <p:cNvSpPr txBox="1">
            <a:spLocks noChangeArrowheads="1"/>
          </p:cNvSpPr>
          <p:nvPr/>
        </p:nvSpPr>
        <p:spPr bwMode="auto">
          <a:xfrm>
            <a:off x="7380288" y="1016000"/>
            <a:ext cx="1763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FF0000"/>
                </a:solidFill>
                <a:latin typeface="Arial" charset="0"/>
              </a:rPr>
              <a:t>SISTEMA</a:t>
            </a:r>
          </a:p>
        </p:txBody>
      </p:sp>
      <p:sp>
        <p:nvSpPr>
          <p:cNvPr id="377874" name="Text Box 18"/>
          <p:cNvSpPr txBox="1">
            <a:spLocks noChangeArrowheads="1"/>
          </p:cNvSpPr>
          <p:nvPr/>
        </p:nvSpPr>
        <p:spPr bwMode="auto">
          <a:xfrm>
            <a:off x="7380288" y="3644900"/>
            <a:ext cx="900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FF0000"/>
                </a:solidFill>
                <a:latin typeface="Arial" charset="0"/>
              </a:rPr>
              <a:t>SISTEMA</a:t>
            </a:r>
          </a:p>
        </p:txBody>
      </p:sp>
      <p:sp>
        <p:nvSpPr>
          <p:cNvPr id="377875" name="Text Box 19"/>
          <p:cNvSpPr txBox="1">
            <a:spLocks noChangeArrowheads="1"/>
          </p:cNvSpPr>
          <p:nvPr/>
        </p:nvSpPr>
        <p:spPr bwMode="auto">
          <a:xfrm>
            <a:off x="7740650" y="2312988"/>
            <a:ext cx="1763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FF0000"/>
                </a:solidFill>
                <a:latin typeface="Arial" charset="0"/>
              </a:rPr>
              <a:t>APARATO</a:t>
            </a:r>
          </a:p>
        </p:txBody>
      </p:sp>
      <p:sp>
        <p:nvSpPr>
          <p:cNvPr id="21519" name="Line 20"/>
          <p:cNvSpPr>
            <a:spLocks noChangeShapeType="1"/>
          </p:cNvSpPr>
          <p:nvPr/>
        </p:nvSpPr>
        <p:spPr bwMode="auto">
          <a:xfrm>
            <a:off x="7920038" y="2133600"/>
            <a:ext cx="288925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 flipV="1">
            <a:off x="7956550" y="2528888"/>
            <a:ext cx="25241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77878" name="Text Box 22"/>
          <p:cNvSpPr txBox="1">
            <a:spLocks noChangeArrowheads="1"/>
          </p:cNvSpPr>
          <p:nvPr/>
        </p:nvSpPr>
        <p:spPr bwMode="auto">
          <a:xfrm>
            <a:off x="358775" y="5624513"/>
            <a:ext cx="1763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004A00"/>
                </a:solidFill>
                <a:latin typeface="Arial" charset="0"/>
              </a:rPr>
              <a:t>INDIVIDUO</a:t>
            </a:r>
          </a:p>
        </p:txBody>
      </p:sp>
      <p:sp>
        <p:nvSpPr>
          <p:cNvPr id="377879" name="Text Box 23"/>
          <p:cNvSpPr txBox="1">
            <a:spLocks noChangeArrowheads="1"/>
          </p:cNvSpPr>
          <p:nvPr/>
        </p:nvSpPr>
        <p:spPr bwMode="auto">
          <a:xfrm>
            <a:off x="2303463" y="4257675"/>
            <a:ext cx="1763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004A00"/>
                </a:solidFill>
                <a:latin typeface="Arial" charset="0"/>
              </a:rPr>
              <a:t>POBLACIÓN</a:t>
            </a:r>
          </a:p>
        </p:txBody>
      </p:sp>
      <p:sp>
        <p:nvSpPr>
          <p:cNvPr id="377880" name="Text Box 24"/>
          <p:cNvSpPr txBox="1">
            <a:spLocks noChangeArrowheads="1"/>
          </p:cNvSpPr>
          <p:nvPr/>
        </p:nvSpPr>
        <p:spPr bwMode="auto">
          <a:xfrm>
            <a:off x="3779838" y="4113213"/>
            <a:ext cx="1763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004A00"/>
                </a:solidFill>
                <a:latin typeface="Arial" charset="0"/>
              </a:rPr>
              <a:t>COMUNIDAD O BIOCENOSIS</a:t>
            </a:r>
          </a:p>
        </p:txBody>
      </p:sp>
      <p:sp>
        <p:nvSpPr>
          <p:cNvPr id="377881" name="Text Box 25"/>
          <p:cNvSpPr txBox="1">
            <a:spLocks noChangeArrowheads="1"/>
          </p:cNvSpPr>
          <p:nvPr/>
        </p:nvSpPr>
        <p:spPr bwMode="auto">
          <a:xfrm>
            <a:off x="5148263" y="4149725"/>
            <a:ext cx="1763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004A00"/>
                </a:solidFill>
                <a:latin typeface="Arial" charset="0"/>
              </a:rPr>
              <a:t>ECOSISTEMA</a:t>
            </a:r>
          </a:p>
        </p:txBody>
      </p:sp>
      <p:sp>
        <p:nvSpPr>
          <p:cNvPr id="377882" name="Text Box 26"/>
          <p:cNvSpPr txBox="1">
            <a:spLocks noChangeArrowheads="1"/>
          </p:cNvSpPr>
          <p:nvPr/>
        </p:nvSpPr>
        <p:spPr bwMode="auto">
          <a:xfrm>
            <a:off x="6732588" y="4113213"/>
            <a:ext cx="1763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7FC8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E8A2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00" b="1">
                <a:solidFill>
                  <a:srgbClr val="004A00"/>
                </a:solidFill>
                <a:latin typeface="Arial" charset="0"/>
              </a:rPr>
              <a:t>ECOSFERA</a:t>
            </a:r>
          </a:p>
        </p:txBody>
      </p:sp>
      <p:sp>
        <p:nvSpPr>
          <p:cNvPr id="21526" name="1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21527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81897147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7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7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7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7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7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7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7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7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7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7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7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7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7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7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7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7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7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7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4" grpId="0"/>
      <p:bldP spid="377865" grpId="0"/>
      <p:bldP spid="377866" grpId="0"/>
      <p:bldP spid="377867" grpId="0"/>
      <p:bldP spid="377868" grpId="0"/>
      <p:bldP spid="377869" grpId="0"/>
      <p:bldP spid="377870" grpId="0"/>
      <p:bldP spid="377871" grpId="0"/>
      <p:bldP spid="377872" grpId="0"/>
      <p:bldP spid="377873" grpId="0"/>
      <p:bldP spid="377874" grpId="0"/>
      <p:bldP spid="377875" grpId="0"/>
      <p:bldP spid="377878" grpId="0"/>
      <p:bldP spid="377879" grpId="0"/>
      <p:bldP spid="377880" grpId="0"/>
      <p:bldP spid="377881" grpId="0"/>
      <p:bldP spid="37788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69437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43/d2/43d29202c9b31f51fc7e06c6eadecf3f6632f76b_102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39"/>
            <a:ext cx="4608512" cy="62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8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39/34/3934dd4641e821200c8a275d058f824950b07069_5386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472608" cy="684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86/f6/86f6b1d7a440eddc35667fbb121b6118d9609f55_3530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979"/>
            <a:ext cx="7920880" cy="66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3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7720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691515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b8/de/b8deee4c9f19f106d620a860394fdb15743da68b_4535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3135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8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5" y="329946"/>
            <a:ext cx="592350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12/13/121312fb88b28086a41f6b565572ac6ff6025714_982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63810"/>
            <a:ext cx="3151454" cy="367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9528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611220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eb/52/eb52a7836599eef11be81250b6318345ec08f4ca_12559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270234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3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692467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17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3910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38212"/>
            <a:ext cx="69627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4194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3"/>
            <a:ext cx="5040560" cy="566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18/79/187913fe4f3eefbc1524ecddbe711f7a7d0abfed_5965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3253773" cy="63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02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0294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8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70" y="332656"/>
            <a:ext cx="5616624" cy="590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9"/>
            <a:ext cx="594762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52796"/>
            <a:ext cx="3296699" cy="2664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57/71/57717cb81d61185090e01745e735873c79ea8b72_73619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3"/>
          <a:stretch/>
        </p:blipFill>
        <p:spPr bwMode="auto">
          <a:xfrm>
            <a:off x="251520" y="476672"/>
            <a:ext cx="883948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2517447"/>
            <a:ext cx="286375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 descr="Los-aneli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3207036"/>
            <a:ext cx="2664296" cy="213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8" descr="Medu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59" b="10773"/>
          <a:stretch>
            <a:fillRect/>
          </a:stretch>
        </p:blipFill>
        <p:spPr>
          <a:xfrm>
            <a:off x="2843808" y="3202356"/>
            <a:ext cx="3186999" cy="260290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8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57/71/57717cb81d61185090e01745e735873c79ea8b72_73619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2" b="63988"/>
          <a:stretch/>
        </p:blipFill>
        <p:spPr bwMode="auto">
          <a:xfrm>
            <a:off x="297885" y="404664"/>
            <a:ext cx="877448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728070"/>
              </p:ext>
            </p:extLst>
          </p:nvPr>
        </p:nvGraphicFramePr>
        <p:xfrm>
          <a:off x="179512" y="2166343"/>
          <a:ext cx="2807543" cy="2598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Fotografía de Photo Editor" r:id="rId4" imgW="4210638" imgH="3895238" progId="MSPhotoEd.3">
                  <p:embed/>
                </p:oleObj>
              </mc:Choice>
              <mc:Fallback>
                <p:oleObj name="Fotografía de Photo Editor" r:id="rId4" imgW="4210638" imgH="3895238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166343"/>
                        <a:ext cx="2807543" cy="2598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9" descr="sm_04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24" y="2345182"/>
            <a:ext cx="2709704" cy="250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69160"/>
            <a:ext cx="4409480" cy="172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esultado de imagen de GIF CONTRACCION MUSCUL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22" y="2492896"/>
            <a:ext cx="332483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6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57/71/57717cb81d61185090e01745e735873c79ea8b72_73619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2" b="30426"/>
          <a:stretch/>
        </p:blipFill>
        <p:spPr bwMode="auto">
          <a:xfrm>
            <a:off x="179512" y="332655"/>
            <a:ext cx="8929020" cy="314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92600"/>
            <a:ext cx="2505075" cy="181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4" name="3 Objeto"/>
          <p:cNvGraphicFramePr>
            <a:graphicFrameLocks noGrp="1" noChangeAspect="1"/>
          </p:cNvGraphicFramePr>
          <p:nvPr/>
        </p:nvGraphicFramePr>
        <p:xfrm>
          <a:off x="3708400" y="3690938"/>
          <a:ext cx="4883150" cy="297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r:id="rId5" imgW="9716856" imgH="5923810" progId="Unknown">
                  <p:embed/>
                </p:oleObj>
              </mc:Choice>
              <mc:Fallback>
                <p:oleObj r:id="rId5" imgW="9716856" imgH="5923810" progId="Unknown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3690938"/>
                        <a:ext cx="4883150" cy="297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266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ibrodigital.edistribucion.es/biblioteca-marsupial/libro/8636833/f7b55351eb027a27f38cd6aaf2a57716d551dc2f22c5f78de0302c779ad03501-104159-532353dc95dd96eaab89451d447d5eacd61f6cd9-L0FMTUFDRU4vRUxJQlJPUy9hbmF5YV9lZHVjYWNpb24vOTc4ODQxNDMyNTYyOS9odG1s-1694014549-20230906173549/useruploads2/files/57/71/57717cb81d61185090e01745e735873c79ea8b72_73619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3" b="12280"/>
          <a:stretch/>
        </p:blipFill>
        <p:spPr bwMode="auto">
          <a:xfrm>
            <a:off x="179511" y="260648"/>
            <a:ext cx="8860413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2505075" cy="181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4" name="3 Objeto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68918134"/>
              </p:ext>
            </p:extLst>
          </p:nvPr>
        </p:nvGraphicFramePr>
        <p:xfrm>
          <a:off x="3563888" y="2420888"/>
          <a:ext cx="4883150" cy="297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r:id="rId5" imgW="9716856" imgH="5923810" progId="Unknown">
                  <p:embed/>
                </p:oleObj>
              </mc:Choice>
              <mc:Fallback>
                <p:oleObj r:id="rId5" imgW="9716856" imgH="5923810" progId="Unknown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2420888"/>
                        <a:ext cx="4883150" cy="297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266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64</Words>
  <Application>Microsoft Office PowerPoint</Application>
  <PresentationFormat>Presentación en pantalla (4:3)</PresentationFormat>
  <Paragraphs>42</Paragraphs>
  <Slides>41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44" baseType="lpstr">
      <vt:lpstr>Tema de Office</vt:lpstr>
      <vt:lpstr>Fotografía de Photo Editor</vt:lpstr>
      <vt:lpstr>Unknown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11</cp:revision>
  <dcterms:created xsi:type="dcterms:W3CDTF">2023-09-06T15:36:50Z</dcterms:created>
  <dcterms:modified xsi:type="dcterms:W3CDTF">2023-10-09T16:45:18Z</dcterms:modified>
</cp:coreProperties>
</file>