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65" r:id="rId4"/>
    <p:sldId id="264" r:id="rId5"/>
    <p:sldId id="329" r:id="rId6"/>
    <p:sldId id="263" r:id="rId7"/>
    <p:sldId id="330" r:id="rId8"/>
    <p:sldId id="331" r:id="rId9"/>
    <p:sldId id="333" r:id="rId10"/>
    <p:sldId id="262" r:id="rId11"/>
    <p:sldId id="332" r:id="rId12"/>
    <p:sldId id="260" r:id="rId13"/>
    <p:sldId id="320" r:id="rId14"/>
    <p:sldId id="334" r:id="rId15"/>
    <p:sldId id="302" r:id="rId16"/>
    <p:sldId id="335" r:id="rId17"/>
    <p:sldId id="321" r:id="rId18"/>
    <p:sldId id="322" r:id="rId19"/>
    <p:sldId id="337" r:id="rId20"/>
    <p:sldId id="336" r:id="rId21"/>
    <p:sldId id="274" r:id="rId22"/>
    <p:sldId id="345" r:id="rId23"/>
    <p:sldId id="386" r:id="rId24"/>
    <p:sldId id="388" r:id="rId25"/>
    <p:sldId id="344" r:id="rId26"/>
    <p:sldId id="389" r:id="rId27"/>
    <p:sldId id="390" r:id="rId28"/>
    <p:sldId id="387" r:id="rId29"/>
    <p:sldId id="343" r:id="rId30"/>
    <p:sldId id="391" r:id="rId31"/>
    <p:sldId id="342" r:id="rId32"/>
    <p:sldId id="341" r:id="rId33"/>
    <p:sldId id="392" r:id="rId34"/>
    <p:sldId id="378" r:id="rId35"/>
    <p:sldId id="379" r:id="rId36"/>
    <p:sldId id="380" r:id="rId37"/>
    <p:sldId id="381" r:id="rId38"/>
    <p:sldId id="399" r:id="rId39"/>
    <p:sldId id="382" r:id="rId40"/>
    <p:sldId id="383" r:id="rId41"/>
    <p:sldId id="400" r:id="rId42"/>
    <p:sldId id="404" r:id="rId43"/>
    <p:sldId id="407" r:id="rId44"/>
    <p:sldId id="385" r:id="rId45"/>
    <p:sldId id="406" r:id="rId46"/>
    <p:sldId id="405" r:id="rId47"/>
    <p:sldId id="370" r:id="rId48"/>
    <p:sldId id="371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140" y="-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3982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3760765-649B-45F9-8D48-8496ED7047A2}" type="slidenum">
              <a:rPr lang="es-ES_tradnl" altLang="es-ES" smtClean="0"/>
              <a:pPr>
                <a:spcBef>
                  <a:spcPct val="0"/>
                </a:spcBef>
              </a:pPr>
              <a:t>14</a:t>
            </a:fld>
            <a:endParaRPr lang="es-ES_tradnl" altLang="es-E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C2D02B9-54F4-4E1D-A403-A8CEB471532E}" type="slidenum">
              <a:rPr lang="es-ES_tradnl" altLang="es-ES" smtClean="0"/>
              <a:pPr>
                <a:spcBef>
                  <a:spcPct val="0"/>
                </a:spcBef>
              </a:pPr>
              <a:t>24</a:t>
            </a:fld>
            <a:endParaRPr lang="es-ES_tradnl" altLang="es-ES" smtClean="0"/>
          </a:p>
        </p:txBody>
      </p:sp>
      <p:sp>
        <p:nvSpPr>
          <p:cNvPr id="224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1418E23-8C70-4B84-BF00-3A1933745CFA}" type="slidenum">
              <a:rPr lang="es-ES_tradnl" altLang="es-ES" smtClean="0"/>
              <a:pPr>
                <a:spcBef>
                  <a:spcPct val="0"/>
                </a:spcBef>
              </a:pPr>
              <a:t>26</a:t>
            </a:fld>
            <a:endParaRPr lang="es-ES_tradnl" altLang="es-ES" smtClean="0"/>
          </a:p>
        </p:txBody>
      </p:sp>
      <p:sp>
        <p:nvSpPr>
          <p:cNvPr id="225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4F878B6-BCFF-4A5D-9BBE-C9CFF79571F6}" type="slidenum">
              <a:rPr lang="es-ES_tradnl" altLang="es-ES" smtClean="0"/>
              <a:pPr>
                <a:spcBef>
                  <a:spcPct val="0"/>
                </a:spcBef>
              </a:pPr>
              <a:t>28</a:t>
            </a:fld>
            <a:endParaRPr lang="es-ES_tradnl" altLang="es-ES" smtClean="0"/>
          </a:p>
        </p:txBody>
      </p:sp>
      <p:sp>
        <p:nvSpPr>
          <p:cNvPr id="221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861293D-E324-4A60-9BAC-30CA11808D33}" type="slidenum">
              <a:rPr lang="es-ES_tradnl" altLang="es-ES" smtClean="0"/>
              <a:pPr>
                <a:spcBef>
                  <a:spcPct val="0"/>
                </a:spcBef>
              </a:pPr>
              <a:t>33</a:t>
            </a:fld>
            <a:endParaRPr lang="es-ES_tradnl" altLang="es-ES" smtClean="0"/>
          </a:p>
        </p:txBody>
      </p:sp>
      <p:sp>
        <p:nvSpPr>
          <p:cNvPr id="210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979EC89-FE7A-406C-82BA-207E021ECAC9}" type="slidenum">
              <a:rPr lang="es-ES_tradnl" altLang="es-ES" smtClean="0"/>
              <a:pPr>
                <a:spcBef>
                  <a:spcPct val="0"/>
                </a:spcBef>
              </a:pPr>
              <a:t>41</a:t>
            </a:fld>
            <a:endParaRPr lang="es-ES_tradnl" altLang="es-ES" smtClean="0"/>
          </a:p>
        </p:txBody>
      </p:sp>
      <p:sp>
        <p:nvSpPr>
          <p:cNvPr id="231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01652D3-B434-42BC-B7B2-E0317EF0DB0A}" type="slidenum">
              <a:rPr lang="es-ES_tradnl" altLang="es-ES" smtClean="0"/>
              <a:pPr>
                <a:spcBef>
                  <a:spcPct val="0"/>
                </a:spcBef>
              </a:pPr>
              <a:t>9</a:t>
            </a:fld>
            <a:endParaRPr lang="es-ES_tradnl" altLang="es-ES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005CF-F6A5-48D1-87EC-B5F100A6587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80469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94BF0-C869-4954-8458-C6029C450A5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2796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F5CD9-8180-4ED1-BAC9-BBDBB4DAEE4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8084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://genomasur.com/lecturas/02-15-G.gi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8" y="155258"/>
            <a:ext cx="3362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 bwMode="auto">
          <a:xfrm>
            <a:off x="132397" y="678178"/>
            <a:ext cx="4887061" cy="432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59"/>
          <a:stretch/>
        </p:blipFill>
        <p:spPr bwMode="auto">
          <a:xfrm>
            <a:off x="5019458" y="1695926"/>
            <a:ext cx="4104100" cy="70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8047"/>
          <a:stretch/>
        </p:blipFill>
        <p:spPr bwMode="auto">
          <a:xfrm>
            <a:off x="0" y="160021"/>
            <a:ext cx="4574888" cy="288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78" y="160021"/>
            <a:ext cx="4089083" cy="98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"/>
          <a:stretch/>
        </p:blipFill>
        <p:spPr bwMode="auto">
          <a:xfrm>
            <a:off x="4792978" y="1287780"/>
            <a:ext cx="4112417" cy="136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9"/>
          <a:stretch/>
        </p:blipFill>
        <p:spPr bwMode="auto">
          <a:xfrm>
            <a:off x="382905" y="3162301"/>
            <a:ext cx="6285942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61" r="50000"/>
          <a:stretch/>
        </p:blipFill>
        <p:spPr bwMode="auto">
          <a:xfrm>
            <a:off x="152400" y="327659"/>
            <a:ext cx="4574888" cy="171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80" y="389260"/>
            <a:ext cx="4365153" cy="10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1"/>
          <a:stretch/>
        </p:blipFill>
        <p:spPr bwMode="auto">
          <a:xfrm>
            <a:off x="269559" y="2331718"/>
            <a:ext cx="6884822" cy="1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5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" y="83820"/>
            <a:ext cx="4796474" cy="47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495838"/>
            <a:ext cx="3344725" cy="40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3" y="750570"/>
            <a:ext cx="7262087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3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animatg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5263"/>
            <a:ext cx="91440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9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55"/>
          <a:stretch/>
        </p:blipFill>
        <p:spPr bwMode="auto">
          <a:xfrm>
            <a:off x="118110" y="193769"/>
            <a:ext cx="6351270" cy="176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 descr="PROSPECCIÓN BIOTECNOLÓGICA DE LIPASAS Y PEPTIDASAS PROVENIENTES DE LÁTEX DE  PLAN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2191703"/>
            <a:ext cx="5393286" cy="162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3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2"/>
          <a:stretch/>
        </p:blipFill>
        <p:spPr bwMode="auto">
          <a:xfrm>
            <a:off x="118110" y="312419"/>
            <a:ext cx="6351270" cy="87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 descr="PROSPECCIÓN BIOTECNOLÓGICA DE LIPASAS Y PEPTIDASAS PROVENIENTES DE LÁTEX DE  PLAN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1"/>
          <a:stretch/>
        </p:blipFill>
        <p:spPr bwMode="auto">
          <a:xfrm>
            <a:off x="307975" y="1661158"/>
            <a:ext cx="6884822" cy="1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2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305753"/>
            <a:ext cx="6172198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Limpia-tu-piel-con-aceite-de-ricin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28" y="305753"/>
            <a:ext cx="1923732" cy="170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3060_mantequill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98" y="2014907"/>
            <a:ext cx="205739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0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6"/>
          <a:stretch/>
        </p:blipFill>
        <p:spPr bwMode="auto">
          <a:xfrm>
            <a:off x="242889" y="251460"/>
            <a:ext cx="6226492" cy="122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diposo blanco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394" y="1806202"/>
            <a:ext cx="2310203" cy="20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4910" y="3934558"/>
            <a:ext cx="22686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 dirty="0"/>
              <a:t>adipocitos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97860"/>
              </p:ext>
            </p:extLst>
          </p:nvPr>
        </p:nvGraphicFramePr>
        <p:xfrm>
          <a:off x="3503070" y="1721677"/>
          <a:ext cx="2765250" cy="3020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Fotografía de Photo Editor" r:id="rId6" imgW="6582694" imgH="7190476" progId="MSPhotoEd.3">
                  <p:embed/>
                </p:oleObj>
              </mc:Choice>
              <mc:Fallback>
                <p:oleObj name="Fotografía de Photo Editor" r:id="rId6" imgW="6582694" imgH="71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070" y="1721677"/>
                        <a:ext cx="2765250" cy="3020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36020" y="4047519"/>
            <a:ext cx="22212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800" b="1" dirty="0"/>
              <a:t>Vacuolas vegetales</a:t>
            </a:r>
          </a:p>
        </p:txBody>
      </p:sp>
    </p:spTree>
    <p:extLst>
      <p:ext uri="{BB962C8B-B14F-4D97-AF65-F5344CB8AC3E}">
        <p14:creationId xmlns:p14="http://schemas.microsoft.com/office/powerpoint/2010/main" val="4144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8"/>
          <a:stretch/>
        </p:blipFill>
        <p:spPr bwMode="auto">
          <a:xfrm>
            <a:off x="242889" y="251460"/>
            <a:ext cx="6226492" cy="18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miro-ang-3-linds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670" y="1892522"/>
            <a:ext cx="2816385" cy="290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3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18123"/>
            <a:ext cx="5021983" cy="28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251460"/>
            <a:ext cx="6226492" cy="218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3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5"/>
          <a:stretch/>
        </p:blipFill>
        <p:spPr bwMode="auto">
          <a:xfrm>
            <a:off x="70483" y="68581"/>
            <a:ext cx="5004435" cy="364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79" y="527858"/>
            <a:ext cx="3869929" cy="413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5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ig. 2.15 - (a) Ácido fosfatídico   (b) Lecitina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0" b="5231"/>
          <a:stretch>
            <a:fillRect/>
          </a:stretch>
        </p:blipFill>
        <p:spPr bwMode="auto">
          <a:xfrm>
            <a:off x="4688108" y="535622"/>
            <a:ext cx="439261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680886" y="2991165"/>
            <a:ext cx="2635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b="1" i="1" dirty="0">
                <a:solidFill>
                  <a:srgbClr val="FF0000"/>
                </a:solidFill>
                <a:sym typeface="Wingdings" pitchFamily="2" charset="2"/>
              </a:rPr>
              <a:t>La lecitina (</a:t>
            </a:r>
            <a:r>
              <a:rPr lang="es-ES" altLang="es-ES" b="1" i="1" dirty="0" err="1">
                <a:solidFill>
                  <a:srgbClr val="FF0000"/>
                </a:solidFill>
                <a:sym typeface="Wingdings" pitchFamily="2" charset="2"/>
              </a:rPr>
              <a:t>fosfatidil</a:t>
            </a:r>
            <a:r>
              <a:rPr lang="es-ES" altLang="es-ES" b="1" i="1" dirty="0">
                <a:solidFill>
                  <a:srgbClr val="FF0000"/>
                </a:solidFill>
                <a:sym typeface="Wingdings" pitchFamily="2" charset="2"/>
              </a:rPr>
              <a:t> colina</a:t>
            </a:r>
            <a:r>
              <a:rPr lang="es-ES" altLang="es-ES" b="1" i="1" dirty="0" smtClean="0">
                <a:solidFill>
                  <a:srgbClr val="FF0000"/>
                </a:solidFill>
                <a:sym typeface="Wingdings" pitchFamily="2" charset="2"/>
              </a:rPr>
              <a:t>) </a:t>
            </a:r>
            <a:endParaRPr lang="es-ES" b="1" i="1" dirty="0">
              <a:solidFill>
                <a:srgbClr val="FF0000"/>
              </a:solidFill>
            </a:endParaRPr>
          </a:p>
        </p:txBody>
      </p:sp>
      <p:pic>
        <p:nvPicPr>
          <p:cNvPr id="34822" name="Picture 6" descr="http://www.biologia.edu.ar/macromoleculas/figacro/fosfoli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535622"/>
            <a:ext cx="3943060" cy="270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7"/>
          <a:stretch/>
        </p:blipFill>
        <p:spPr bwMode="auto">
          <a:xfrm>
            <a:off x="0" y="83819"/>
            <a:ext cx="5004435" cy="103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63" y="328230"/>
            <a:ext cx="4300757" cy="47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475246"/>
            <a:ext cx="5073737" cy="229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8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s-ES_tradnl" altLang="es-ES" smtClean="0"/>
          </a:p>
        </p:txBody>
      </p:sp>
      <p:pic>
        <p:nvPicPr>
          <p:cNvPr id="111619" name="Picture 3" descr="animaesfingo"/>
          <p:cNvPicPr>
            <a:picLocks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41685"/>
            <a:ext cx="8964613" cy="44827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3563939" y="411957"/>
            <a:ext cx="3671887" cy="52322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800" b="1">
                <a:solidFill>
                  <a:srgbClr val="CC0000"/>
                </a:solidFill>
              </a:rPr>
              <a:t>una esfingomielina</a:t>
            </a:r>
          </a:p>
        </p:txBody>
      </p:sp>
    </p:spTree>
    <p:extLst>
      <p:ext uri="{BB962C8B-B14F-4D97-AF65-F5344CB8AC3E}">
        <p14:creationId xmlns:p14="http://schemas.microsoft.com/office/powerpoint/2010/main" val="6062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9" y="152400"/>
            <a:ext cx="4839651" cy="171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225775"/>
              </p:ext>
            </p:extLst>
          </p:nvPr>
        </p:nvGraphicFramePr>
        <p:xfrm>
          <a:off x="2115366" y="1866865"/>
          <a:ext cx="5131254" cy="312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r:id="rId4" imgW="9716856" imgH="5923810" progId="Unknown">
                  <p:embed/>
                </p:oleObj>
              </mc:Choice>
              <mc:Fallback>
                <p:oleObj r:id="rId4" imgW="9716856" imgH="5923810" progId="Unknown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366" y="1866865"/>
                        <a:ext cx="5131254" cy="312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80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4"/>
          <p:cNvSpPr txBox="1">
            <a:spLocks noChangeArrowheads="1"/>
          </p:cNvSpPr>
          <p:nvPr/>
        </p:nvSpPr>
        <p:spPr bwMode="auto">
          <a:xfrm>
            <a:off x="539750" y="357188"/>
            <a:ext cx="80645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1800"/>
              <a:t>Las esfingomielinas se encuentran en las membranas de las células animales y fundamentalmente, en la vaina de mielina que rodea las fibras nerviosas. Esta vaina se forma por el enrollamiento de la célula de Schwann alrededor del axón, aislándolo y protegiéndolo.</a:t>
            </a:r>
            <a:endParaRPr lang="es-ES_tradnl" altLang="es-ES" sz="1800"/>
          </a:p>
        </p:txBody>
      </p:sp>
      <p:graphicFrame>
        <p:nvGraphicFramePr>
          <p:cNvPr id="112643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932364" y="1275160"/>
          <a:ext cx="3914775" cy="3706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r:id="rId4" imgW="3304762" imgH="4172532" progId="">
                  <p:embed/>
                </p:oleObj>
              </mc:Choice>
              <mc:Fallback>
                <p:oleObj r:id="rId4" imgW="3304762" imgH="41725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899"/>
                      <a:stretch>
                        <a:fillRect/>
                      </a:stretch>
                    </p:blipFill>
                    <p:spPr bwMode="auto">
                      <a:xfrm>
                        <a:off x="4932364" y="1275160"/>
                        <a:ext cx="3914775" cy="3706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4" name="Object 9"/>
          <p:cNvGraphicFramePr>
            <a:graphicFrameLocks noChangeAspect="1"/>
          </p:cNvGraphicFramePr>
          <p:nvPr>
            <p:ph sz="half" idx="2"/>
          </p:nvPr>
        </p:nvGraphicFramePr>
        <p:xfrm>
          <a:off x="323851" y="1815704"/>
          <a:ext cx="4824413" cy="2849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r:id="rId6" imgW="3266667" imgH="2572109" progId="">
                  <p:embed/>
                </p:oleObj>
              </mc:Choice>
              <mc:Fallback>
                <p:oleObj r:id="rId6" imgW="3266667" imgH="25721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1" y="1815704"/>
                        <a:ext cx="4824413" cy="2849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5" name="Line 12"/>
          <p:cNvSpPr>
            <a:spLocks noChangeShapeType="1"/>
          </p:cNvSpPr>
          <p:nvPr/>
        </p:nvSpPr>
        <p:spPr bwMode="auto">
          <a:xfrm>
            <a:off x="3708400" y="4137423"/>
            <a:ext cx="1079500" cy="547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2646" name="Text Box 14"/>
          <p:cNvSpPr txBox="1">
            <a:spLocks noChangeArrowheads="1"/>
          </p:cNvSpPr>
          <p:nvPr/>
        </p:nvSpPr>
        <p:spPr bwMode="auto">
          <a:xfrm>
            <a:off x="4716464" y="3975497"/>
            <a:ext cx="9350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/>
              <a:t>Axón</a:t>
            </a:r>
          </a:p>
        </p:txBody>
      </p:sp>
      <p:sp>
        <p:nvSpPr>
          <p:cNvPr id="112647" name="Line 15"/>
          <p:cNvSpPr>
            <a:spLocks noChangeShapeType="1"/>
          </p:cNvSpPr>
          <p:nvPr/>
        </p:nvSpPr>
        <p:spPr bwMode="auto">
          <a:xfrm flipH="1">
            <a:off x="1692275" y="4137422"/>
            <a:ext cx="1584325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2648" name="Text Box 16"/>
          <p:cNvSpPr txBox="1">
            <a:spLocks noChangeArrowheads="1"/>
          </p:cNvSpPr>
          <p:nvPr/>
        </p:nvSpPr>
        <p:spPr bwMode="auto">
          <a:xfrm>
            <a:off x="611188" y="4030266"/>
            <a:ext cx="1800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/>
              <a:t>Vaina de mielina</a:t>
            </a:r>
          </a:p>
        </p:txBody>
      </p:sp>
    </p:spTree>
    <p:extLst>
      <p:ext uri="{BB962C8B-B14F-4D97-AF65-F5344CB8AC3E}">
        <p14:creationId xmlns:p14="http://schemas.microsoft.com/office/powerpoint/2010/main" val="34765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9" descr="saltato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57187"/>
            <a:ext cx="619283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Impulso_nervioso_(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1" y="2680098"/>
            <a:ext cx="6181725" cy="213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5"/>
          <p:cNvSpPr txBox="1">
            <a:spLocks noChangeArrowheads="1"/>
          </p:cNvSpPr>
          <p:nvPr/>
        </p:nvSpPr>
        <p:spPr bwMode="auto">
          <a:xfrm>
            <a:off x="250826" y="0"/>
            <a:ext cx="3889375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En determinadas condiciones de laboratorio se pueden obtener estructuras</a:t>
            </a:r>
            <a:r>
              <a:rPr lang="es-ES" altLang="es-ES" sz="1800">
                <a:solidFill>
                  <a:schemeClr val="bg1"/>
                </a:solidFill>
              </a:rPr>
              <a:t>00</a:t>
            </a:r>
            <a:r>
              <a:rPr lang="es-ES" altLang="es-ES" sz="1800"/>
              <a:t>denominadas</a:t>
            </a:r>
            <a:r>
              <a:rPr lang="es-ES" altLang="es-ES" sz="1800">
                <a:solidFill>
                  <a:schemeClr val="bg1"/>
                </a:solidFill>
              </a:rPr>
              <a:t>0</a:t>
            </a:r>
            <a:r>
              <a:rPr lang="es-ES" altLang="es-ES" sz="1800" b="1"/>
              <a:t>liposo-mas</a:t>
            </a:r>
            <a:r>
              <a:rPr lang="es-ES" altLang="es-ES" sz="1800"/>
              <a:t>, que están formadas por bicapas de fosfolípidos que dejan en su interior un compartimiento conteniendo agua. Actualmente, estos liposomas se utilizan como transportadores de diversas sustancias entre el exterior y el interior de la célula. Algunas de estas sustancias son medicamentos o cosméticos, e incluso se utilizan en biotecnología, en algunos casos de terapia génica, para introducir genes de un organismo en otro diferente.</a:t>
            </a:r>
            <a:endParaRPr lang="es-ES" altLang="es-ES" sz="1800" b="1" i="1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800" b="1" i="1"/>
              <a:t>                                                                                      </a:t>
            </a:r>
            <a:endParaRPr lang="es-ES" altLang="es-ES" sz="1800"/>
          </a:p>
        </p:txBody>
      </p:sp>
      <p:pic>
        <p:nvPicPr>
          <p:cNvPr id="108547" name="Picture 8" descr="Liposo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3651647"/>
            <a:ext cx="3529013" cy="142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8548" name="Object 11"/>
          <p:cNvGraphicFramePr>
            <a:graphicFrameLocks noChangeAspect="1"/>
          </p:cNvGraphicFramePr>
          <p:nvPr>
            <p:ph/>
          </p:nvPr>
        </p:nvGraphicFramePr>
        <p:xfrm>
          <a:off x="4210050" y="519113"/>
          <a:ext cx="4933950" cy="395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r:id="rId5" imgW="4933333" imgH="5266667" progId="">
                  <p:embed/>
                </p:oleObj>
              </mc:Choice>
              <mc:Fallback>
                <p:oleObj r:id="rId5" imgW="4933333" imgH="5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0050" y="519113"/>
                        <a:ext cx="4933950" cy="3950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49" name="Picture 9" descr="Membrana_liposoma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6" y="3449241"/>
            <a:ext cx="3025775" cy="169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7"/>
          <p:cNvSpPr>
            <a:spLocks noChangeArrowheads="1"/>
          </p:cNvSpPr>
          <p:nvPr/>
        </p:nvSpPr>
        <p:spPr bwMode="auto">
          <a:xfrm>
            <a:off x="6011864" y="1275160"/>
            <a:ext cx="1081087" cy="216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</p:spTree>
    <p:extLst>
      <p:ext uri="{BB962C8B-B14F-4D97-AF65-F5344CB8AC3E}">
        <p14:creationId xmlns:p14="http://schemas.microsoft.com/office/powerpoint/2010/main" val="11812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" y="213360"/>
            <a:ext cx="5254296" cy="305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" y="3261360"/>
            <a:ext cx="7066338" cy="15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0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53"/>
            <a:ext cx="5010150" cy="305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833322"/>
            <a:ext cx="3946436" cy="242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cido%20gra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90" y="3261360"/>
            <a:ext cx="4517390" cy="107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8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" y="213360"/>
            <a:ext cx="5254296" cy="305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230880"/>
            <a:ext cx="70324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2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" y="248397"/>
            <a:ext cx="5939790" cy="172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ESTRUCTURAS CELULA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55" y="2140902"/>
            <a:ext cx="611505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8" y="106068"/>
            <a:ext cx="4675821" cy="338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er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/>
          <a:stretch/>
        </p:blipFill>
        <p:spPr>
          <a:xfrm>
            <a:off x="1107758" y="3492671"/>
            <a:ext cx="7380921" cy="157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0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s-ES_tradnl" altLang="es-ES" smtClean="0"/>
          </a:p>
        </p:txBody>
      </p:sp>
      <p:pic>
        <p:nvPicPr>
          <p:cNvPr id="96259" name="Picture 3" descr="aniamcera"/>
          <p:cNvPicPr>
            <a:picLocks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5263"/>
            <a:ext cx="91440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09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74320"/>
            <a:ext cx="5646420" cy="12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Anas clypeat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010" y="1579094"/>
            <a:ext cx="2158939" cy="14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Delphinus delphis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5263" y="1579094"/>
            <a:ext cx="2117356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c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471" y="3224086"/>
            <a:ext cx="2088357" cy="167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abeja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010" y="3261359"/>
            <a:ext cx="2178279" cy="163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85" y="1253890"/>
            <a:ext cx="2128125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035040" y="3601090"/>
            <a:ext cx="28727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dirty="0"/>
              <a:t>Industrialmente, se utilizan ceras como la </a:t>
            </a:r>
            <a:r>
              <a:rPr lang="es-ES" altLang="es-ES" b="1" dirty="0"/>
              <a:t>lanolina</a:t>
            </a:r>
            <a:r>
              <a:rPr lang="es-ES" altLang="es-ES" dirty="0"/>
              <a:t> (cera obtenida de la lana de oveja) o el aceite de esperma de cachalote para fabricar suavizantes y lubricantes.</a:t>
            </a:r>
            <a:endParaRPr lang="es-ES_tradnl" altLang="es-ES" dirty="0"/>
          </a:p>
        </p:txBody>
      </p:sp>
    </p:spTree>
    <p:extLst>
      <p:ext uri="{BB962C8B-B14F-4D97-AF65-F5344CB8AC3E}">
        <p14:creationId xmlns:p14="http://schemas.microsoft.com/office/powerpoint/2010/main" val="14786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70792"/>
            <a:ext cx="7155180" cy="496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1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7640"/>
            <a:ext cx="5085352" cy="35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59" y="2209434"/>
            <a:ext cx="3130255" cy="113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3960495"/>
            <a:ext cx="5040630" cy="61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Los Terpenos - ¿Qué son y cuáles son sus utilidades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59" y="3552825"/>
            <a:ext cx="1576773" cy="81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5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2" y="184128"/>
            <a:ext cx="5233766" cy="11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LÍPIDOS INSAPONIFICABLES (vit Liposolubes) – BIOLOGÍA y GEOLOGÍ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5"/>
          <a:stretch/>
        </p:blipFill>
        <p:spPr bwMode="auto">
          <a:xfrm>
            <a:off x="1828800" y="1386840"/>
            <a:ext cx="661543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60" y="922019"/>
            <a:ext cx="7511823" cy="313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26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" y="153353"/>
            <a:ext cx="69151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79"/>
          <a:stretch/>
        </p:blipFill>
        <p:spPr bwMode="auto">
          <a:xfrm>
            <a:off x="298133" y="208343"/>
            <a:ext cx="5621087" cy="191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Acidos%20gras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3" y="2387600"/>
            <a:ext cx="6121400" cy="2030413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8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" y="198120"/>
            <a:ext cx="5124315" cy="320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0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nimacoles"/>
          <p:cNvPicPr>
            <a:picLocks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9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93"/>
          <a:stretch/>
        </p:blipFill>
        <p:spPr bwMode="auto">
          <a:xfrm>
            <a:off x="275272" y="206435"/>
            <a:ext cx="5439727" cy="118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58" y="1666804"/>
            <a:ext cx="2458403" cy="286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39" y="3695268"/>
            <a:ext cx="1607821" cy="72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51659" y="3767516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>
                <a:solidFill>
                  <a:srgbClr val="FF0000"/>
                </a:solidFill>
              </a:rPr>
              <a:t>Colesterol</a:t>
            </a:r>
            <a:endParaRPr lang="es-E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" y="206435"/>
            <a:ext cx="5439727" cy="170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50" y="2080259"/>
            <a:ext cx="4993870" cy="281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4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0"/>
          <a:stretch/>
        </p:blipFill>
        <p:spPr bwMode="auto">
          <a:xfrm>
            <a:off x="175261" y="205738"/>
            <a:ext cx="4968239" cy="17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374677"/>
            <a:ext cx="5406390" cy="260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41" y="0"/>
            <a:ext cx="3940759" cy="243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7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3"/>
          <a:stretch/>
        </p:blipFill>
        <p:spPr bwMode="auto">
          <a:xfrm>
            <a:off x="213361" y="228600"/>
            <a:ext cx="5730240" cy="17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Respuesta inmune a las infecciones parasit...- Mind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30" y="2125132"/>
            <a:ext cx="5887944" cy="25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1" y="266699"/>
            <a:ext cx="5730240" cy="374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174820"/>
            <a:ext cx="5013960" cy="46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513061"/>
            <a:ext cx="35528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6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46898"/>
            <a:ext cx="5735955" cy="331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1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6"/>
          <a:stretch/>
        </p:blipFill>
        <p:spPr bwMode="auto">
          <a:xfrm>
            <a:off x="61912" y="0"/>
            <a:ext cx="5621087" cy="286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23" y="1711326"/>
            <a:ext cx="3634097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8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Lípi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4" y="114299"/>
            <a:ext cx="4576445" cy="488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78" y="2454372"/>
            <a:ext cx="4374981" cy="205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95263"/>
            <a:ext cx="8016875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383506"/>
            <a:ext cx="8032750" cy="280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2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535"/>
            <a:ext cx="9036050" cy="249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0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2"/>
            <a:ext cx="6880860" cy="50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0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180</Words>
  <Application>Microsoft Office PowerPoint</Application>
  <PresentationFormat>Presentación en pantalla (16:9)</PresentationFormat>
  <Paragraphs>18</Paragraphs>
  <Slides>48</Slides>
  <Notes>25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48</vt:i4>
      </vt:variant>
    </vt:vector>
  </HeadingPairs>
  <TitlesOfParts>
    <vt:vector size="51" baseType="lpstr">
      <vt:lpstr>Simple Light</vt:lpstr>
      <vt:lpstr>Fotografía de Photo Editor</vt:lpstr>
      <vt:lpstr>Unknown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31</cp:revision>
  <dcterms:modified xsi:type="dcterms:W3CDTF">2023-10-08T20:19:38Z</dcterms:modified>
</cp:coreProperties>
</file>