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7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315" r:id="rId22"/>
    <p:sldId id="314" r:id="rId23"/>
    <p:sldId id="317" r:id="rId24"/>
    <p:sldId id="276" r:id="rId25"/>
    <p:sldId id="316" r:id="rId26"/>
    <p:sldId id="277" r:id="rId27"/>
    <p:sldId id="278" r:id="rId28"/>
    <p:sldId id="279" r:id="rId29"/>
    <p:sldId id="280" r:id="rId30"/>
    <p:sldId id="318" r:id="rId31"/>
    <p:sldId id="319" r:id="rId32"/>
    <p:sldId id="335" r:id="rId33"/>
    <p:sldId id="281" r:id="rId34"/>
    <p:sldId id="282" r:id="rId35"/>
    <p:sldId id="283" r:id="rId36"/>
    <p:sldId id="286" r:id="rId37"/>
    <p:sldId id="287" r:id="rId38"/>
    <p:sldId id="288" r:id="rId39"/>
    <p:sldId id="320" r:id="rId40"/>
    <p:sldId id="289" r:id="rId41"/>
    <p:sldId id="336" r:id="rId42"/>
    <p:sldId id="291" r:id="rId43"/>
    <p:sldId id="292" r:id="rId44"/>
    <p:sldId id="321" r:id="rId45"/>
    <p:sldId id="293" r:id="rId46"/>
    <p:sldId id="294" r:id="rId47"/>
    <p:sldId id="295" r:id="rId48"/>
    <p:sldId id="322" r:id="rId49"/>
    <p:sldId id="296" r:id="rId50"/>
    <p:sldId id="297" r:id="rId51"/>
    <p:sldId id="298" r:id="rId52"/>
    <p:sldId id="299" r:id="rId53"/>
    <p:sldId id="300" r:id="rId54"/>
    <p:sldId id="301" r:id="rId55"/>
    <p:sldId id="323" r:id="rId56"/>
    <p:sldId id="302" r:id="rId57"/>
    <p:sldId id="303" r:id="rId58"/>
    <p:sldId id="324" r:id="rId59"/>
    <p:sldId id="304" r:id="rId60"/>
    <p:sldId id="305" r:id="rId61"/>
    <p:sldId id="325" r:id="rId62"/>
    <p:sldId id="306" r:id="rId63"/>
    <p:sldId id="326" r:id="rId64"/>
    <p:sldId id="307" r:id="rId65"/>
    <p:sldId id="308" r:id="rId66"/>
    <p:sldId id="327" r:id="rId67"/>
    <p:sldId id="309" r:id="rId68"/>
    <p:sldId id="333" r:id="rId69"/>
    <p:sldId id="332" r:id="rId70"/>
    <p:sldId id="331" r:id="rId7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5" d="100"/>
          <a:sy n="125" d="100"/>
        </p:scale>
        <p:origin x="-1140" y="-3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83982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80540b774b_0_17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/>
          </a:p>
        </p:txBody>
      </p:sp>
      <p:sp>
        <p:nvSpPr>
          <p:cNvPr id="112" name="Google Shape;112;g280540b774b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3" name="Google Shape;113;g280540b774b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80540b774b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80540b774b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80540b774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80540b774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80540b774b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80540b774b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80540b774b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80540b774b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80540b774b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80540b774b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80540b774b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80540b774b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83a6d8246f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83a6d8246f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80540b774b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80540b774b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83a6d8246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83a6d8246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80540b774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80540b774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80540b774b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80540b774b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4F2B7A6-2468-4AA7-AD93-0CBEDCC6D0CA}" type="slidenum">
              <a:rPr lang="es-ES_tradnl" altLang="es-ES"/>
              <a:pPr>
                <a:spcBef>
                  <a:spcPct val="0"/>
                </a:spcBef>
              </a:pPr>
              <a:t>22</a:t>
            </a:fld>
            <a:endParaRPr lang="es-ES_tradnl" altLang="es-ES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E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61182C5-3EC5-4E67-A25E-3D60312E2983}" type="slidenum">
              <a:rPr lang="es-ES_tradnl" altLang="es-ES"/>
              <a:pPr algn="r" eaLnBrk="1" hangingPunct="1">
                <a:spcBef>
                  <a:spcPct val="0"/>
                </a:spcBef>
              </a:pPr>
              <a:t>23</a:t>
            </a:fld>
            <a:endParaRPr lang="es-ES_tradnl" altLang="es-ES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E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80540b774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80540b774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E5298DC2-B197-4AB7-A7A7-B45E25853C02}" type="slidenum">
              <a:rPr lang="es-ES_tradnl" altLang="es-ES"/>
              <a:pPr>
                <a:spcBef>
                  <a:spcPct val="0"/>
                </a:spcBef>
              </a:pPr>
              <a:t>25</a:t>
            </a:fld>
            <a:endParaRPr lang="es-ES_tradnl" altLang="es-ES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E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80540b774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80540b774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80540b774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80540b774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80540b774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80540b774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80540b774b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80540b774b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7850A3E5-D15F-4E52-899D-11C255BFF3CC}" type="slidenum">
              <a:rPr lang="es-ES_tradnl" altLang="es-ES"/>
              <a:pPr>
                <a:spcBef>
                  <a:spcPct val="0"/>
                </a:spcBef>
              </a:pPr>
              <a:t>30</a:t>
            </a:fld>
            <a:endParaRPr lang="es-ES_tradnl" altLang="es-ES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E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80540b774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80540b774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1BFC5C4D-887D-4994-AF0A-8267EDF7E0EE}" type="slidenum">
              <a:rPr lang="es-ES_tradnl" altLang="es-ES"/>
              <a:pPr>
                <a:spcBef>
                  <a:spcPct val="0"/>
                </a:spcBef>
              </a:pPr>
              <a:t>31</a:t>
            </a:fld>
            <a:endParaRPr lang="es-ES_tradnl" altLang="es-ES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E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80540b774b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80540b774b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80540b774b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80540b774b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80540b774b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80540b774b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e7dbf004c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e7dbf004c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80540b774b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80540b774b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80540b774b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80540b774b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80540b774b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80540b774b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CEEE6B7E-6B67-4302-99D0-5842FA98695B}" type="slidenum">
              <a:rPr lang="es-ES_tradnl" altLang="es-ES"/>
              <a:pPr>
                <a:spcBef>
                  <a:spcPct val="0"/>
                </a:spcBef>
              </a:pPr>
              <a:t>39</a:t>
            </a:fld>
            <a:endParaRPr lang="es-ES_tradnl" altLang="es-ES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E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80540b774b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80540b774b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80540b774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80540b774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80540b774b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80540b774b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80540b774b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80540b774b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80540b774b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80540b774b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0F666BF4-BFF2-4FB1-B94E-4F435F751640}" type="slidenum">
              <a:rPr lang="es-ES_tradnl" altLang="es-ES"/>
              <a:pPr>
                <a:spcBef>
                  <a:spcPct val="0"/>
                </a:spcBef>
              </a:pPr>
              <a:t>44</a:t>
            </a:fld>
            <a:endParaRPr lang="es-ES_tradnl" altLang="es-ES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E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80540b774b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80540b774b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80540b774b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80540b774b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80540b774b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80540b774b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80540b774b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80540b774b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80540b774b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80540b774b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80540b774b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80540b774b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80540b774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80540b774b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80540b774b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80540b774b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80540b774b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80540b774b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80540b774b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80540b774b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80540b774b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80540b774b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80540b774b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80540b774b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80540b774b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80540b774b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80540b774b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80540b774b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80540b774b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80540b774b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80540b774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80540b774b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80540b774b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280540b774b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80540b774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80540b774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80540b774b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280540b774b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80540b774b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280540b774b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80540b774b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280540b774b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80540b774b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80540b774b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80540b774b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80540b774b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80540b774b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280540b774b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80540b774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80540b774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80540b774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80540b774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80540b774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80540b774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80540b774b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80540b774b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80540b774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80540b774b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80540b774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80540b774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" type="objOnly">
  <p:cSld name="OBJECT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457200" y="205978"/>
            <a:ext cx="8229600" cy="43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5CE0B-4ADB-4F83-AC52-FCA2B19F9A69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918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es.wikipedia.org/wiki/Archivo:Glucose_Fisher_to_Haworth.gif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6.pn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notesSlide" Target="../notesSlides/notesSlide5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94.png"/><Relationship Id="rId4" Type="http://schemas.openxmlformats.org/officeDocument/2006/relationships/oleObject" Target="../embeddings/oleObject3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250" y="79450"/>
            <a:ext cx="7631199" cy="49612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4;p1"/>
          <p:cNvSpPr txBox="1"/>
          <p:nvPr/>
        </p:nvSpPr>
        <p:spPr>
          <a:xfrm>
            <a:off x="251520" y="81782"/>
            <a:ext cx="7920880" cy="70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2.- LOS GLÚCIDOS Y LOS LÍPIDOS</a:t>
            </a:r>
            <a:endParaRPr sz="4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3" descr="Fischer_projec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7300" y="2326201"/>
            <a:ext cx="1998150" cy="1777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3"/>
          <p:cNvSpPr txBox="1"/>
          <p:nvPr/>
        </p:nvSpPr>
        <p:spPr>
          <a:xfrm>
            <a:off x="323850" y="573881"/>
            <a:ext cx="84249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forma más frecuente de representar los monosacáridos en el plano es mediante </a:t>
            </a:r>
            <a:r>
              <a:rPr lang="e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proyecciones de Fischer</a:t>
            </a:r>
            <a:r>
              <a:rPr lang="e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en las que los enlaces forman ángulos de 90º (resultado de proyectar en el plano las estructuras tetraédricas de los carbonos). Se sitúa el grupo funcional principal en la parte superior y los grupos hidroxilo a la derecha o a izquierda.</a:t>
            </a:r>
            <a:endParaRPr/>
          </a:p>
        </p:txBody>
      </p:sp>
      <p:sp>
        <p:nvSpPr>
          <p:cNvPr id="117" name="Google Shape;117;p23"/>
          <p:cNvSpPr txBox="1"/>
          <p:nvPr/>
        </p:nvSpPr>
        <p:spPr>
          <a:xfrm>
            <a:off x="2195512" y="4192190"/>
            <a:ext cx="4321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r>
              <a:rPr lang="es" sz="1800" b="0" i="1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En la proyección de Fischer, los enlaces horizontales apuntan hacia delante y los enlaces verticales apuntan hacia atrás.</a:t>
            </a:r>
            <a:endParaRPr/>
          </a:p>
        </p:txBody>
      </p:sp>
      <p:pic>
        <p:nvPicPr>
          <p:cNvPr id="118" name="Google Shape;118;p23"/>
          <p:cNvPicPr preferRelativeResize="0"/>
          <p:nvPr/>
        </p:nvPicPr>
        <p:blipFill rotWithShape="1">
          <a:blip r:embed="rId4">
            <a:alphaModFix/>
          </a:blip>
          <a:srcRect r="63594" b="48896"/>
          <a:stretch/>
        </p:blipFill>
        <p:spPr>
          <a:xfrm>
            <a:off x="6755350" y="2605775"/>
            <a:ext cx="1570800" cy="168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4"/>
          <p:cNvPicPr preferRelativeResize="0"/>
          <p:nvPr/>
        </p:nvPicPr>
        <p:blipFill rotWithShape="1">
          <a:blip r:embed="rId3">
            <a:alphaModFix/>
          </a:blip>
          <a:srcRect b="42199"/>
          <a:stretch/>
        </p:blipFill>
        <p:spPr>
          <a:xfrm>
            <a:off x="602300" y="152400"/>
            <a:ext cx="2671900" cy="279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4"/>
          <p:cNvPicPr preferRelativeResize="0"/>
          <p:nvPr/>
        </p:nvPicPr>
        <p:blipFill rotWithShape="1">
          <a:blip r:embed="rId3">
            <a:alphaModFix/>
          </a:blip>
          <a:srcRect l="39231" t="61570"/>
          <a:stretch/>
        </p:blipFill>
        <p:spPr>
          <a:xfrm>
            <a:off x="4521950" y="550050"/>
            <a:ext cx="3074400" cy="352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4"/>
          <p:cNvPicPr preferRelativeResize="0"/>
          <p:nvPr/>
        </p:nvPicPr>
        <p:blipFill rotWithShape="1">
          <a:blip r:embed="rId4">
            <a:alphaModFix/>
          </a:blip>
          <a:srcRect t="61699"/>
          <a:stretch/>
        </p:blipFill>
        <p:spPr>
          <a:xfrm>
            <a:off x="768825" y="3090300"/>
            <a:ext cx="2891675" cy="166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14891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8225" y="1641727"/>
            <a:ext cx="2365225" cy="275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792314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4725" y="3216124"/>
            <a:ext cx="3361250" cy="192737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6"/>
          <p:cNvSpPr/>
          <p:nvPr/>
        </p:nvSpPr>
        <p:spPr>
          <a:xfrm>
            <a:off x="51950" y="3387000"/>
            <a:ext cx="158100" cy="12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075" y="152400"/>
            <a:ext cx="843854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8"/>
          <p:cNvPicPr preferRelativeResize="0"/>
          <p:nvPr/>
        </p:nvPicPr>
        <p:blipFill rotWithShape="1">
          <a:blip r:embed="rId3">
            <a:alphaModFix/>
          </a:blip>
          <a:srcRect b="14500"/>
          <a:stretch/>
        </p:blipFill>
        <p:spPr>
          <a:xfrm>
            <a:off x="152400" y="152400"/>
            <a:ext cx="6163675" cy="413707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8"/>
          <p:cNvSpPr/>
          <p:nvPr/>
        </p:nvSpPr>
        <p:spPr>
          <a:xfrm>
            <a:off x="51950" y="186600"/>
            <a:ext cx="158100" cy="12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0" name="Google Shape;15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5899" y="2079400"/>
            <a:ext cx="2927725" cy="232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212" y="493201"/>
            <a:ext cx="8117574" cy="353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16368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0"/>
          <p:cNvSpPr/>
          <p:nvPr/>
        </p:nvSpPr>
        <p:spPr>
          <a:xfrm>
            <a:off x="51950" y="186600"/>
            <a:ext cx="158100" cy="12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2" name="Google Shape;16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9874" y="1963950"/>
            <a:ext cx="2927725" cy="232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97230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571750"/>
            <a:ext cx="4723576" cy="2007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3175" y="2286000"/>
            <a:ext cx="3904135" cy="229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97230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2"/>
          <p:cNvPicPr preferRelativeResize="0"/>
          <p:nvPr/>
        </p:nvPicPr>
        <p:blipFill rotWithShape="1">
          <a:blip r:embed="rId4">
            <a:alphaModFix/>
          </a:blip>
          <a:srcRect t="11331"/>
          <a:stretch/>
        </p:blipFill>
        <p:spPr>
          <a:xfrm>
            <a:off x="5028375" y="2219675"/>
            <a:ext cx="4051850" cy="276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571750"/>
            <a:ext cx="4723576" cy="2007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314825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762000"/>
            <a:ext cx="4647101" cy="43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9495" y="3522467"/>
            <a:ext cx="4314824" cy="1251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49150" y="2037125"/>
            <a:ext cx="2347175" cy="66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075" y="407750"/>
            <a:ext cx="7796424" cy="390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65535"/>
            <a:ext cx="446405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2916238" y="2950369"/>
            <a:ext cx="38163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800" i="1"/>
              <a:t>Enantiómeros de la glucosa.</a:t>
            </a:r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755650" y="3489722"/>
            <a:ext cx="7848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800"/>
              <a:t>En la naturaleza, salvo raras excepciones, los monosacáridos se presentan en la forma D.</a:t>
            </a:r>
          </a:p>
        </p:txBody>
      </p:sp>
      <p:sp>
        <p:nvSpPr>
          <p:cNvPr id="5" name="Elipse 4"/>
          <p:cNvSpPr/>
          <p:nvPr/>
        </p:nvSpPr>
        <p:spPr>
          <a:xfrm>
            <a:off x="2916238" y="2031206"/>
            <a:ext cx="311150" cy="23812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6" name="Elipse 5"/>
          <p:cNvSpPr/>
          <p:nvPr/>
        </p:nvSpPr>
        <p:spPr>
          <a:xfrm>
            <a:off x="1847851" y="425053"/>
            <a:ext cx="2447925" cy="156686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7" name="Elipse 6"/>
          <p:cNvSpPr/>
          <p:nvPr/>
        </p:nvSpPr>
        <p:spPr>
          <a:xfrm>
            <a:off x="3386139" y="2031206"/>
            <a:ext cx="561975" cy="2774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8" name="Elipse 7"/>
          <p:cNvSpPr/>
          <p:nvPr/>
        </p:nvSpPr>
        <p:spPr>
          <a:xfrm>
            <a:off x="2228851" y="2031206"/>
            <a:ext cx="561975" cy="2774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9" name="Elipse 8"/>
          <p:cNvSpPr/>
          <p:nvPr/>
        </p:nvSpPr>
        <p:spPr>
          <a:xfrm>
            <a:off x="2824163" y="2402681"/>
            <a:ext cx="1123950" cy="320279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11" name="Oval 15"/>
          <p:cNvSpPr>
            <a:spLocks noChangeArrowheads="1"/>
          </p:cNvSpPr>
          <p:nvPr/>
        </p:nvSpPr>
        <p:spPr bwMode="auto">
          <a:xfrm>
            <a:off x="3348038" y="2035969"/>
            <a:ext cx="576262" cy="283369"/>
          </a:xfrm>
          <a:prstGeom prst="ellipse">
            <a:avLst/>
          </a:prstGeom>
          <a:solidFill>
            <a:srgbClr val="FF0000">
              <a:alpha val="1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12" name="Oval 15"/>
          <p:cNvSpPr>
            <a:spLocks noChangeArrowheads="1"/>
          </p:cNvSpPr>
          <p:nvPr/>
        </p:nvSpPr>
        <p:spPr bwMode="auto">
          <a:xfrm>
            <a:off x="4873626" y="2025254"/>
            <a:ext cx="576263" cy="283369"/>
          </a:xfrm>
          <a:prstGeom prst="ellipse">
            <a:avLst/>
          </a:prstGeom>
          <a:solidFill>
            <a:srgbClr val="FF0000">
              <a:alpha val="1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755651" y="2619375"/>
            <a:ext cx="203517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200" b="1">
                <a:solidFill>
                  <a:schemeClr val="accent2"/>
                </a:solidFill>
              </a:rPr>
              <a:t>Forma D de la glucosa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5715001" y="2732485"/>
            <a:ext cx="203517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200" b="1">
                <a:solidFill>
                  <a:schemeClr val="accent2"/>
                </a:solidFill>
              </a:rPr>
              <a:t>Forma L de la glucosa</a:t>
            </a:r>
          </a:p>
        </p:txBody>
      </p:sp>
      <p:sp>
        <p:nvSpPr>
          <p:cNvPr id="12302" name="1 CuadroTexto"/>
          <p:cNvSpPr txBox="1">
            <a:spLocks noChangeArrowheads="1"/>
          </p:cNvSpPr>
          <p:nvPr/>
        </p:nvSpPr>
        <p:spPr bwMode="auto">
          <a:xfrm>
            <a:off x="250826" y="1700213"/>
            <a:ext cx="183356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1100"/>
              <a:t>Carbono asimétrico más alejado del grupo carbonilo</a:t>
            </a:r>
          </a:p>
        </p:txBody>
      </p:sp>
      <p:cxnSp>
        <p:nvCxnSpPr>
          <p:cNvPr id="4" name="3 Conector recto de flecha"/>
          <p:cNvCxnSpPr/>
          <p:nvPr/>
        </p:nvCxnSpPr>
        <p:spPr>
          <a:xfrm>
            <a:off x="1747838" y="1982391"/>
            <a:ext cx="1408112" cy="14049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0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animaespe"/>
          <p:cNvPicPr>
            <a:picLocks noGrp="1" noChangeAspect="1" noChangeArrowheads="1" noCrop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1" y="357188"/>
            <a:ext cx="5616575" cy="421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15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~LWF001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6231" y="517208"/>
            <a:ext cx="8640763" cy="36873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340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975" y="298325"/>
            <a:ext cx="7377700" cy="62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4"/>
          <p:cNvPicPr preferRelativeResize="0"/>
          <p:nvPr/>
        </p:nvPicPr>
        <p:blipFill rotWithShape="1">
          <a:blip r:embed="rId4">
            <a:alphaModFix/>
          </a:blip>
          <a:srcRect t="11964"/>
          <a:stretch/>
        </p:blipFill>
        <p:spPr>
          <a:xfrm>
            <a:off x="704850" y="1514425"/>
            <a:ext cx="4624350" cy="311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90" y="1257332"/>
            <a:ext cx="7598428" cy="254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164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904637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5"/>
          <p:cNvSpPr/>
          <p:nvPr/>
        </p:nvSpPr>
        <p:spPr>
          <a:xfrm>
            <a:off x="51950" y="186600"/>
            <a:ext cx="158100" cy="12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700" y="152400"/>
            <a:ext cx="8159216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707901" cy="434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5492" y="443350"/>
            <a:ext cx="2891674" cy="4341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1" y="1256855"/>
            <a:ext cx="7604759" cy="323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203;p37"/>
          <p:cNvPicPr preferRelativeResize="0"/>
          <p:nvPr/>
        </p:nvPicPr>
        <p:blipFill rotWithShape="1">
          <a:blip r:embed="rId4">
            <a:alphaModFix/>
          </a:blip>
          <a:srcRect t="64172" b="17914"/>
          <a:stretch/>
        </p:blipFill>
        <p:spPr>
          <a:xfrm>
            <a:off x="154642" y="203051"/>
            <a:ext cx="5895638" cy="970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638430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3230" y="541525"/>
            <a:ext cx="3048369" cy="4276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animagluco"/>
          <p:cNvPicPr>
            <a:picLocks noGrp="1" noChangeAspect="1" noChangeArrowheads="1" noCrop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4" y="519113"/>
            <a:ext cx="7489825" cy="374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61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220px-Glucose_Fisher_to_Haworth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4" y="1221582"/>
            <a:ext cx="3959225" cy="232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2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03;p37"/>
          <p:cNvPicPr preferRelativeResize="0"/>
          <p:nvPr/>
        </p:nvPicPr>
        <p:blipFill rotWithShape="1">
          <a:blip r:embed="rId3">
            <a:alphaModFix/>
          </a:blip>
          <a:srcRect t="82086"/>
          <a:stretch/>
        </p:blipFill>
        <p:spPr>
          <a:xfrm>
            <a:off x="101302" y="236444"/>
            <a:ext cx="5560358" cy="799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" y="1356360"/>
            <a:ext cx="8183639" cy="306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9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730325" cy="272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4300" y="2645550"/>
            <a:ext cx="5554225" cy="255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CuadroTexto"/>
          <p:cNvSpPr txBox="1"/>
          <p:nvPr/>
        </p:nvSpPr>
        <p:spPr>
          <a:xfrm>
            <a:off x="4847664" y="3112994"/>
            <a:ext cx="753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 smtClean="0">
                <a:solidFill>
                  <a:srgbClr val="FF0000"/>
                </a:solidFill>
              </a:rPr>
              <a:t>carbono </a:t>
            </a:r>
            <a:r>
              <a:rPr lang="es-ES" sz="800" b="1" dirty="0" err="1" smtClean="0">
                <a:solidFill>
                  <a:srgbClr val="FF0000"/>
                </a:solidFill>
              </a:rPr>
              <a:t>anomérico</a:t>
            </a:r>
            <a:endParaRPr lang="es-ES" sz="800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7762007" y="3096117"/>
            <a:ext cx="753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 smtClean="0">
                <a:solidFill>
                  <a:srgbClr val="FF0000"/>
                </a:solidFill>
              </a:rPr>
              <a:t>carbono </a:t>
            </a:r>
            <a:r>
              <a:rPr lang="es-ES" sz="800" b="1" dirty="0" err="1" smtClean="0">
                <a:solidFill>
                  <a:srgbClr val="FF0000"/>
                </a:solidFill>
              </a:rPr>
              <a:t>anomérico</a:t>
            </a:r>
            <a:endParaRPr lang="es-ES" sz="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40"/>
          <p:cNvPicPr preferRelativeResize="0"/>
          <p:nvPr/>
        </p:nvPicPr>
        <p:blipFill rotWithShape="1">
          <a:blip r:embed="rId3">
            <a:alphaModFix/>
          </a:blip>
          <a:srcRect b="38608"/>
          <a:stretch/>
        </p:blipFill>
        <p:spPr>
          <a:xfrm>
            <a:off x="157175" y="141800"/>
            <a:ext cx="7166199" cy="198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7797" y="2243785"/>
            <a:ext cx="3880197" cy="2664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6150" y="2356575"/>
            <a:ext cx="4093014" cy="271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1"/>
          <p:cNvPicPr preferRelativeResize="0"/>
          <p:nvPr/>
        </p:nvPicPr>
        <p:blipFill rotWithShape="1">
          <a:blip r:embed="rId3">
            <a:alphaModFix/>
          </a:blip>
          <a:srcRect t="63527"/>
          <a:stretch/>
        </p:blipFill>
        <p:spPr>
          <a:xfrm>
            <a:off x="193938" y="123350"/>
            <a:ext cx="7672591" cy="1154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41" descr="~LWF00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26731" y="1075764"/>
            <a:ext cx="2821987" cy="3919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75" y="249675"/>
            <a:ext cx="6233963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4"/>
          <p:cNvPicPr preferRelativeResize="0"/>
          <p:nvPr/>
        </p:nvPicPr>
        <p:blipFill rotWithShape="1">
          <a:blip r:embed="rId4">
            <a:alphaModFix/>
          </a:blip>
          <a:srcRect t="13979"/>
          <a:stretch/>
        </p:blipFill>
        <p:spPr>
          <a:xfrm>
            <a:off x="5958337" y="2827020"/>
            <a:ext cx="3040883" cy="1665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01322" cy="303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5"/>
          <p:cNvPicPr preferRelativeResize="0"/>
          <p:nvPr/>
        </p:nvPicPr>
        <p:blipFill rotWithShape="1">
          <a:blip r:embed="rId4">
            <a:alphaModFix/>
          </a:blip>
          <a:srcRect t="13111"/>
          <a:stretch/>
        </p:blipFill>
        <p:spPr>
          <a:xfrm>
            <a:off x="3828800" y="2931335"/>
            <a:ext cx="3788959" cy="2003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979351" cy="337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1751" y="796850"/>
            <a:ext cx="2915975" cy="385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395288" y="465535"/>
          <a:ext cx="8496300" cy="3846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Fotografía de Photo Editor" r:id="rId4" imgW="7287642" imgH="4401164" progId="MSPhotoEd.3">
                  <p:embed/>
                </p:oleObj>
              </mc:Choice>
              <mc:Fallback>
                <p:oleObj name="Fotografía de Photo Editor" r:id="rId4" imgW="7287642" imgH="440116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465535"/>
                        <a:ext cx="8496300" cy="38469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182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0900" y="213200"/>
            <a:ext cx="6822210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239191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8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4185" y="1371600"/>
            <a:ext cx="1932995" cy="3215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239191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8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4611" y="1821182"/>
            <a:ext cx="1931670" cy="3169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137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46" y="179014"/>
            <a:ext cx="13144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57" y="672354"/>
            <a:ext cx="5170322" cy="3601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7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1525" y="334507"/>
            <a:ext cx="3048369" cy="4276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82" y="256615"/>
            <a:ext cx="5292229" cy="1625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53" y="2330111"/>
            <a:ext cx="7834526" cy="194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animamal"/>
          <p:cNvPicPr>
            <a:picLocks noGrp="1" noChangeAspect="1" noChangeArrowheads="1" noCrop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4" y="573882"/>
            <a:ext cx="6480175" cy="364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647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311150"/>
            <a:ext cx="6199187" cy="1613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110790"/>
            <a:ext cx="7723188" cy="2040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9" y="242889"/>
            <a:ext cx="6500812" cy="180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53" y="2330111"/>
            <a:ext cx="7834526" cy="194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53"/>
          <a:stretch/>
        </p:blipFill>
        <p:spPr bwMode="auto">
          <a:xfrm>
            <a:off x="106363" y="128860"/>
            <a:ext cx="5576371" cy="304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7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1525" y="334507"/>
            <a:ext cx="3048369" cy="4276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24"/>
          <a:stretch/>
        </p:blipFill>
        <p:spPr bwMode="auto">
          <a:xfrm>
            <a:off x="220663" y="152400"/>
            <a:ext cx="5754164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98" y="2560638"/>
            <a:ext cx="4019693" cy="192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94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223838"/>
            <a:ext cx="6132512" cy="120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1781174"/>
            <a:ext cx="3979882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1964192"/>
            <a:ext cx="4130675" cy="1795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417002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0500" y="1768575"/>
            <a:ext cx="4209776" cy="122672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68275"/>
            <a:ext cx="6508750" cy="130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866900"/>
            <a:ext cx="462915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319088"/>
            <a:ext cx="67056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1795462"/>
            <a:ext cx="4296857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2913529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25" y="2476500"/>
            <a:ext cx="34099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52401"/>
            <a:ext cx="5831479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7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8654" y="293699"/>
            <a:ext cx="3048369" cy="4276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79"/>
          <a:stretch/>
        </p:blipFill>
        <p:spPr bwMode="auto">
          <a:xfrm>
            <a:off x="315913" y="88900"/>
            <a:ext cx="5281147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4"/>
          <a:stretch/>
        </p:blipFill>
        <p:spPr bwMode="auto">
          <a:xfrm>
            <a:off x="5786438" y="317500"/>
            <a:ext cx="2811461" cy="236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milosa"/>
          <p:cNvPicPr>
            <a:picLocks noChangeAspect="1" noChangeArrowheads="1"/>
          </p:cNvPicPr>
          <p:nvPr/>
        </p:nvPicPr>
        <p:blipFill>
          <a:blip r:embed="rId6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0786" y="3711140"/>
            <a:ext cx="4787900" cy="143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2078575"/>
              </p:ext>
            </p:extLst>
          </p:nvPr>
        </p:nvGraphicFramePr>
        <p:xfrm>
          <a:off x="7792533" y="2946400"/>
          <a:ext cx="1241929" cy="1781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0" name="Fotografía de Photo Editor" r:id="rId7" imgW="1819529" imgH="2610214" progId="MSPhotoEd.3">
                  <p:embed/>
                </p:oleObj>
              </mc:Choice>
              <mc:Fallback>
                <p:oleObj name="Fotografía de Photo Editor" r:id="rId7" imgW="1819529" imgH="2610214" progId="MSPhotoEd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2533" y="2946400"/>
                        <a:ext cx="1241929" cy="17815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6096000" y="2887980"/>
            <a:ext cx="1173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Moléculas de </a:t>
            </a:r>
            <a:r>
              <a:rPr lang="es-ES" b="1" dirty="0" err="1" smtClean="0">
                <a:solidFill>
                  <a:srgbClr val="FF0000"/>
                </a:solidFill>
              </a:rPr>
              <a:t>amilosa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4" name="3 Flecha derecha"/>
          <p:cNvSpPr/>
          <p:nvPr/>
        </p:nvSpPr>
        <p:spPr>
          <a:xfrm>
            <a:off x="53340" y="1805940"/>
            <a:ext cx="315913" cy="17526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68"/>
          <a:stretch/>
        </p:blipFill>
        <p:spPr bwMode="auto">
          <a:xfrm>
            <a:off x="163513" y="266700"/>
            <a:ext cx="5281147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1"/>
          <a:stretch/>
        </p:blipFill>
        <p:spPr bwMode="auto">
          <a:xfrm>
            <a:off x="0" y="1358900"/>
            <a:ext cx="3743772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772" y="1625600"/>
            <a:ext cx="53625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994660" y="4241800"/>
            <a:ext cx="155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Moléculas de </a:t>
            </a:r>
            <a:r>
              <a:rPr lang="es-ES" b="1" dirty="0" err="1" smtClean="0">
                <a:solidFill>
                  <a:srgbClr val="FF0000"/>
                </a:solidFill>
              </a:rPr>
              <a:t>amilopectina</a:t>
            </a:r>
            <a:endParaRPr lang="es-E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4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260350"/>
            <a:ext cx="5540375" cy="128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8"/>
          <a:stretch/>
        </p:blipFill>
        <p:spPr bwMode="auto">
          <a:xfrm>
            <a:off x="2478203" y="1308099"/>
            <a:ext cx="3069994" cy="372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200400" y="482600"/>
            <a:ext cx="673100" cy="254000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260349"/>
            <a:ext cx="2882900" cy="47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85"/>
          <a:stretch/>
        </p:blipFill>
        <p:spPr bwMode="auto">
          <a:xfrm>
            <a:off x="17463" y="0"/>
            <a:ext cx="6180137" cy="204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263" y="1716088"/>
            <a:ext cx="4122737" cy="322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2" y="2210933"/>
            <a:ext cx="4287838" cy="293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Flecha derecha"/>
          <p:cNvSpPr/>
          <p:nvPr/>
        </p:nvSpPr>
        <p:spPr>
          <a:xfrm>
            <a:off x="0" y="228600"/>
            <a:ext cx="315913" cy="17526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96"/>
          <a:stretch/>
        </p:blipFill>
        <p:spPr bwMode="auto">
          <a:xfrm>
            <a:off x="274637" y="241300"/>
            <a:ext cx="6943725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35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234950"/>
            <a:ext cx="6554787" cy="246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3" y="2700927"/>
            <a:ext cx="5126037" cy="213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Flecha derecha"/>
          <p:cNvSpPr/>
          <p:nvPr/>
        </p:nvSpPr>
        <p:spPr>
          <a:xfrm>
            <a:off x="0" y="273050"/>
            <a:ext cx="315913" cy="17526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9"/>
          <p:cNvPicPr preferRelativeResize="0"/>
          <p:nvPr/>
        </p:nvPicPr>
        <p:blipFill rotWithShape="1">
          <a:blip r:embed="rId3">
            <a:alphaModFix/>
          </a:blip>
          <a:srcRect b="45238"/>
          <a:stretch/>
        </p:blipFill>
        <p:spPr>
          <a:xfrm>
            <a:off x="91600" y="164550"/>
            <a:ext cx="5796950" cy="20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5630" y="164550"/>
            <a:ext cx="3048369" cy="427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675" y="2299125"/>
            <a:ext cx="5204792" cy="2631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3099112"/>
              </p:ext>
            </p:extLst>
          </p:nvPr>
        </p:nvGraphicFramePr>
        <p:xfrm>
          <a:off x="704850" y="381000"/>
          <a:ext cx="6407050" cy="425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3" r:id="rId4" imgW="4933333" imgH="3277057" progId="">
                  <p:embed/>
                </p:oleObj>
              </mc:Choice>
              <mc:Fallback>
                <p:oleObj r:id="rId4" imgW="4933333" imgH="3277057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850" y="381000"/>
                        <a:ext cx="6407050" cy="425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190056"/>
              </p:ext>
            </p:extLst>
          </p:nvPr>
        </p:nvGraphicFramePr>
        <p:xfrm>
          <a:off x="5370513" y="4148138"/>
          <a:ext cx="273685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4" name="Fotografía de Photo Editor" r:id="rId6" imgW="6276190" imgH="1933333" progId="MSPhotoEd.3">
                  <p:embed/>
                </p:oleObj>
              </mc:Choice>
              <mc:Fallback>
                <p:oleObj name="Fotografía de Photo Editor" r:id="rId6" imgW="6276190" imgH="1933333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0513" y="4148138"/>
                        <a:ext cx="2736850" cy="842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1" y="349250"/>
            <a:ext cx="69246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herb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2757941"/>
            <a:ext cx="3063875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ANd9GcSR87EWS_y-447y3Deam8N8Y_xMf1hWgvXJDvFPuokQ7Ua1Qni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3040062"/>
            <a:ext cx="30099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19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" y="114301"/>
            <a:ext cx="5538787" cy="211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14"/>
          <a:stretch/>
        </p:blipFill>
        <p:spPr bwMode="auto">
          <a:xfrm>
            <a:off x="4857702" y="3162300"/>
            <a:ext cx="4248197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2"/>
          <a:stretch/>
        </p:blipFill>
        <p:spPr bwMode="auto">
          <a:xfrm>
            <a:off x="239712" y="2228692"/>
            <a:ext cx="4283904" cy="262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872" y="526893"/>
            <a:ext cx="2956478" cy="220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172200" y="2727325"/>
            <a:ext cx="2476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mtClean="0"/>
              <a:t>N-acetil-D-glucosamina</a:t>
            </a:r>
            <a:endParaRPr lang="es-ES" b="1" dirty="0"/>
          </a:p>
        </p:txBody>
      </p:sp>
      <p:sp>
        <p:nvSpPr>
          <p:cNvPr id="7" name="6 Flecha derecha"/>
          <p:cNvSpPr/>
          <p:nvPr/>
        </p:nvSpPr>
        <p:spPr>
          <a:xfrm>
            <a:off x="0" y="289560"/>
            <a:ext cx="315913" cy="17526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 descr="quitina_thum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4" b="2847"/>
          <a:stretch>
            <a:fillRect/>
          </a:stretch>
        </p:blipFill>
        <p:spPr bwMode="auto">
          <a:xfrm>
            <a:off x="755650" y="250032"/>
            <a:ext cx="7272338" cy="426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6"/>
          <p:cNvSpPr>
            <a:spLocks noChangeArrowheads="1"/>
          </p:cNvSpPr>
          <p:nvPr/>
        </p:nvSpPr>
        <p:spPr bwMode="auto">
          <a:xfrm>
            <a:off x="1403351" y="2463404"/>
            <a:ext cx="3313113" cy="2166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</p:spTree>
    <p:extLst>
      <p:ext uri="{BB962C8B-B14F-4D97-AF65-F5344CB8AC3E}">
        <p14:creationId xmlns:p14="http://schemas.microsoft.com/office/powerpoint/2010/main" val="83546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139700"/>
            <a:ext cx="5250014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37"/>
          <a:stretch/>
        </p:blipFill>
        <p:spPr bwMode="auto">
          <a:xfrm>
            <a:off x="227013" y="200025"/>
            <a:ext cx="68865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2222500"/>
            <a:ext cx="5803900" cy="249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63"/>
          <a:stretch/>
        </p:blipFill>
        <p:spPr bwMode="auto">
          <a:xfrm>
            <a:off x="227012" y="520699"/>
            <a:ext cx="7665064" cy="121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77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279400"/>
            <a:ext cx="6354477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9" y="1052022"/>
            <a:ext cx="8773849" cy="274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35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228600"/>
            <a:ext cx="6146922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35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0"/>
          <p:cNvPicPr preferRelativeResize="0"/>
          <p:nvPr/>
        </p:nvPicPr>
        <p:blipFill rotWithShape="1">
          <a:blip r:embed="rId3">
            <a:alphaModFix/>
          </a:blip>
          <a:srcRect t="54109"/>
          <a:stretch/>
        </p:blipFill>
        <p:spPr>
          <a:xfrm>
            <a:off x="237525" y="395725"/>
            <a:ext cx="5796950" cy="17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5630" y="164550"/>
            <a:ext cx="3048369" cy="427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1075" y="2272300"/>
            <a:ext cx="3438170" cy="273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247650"/>
            <a:ext cx="68961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35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000" y="249675"/>
            <a:ext cx="3876675" cy="403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724275" cy="48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4575" y="1441450"/>
            <a:ext cx="2826675" cy="329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146</Words>
  <Application>Microsoft Office PowerPoint</Application>
  <PresentationFormat>Presentación en pantalla (16:9)</PresentationFormat>
  <Paragraphs>21</Paragraphs>
  <Slides>70</Slides>
  <Notes>68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70</vt:i4>
      </vt:variant>
    </vt:vector>
  </HeadingPairs>
  <TitlesOfParts>
    <vt:vector size="72" baseType="lpstr">
      <vt:lpstr>Simple Light</vt:lpstr>
      <vt:lpstr>Fotografía de Photo Editor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15</cp:revision>
  <dcterms:modified xsi:type="dcterms:W3CDTF">2023-09-27T07:20:32Z</dcterms:modified>
</cp:coreProperties>
</file>