
<file path=[Content_Types].xml><?xml version="1.0" encoding="utf-8"?>
<Types xmlns="http://schemas.openxmlformats.org/package/2006/content-types">
  <Default ContentType="image/jpeg" Extension="jpg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</p:sldIdLst>
  <p:sldSz cy="68580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GoogleSlidesCustomDataVersion2">
      <go:slidesCustomData xmlns:go="http://customooxmlschemas.google.com/" r:id="rId62" roundtripDataSignature="AMtx7mjUxztvsu/MeICN2R9X1PYh8owXc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62" Type="http://customschemas.google.com/relationships/presentationmetadata" Target="metadata"/><Relationship Id="rId61" Type="http://schemas.openxmlformats.org/officeDocument/2006/relationships/slide" Target="slides/slide56.xml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60" Type="http://schemas.openxmlformats.org/officeDocument/2006/relationships/slide" Target="slides/slide55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53" Type="http://schemas.openxmlformats.org/officeDocument/2006/relationships/slide" Target="slides/slide48.xml"/><Relationship Id="rId52" Type="http://schemas.openxmlformats.org/officeDocument/2006/relationships/slide" Target="slides/slide47.xml"/><Relationship Id="rId11" Type="http://schemas.openxmlformats.org/officeDocument/2006/relationships/slide" Target="slides/slide6.xml"/><Relationship Id="rId55" Type="http://schemas.openxmlformats.org/officeDocument/2006/relationships/slide" Target="slides/slide50.xml"/><Relationship Id="rId10" Type="http://schemas.openxmlformats.org/officeDocument/2006/relationships/slide" Target="slides/slide5.xml"/><Relationship Id="rId54" Type="http://schemas.openxmlformats.org/officeDocument/2006/relationships/slide" Target="slides/slide49.xml"/><Relationship Id="rId13" Type="http://schemas.openxmlformats.org/officeDocument/2006/relationships/slide" Target="slides/slide8.xml"/><Relationship Id="rId57" Type="http://schemas.openxmlformats.org/officeDocument/2006/relationships/slide" Target="slides/slide52.xml"/><Relationship Id="rId12" Type="http://schemas.openxmlformats.org/officeDocument/2006/relationships/slide" Target="slides/slide7.xml"/><Relationship Id="rId56" Type="http://schemas.openxmlformats.org/officeDocument/2006/relationships/slide" Target="slides/slide51.xml"/><Relationship Id="rId15" Type="http://schemas.openxmlformats.org/officeDocument/2006/relationships/slide" Target="slides/slide10.xml"/><Relationship Id="rId59" Type="http://schemas.openxmlformats.org/officeDocument/2006/relationships/slide" Target="slides/slide54.xml"/><Relationship Id="rId14" Type="http://schemas.openxmlformats.org/officeDocument/2006/relationships/slide" Target="slides/slide9.xml"/><Relationship Id="rId58" Type="http://schemas.openxmlformats.org/officeDocument/2006/relationships/slide" Target="slides/slide5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s-E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" name="Google Shape;91;p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0" name="Google Shape;160;p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7" name="Google Shape;167;p1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2" name="Google Shape;172;p1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7" name="Google Shape;177;p1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3" name="Google Shape;183;p1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9" name="Google Shape;189;p1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4" name="Google Shape;194;p1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1" name="Google Shape;201;p1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6" name="Google Shape;206;p1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1" name="Google Shape;211;p1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" name="Google Shape;98;p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9" name="Google Shape;219;p1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8" name="Google Shape;228;p2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21:notes"/>
          <p:cNvSpPr txBox="1"/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4" name="Google Shape;234;p2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35" name="Google Shape;235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22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6" name="Google Shape;246;p2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47" name="Google Shape;247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6" name="Google Shape;256;p2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2" name="Google Shape;262;p2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25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9" name="Google Shape;269;p2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70" name="Google Shape;270;p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8" name="Google Shape;278;p2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27e536d0d71_0_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g27e536d0d71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5" name="Google Shape;285;g27e536d0d71_0_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27e536d0d71_0_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" name="Google Shape;290;g27e536d0d71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1" name="Google Shape;291;g27e536d0d71_0_7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" name="Google Shape;106;p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27e536d0d71_0_1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6" name="Google Shape;296;g27e536d0d71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7" name="Google Shape;297;g27e536d0d71_0_14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2" name="Google Shape;302;p2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27e536d0d71_0_2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" name="Google Shape;308;g27e536d0d71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9" name="Google Shape;309;g27e536d0d71_0_22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4" name="Google Shape;314;p2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27e536d0d71_0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0" name="Google Shape;320;g27e536d0d71_0_3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g27e536d0d71_0_3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6" name="Google Shape;326;g27e536d0d71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7" name="Google Shape;327;g27e536d0d71_0_3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2" name="Google Shape;332;p3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9" name="Google Shape;339;p3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4" name="Google Shape;344;p3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g27e536d0d71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0" name="Google Shape;350;g27e536d0d71_0_4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" name="Google Shape;115;p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5" name="Google Shape;355;p3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2" name="Google Shape;362;p3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8" name="Google Shape;368;p3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5" name="Google Shape;375;p3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0" name="Google Shape;380;p3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7" name="Google Shape;387;p3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4" name="Google Shape;394;p4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g27e536d0d71_0_7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9" name="Google Shape;399;g27e536d0d71_0_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0" name="Google Shape;400;g27e536d0d71_0_73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6" name="Google Shape;406;p4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1" name="Google Shape;411;p4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" name="Google Shape;124;p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6" name="Google Shape;416;p4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9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g27e536d0d71_0_81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b="0" i="0" lang="es-ES" sz="18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  <p:sp>
        <p:nvSpPr>
          <p:cNvPr id="421" name="Google Shape;421;g27e536d0d71_0_8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22" name="Google Shape;422;g27e536d0d71_0_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0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g27e536d0d71_0_92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b="0" i="0" lang="es-ES" sz="18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  <p:sp>
        <p:nvSpPr>
          <p:cNvPr id="432" name="Google Shape;432;g27e536d0d71_0_9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33" name="Google Shape;433;g27e536d0d71_0_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2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g27e536d0d71_0_113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b="0" i="0" lang="es-ES" sz="18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  <p:sp>
        <p:nvSpPr>
          <p:cNvPr id="454" name="Google Shape;454;g27e536d0d71_0_11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55" name="Google Shape;455;g27e536d0d71_0_1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4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g27e536d0d71_0_124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b="0" i="0" lang="es-ES" sz="18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  <p:sp>
        <p:nvSpPr>
          <p:cNvPr id="466" name="Google Shape;466;g27e536d0d71_0_12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67" name="Google Shape;467;g27e536d0d71_0_1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6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g27e536d0d71_0_135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b="0" i="0" lang="es-ES" sz="18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  <p:sp>
        <p:nvSpPr>
          <p:cNvPr id="478" name="Google Shape;478;g27e536d0d71_0_13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79" name="Google Shape;479;g27e536d0d71_0_1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9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g27e536d0d71_0_14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91" name="Google Shape;491;g27e536d0d71_0_1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" name="Google Shape;131;p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27d6cf065b2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8" name="Google Shape;138;g27d6cf065b2_0_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" name="Google Shape;144;p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27d71b1d028_0_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27d71b1d028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4" name="Google Shape;154;g27d71b1d028_0_1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objetos" type="obj">
  <p:cSld name="OBJECT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62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62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" name="Google Shape;18;p6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6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6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n con título" type="picTx">
  <p:cSld name="PICTURE_WITH_CAPTION_TEXT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71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71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73" name="Google Shape;73;p71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74" name="Google Shape;74;p7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" name="Google Shape;75;p7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7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texto vertical" type="vertTx">
  <p:cSld name="VERTICAL_TEXT"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72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72"/>
          <p:cNvSpPr txBox="1"/>
          <p:nvPr>
            <p:ph idx="1" type="body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0" name="Google Shape;80;p7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" name="Google Shape;81;p7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7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vertical y texto" type="vertTitleAndTx">
  <p:cSld name="VERTICAL_TITLE_AND_VERTICAL_TEXT"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73"/>
          <p:cNvSpPr txBox="1"/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5" name="Google Shape;85;p73"/>
          <p:cNvSpPr txBox="1"/>
          <p:nvPr>
            <p:ph idx="1" type="body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6" name="Google Shape;86;p7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7" name="Google Shape;87;p7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8" name="Google Shape;88;p7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apositiva de título" type="title">
  <p:cSld name="TITLE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63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63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4" name="Google Shape;24;p6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6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6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ido" type="objOnly">
  <p:cSld name="OBJECT_ONLY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4"/>
          <p:cNvSpPr txBox="1"/>
          <p:nvPr>
            <p:ph idx="1" type="body"/>
          </p:nvPr>
        </p:nvSpPr>
        <p:spPr>
          <a:xfrm>
            <a:off x="457200" y="274638"/>
            <a:ext cx="8229600" cy="58515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9" name="Google Shape;29;p6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6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6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 blanco" type="blank">
  <p:cSld name="BLANK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6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6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6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cabezado de sección" type="secHead">
  <p:cSld name="SECTION_HEADER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6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66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9" name="Google Shape;39;p6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6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p6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os objetos" type="twoObj">
  <p:cSld name="TWO_OBJECTS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6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67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45" name="Google Shape;45;p67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46" name="Google Shape;46;p6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6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6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ación" type="twoTxTwoObj">
  <p:cSld name="TWO_OBJECTS_WITH_TEXT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6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68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2" name="Google Shape;52;p68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53" name="Google Shape;53;p68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4" name="Google Shape;54;p68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55" name="Google Shape;55;p6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6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6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ólo el título" type="titleOnly">
  <p:cSld name="TITLE_ONLY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69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6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" name="Google Shape;61;p6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" name="Google Shape;62;p6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ido con título" type="objTx">
  <p:cSld name="OBJECT_WITH_CAPTION_TEXT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70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" name="Google Shape;65;p70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6" name="Google Shape;66;p70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7" name="Google Shape;67;p7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" name="Google Shape;68;p7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" name="Google Shape;69;p7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6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61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6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6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6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4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5.png"/><Relationship Id="rId4" Type="http://schemas.openxmlformats.org/officeDocument/2006/relationships/image" Target="../media/image20.png"/><Relationship Id="rId5" Type="http://schemas.openxmlformats.org/officeDocument/2006/relationships/image" Target="../media/image30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4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9.png"/><Relationship Id="rId4" Type="http://schemas.openxmlformats.org/officeDocument/2006/relationships/image" Target="../media/image41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0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3.png"/><Relationship Id="rId4" Type="http://schemas.openxmlformats.org/officeDocument/2006/relationships/image" Target="../media/image36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51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2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8.png"/><Relationship Id="rId4" Type="http://schemas.openxmlformats.org/officeDocument/2006/relationships/image" Target="../media/image35.png"/><Relationship Id="rId5" Type="http://schemas.openxmlformats.org/officeDocument/2006/relationships/image" Target="../media/image47.png"/><Relationship Id="rId6" Type="http://schemas.openxmlformats.org/officeDocument/2006/relationships/image" Target="../media/image39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png"/><Relationship Id="rId4" Type="http://schemas.openxmlformats.org/officeDocument/2006/relationships/image" Target="../media/image16.png"/><Relationship Id="rId5" Type="http://schemas.openxmlformats.org/officeDocument/2006/relationships/image" Target="../media/image4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4.png"/><Relationship Id="rId4" Type="http://schemas.openxmlformats.org/officeDocument/2006/relationships/image" Target="../media/image40.png"/><Relationship Id="rId5" Type="http://schemas.openxmlformats.org/officeDocument/2006/relationships/image" Target="../media/image37.jpg"/><Relationship Id="rId6" Type="http://schemas.openxmlformats.org/officeDocument/2006/relationships/image" Target="../media/image42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54.png"/><Relationship Id="rId4" Type="http://schemas.openxmlformats.org/officeDocument/2006/relationships/image" Target="../media/image8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2.png"/><Relationship Id="rId4" Type="http://schemas.openxmlformats.org/officeDocument/2006/relationships/image" Target="../media/image57.gif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4.jpg"/><Relationship Id="rId4" Type="http://schemas.openxmlformats.org/officeDocument/2006/relationships/image" Target="../media/image42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5.png"/><Relationship Id="rId4" Type="http://schemas.openxmlformats.org/officeDocument/2006/relationships/image" Target="../media/image1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48.png"/><Relationship Id="rId4" Type="http://schemas.openxmlformats.org/officeDocument/2006/relationships/hyperlink" Target="about:blank" TargetMode="External"/><Relationship Id="rId5" Type="http://schemas.openxmlformats.org/officeDocument/2006/relationships/image" Target="../media/image50.gif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55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48.png"/><Relationship Id="rId4" Type="http://schemas.openxmlformats.org/officeDocument/2006/relationships/image" Target="../media/image49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75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8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3.png"/><Relationship Id="rId4" Type="http://schemas.openxmlformats.org/officeDocument/2006/relationships/image" Target="../media/image2.png"/><Relationship Id="rId5" Type="http://schemas.openxmlformats.org/officeDocument/2006/relationships/image" Target="../media/image15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52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48.png"/><Relationship Id="rId4" Type="http://schemas.openxmlformats.org/officeDocument/2006/relationships/image" Target="../media/image60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58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48.png"/><Relationship Id="rId4" Type="http://schemas.openxmlformats.org/officeDocument/2006/relationships/image" Target="../media/image53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48.png"/><Relationship Id="rId4" Type="http://schemas.openxmlformats.org/officeDocument/2006/relationships/image" Target="../media/image56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78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61.png"/><Relationship Id="rId4" Type="http://schemas.openxmlformats.org/officeDocument/2006/relationships/image" Target="../media/image59.png"/><Relationship Id="rId5" Type="http://schemas.openxmlformats.org/officeDocument/2006/relationships/image" Target="../media/image94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76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74.png"/><Relationship Id="rId4" Type="http://schemas.openxmlformats.org/officeDocument/2006/relationships/image" Target="../media/image65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7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3.png"/><Relationship Id="rId4" Type="http://schemas.openxmlformats.org/officeDocument/2006/relationships/image" Target="../media/image15.png"/><Relationship Id="rId5" Type="http://schemas.openxmlformats.org/officeDocument/2006/relationships/image" Target="../media/image1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71.png"/><Relationship Id="rId4" Type="http://schemas.openxmlformats.org/officeDocument/2006/relationships/image" Target="../media/image64.png"/><Relationship Id="rId5" Type="http://schemas.openxmlformats.org/officeDocument/2006/relationships/image" Target="../media/image63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66.png"/><Relationship Id="rId4" Type="http://schemas.openxmlformats.org/officeDocument/2006/relationships/image" Target="../media/image68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67.png"/><Relationship Id="rId4" Type="http://schemas.openxmlformats.org/officeDocument/2006/relationships/image" Target="../media/image69.png"/><Relationship Id="rId5" Type="http://schemas.openxmlformats.org/officeDocument/2006/relationships/image" Target="../media/image79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72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77.png"/><Relationship Id="rId4" Type="http://schemas.openxmlformats.org/officeDocument/2006/relationships/image" Target="../media/image73.png"/><Relationship Id="rId5" Type="http://schemas.openxmlformats.org/officeDocument/2006/relationships/image" Target="../media/image81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70.png"/><Relationship Id="rId4" Type="http://schemas.openxmlformats.org/officeDocument/2006/relationships/image" Target="../media/image80.png"/><Relationship Id="rId5" Type="http://schemas.openxmlformats.org/officeDocument/2006/relationships/image" Target="../media/image89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96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93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86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9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1.png"/><Relationship Id="rId4" Type="http://schemas.openxmlformats.org/officeDocument/2006/relationships/image" Target="../media/image13.png"/><Relationship Id="rId5" Type="http://schemas.openxmlformats.org/officeDocument/2006/relationships/image" Target="../media/image17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83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84.jp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2.xml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87.png"/><Relationship Id="rId4" Type="http://schemas.openxmlformats.org/officeDocument/2006/relationships/image" Target="../media/image85.jpg"/><Relationship Id="rId5" Type="http://schemas.openxmlformats.org/officeDocument/2006/relationships/image" Target="../media/image92.pn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87.png"/><Relationship Id="rId4" Type="http://schemas.openxmlformats.org/officeDocument/2006/relationships/image" Target="../media/image88.pn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91.jpg"/><Relationship Id="rId4" Type="http://schemas.openxmlformats.org/officeDocument/2006/relationships/hyperlink" Target="http://www.youtube.com/watch?v=tbuujLD6rBE&amp;feature=player_embedded" TargetMode="External"/><Relationship Id="rId5" Type="http://schemas.openxmlformats.org/officeDocument/2006/relationships/hyperlink" Target="http://www.youtube.com/watch?v=oONjIH39uUw&amp;feature=player_embedded" TargetMode="External"/><Relationship Id="rId6" Type="http://schemas.openxmlformats.org/officeDocument/2006/relationships/hyperlink" Target="http://www.youtube.com/watch?v=oONjIH39uUw&amp;feature=player_embedded" TargetMode="External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97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png"/><Relationship Id="rId4" Type="http://schemas.openxmlformats.org/officeDocument/2006/relationships/image" Target="../media/image9.png"/><Relationship Id="rId5" Type="http://schemas.openxmlformats.org/officeDocument/2006/relationships/image" Target="../media/image18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2.png"/><Relationship Id="rId4" Type="http://schemas.openxmlformats.org/officeDocument/2006/relationships/image" Target="../media/image10.png"/><Relationship Id="rId5" Type="http://schemas.openxmlformats.org/officeDocument/2006/relationships/image" Target="../media/image21.jpg"/><Relationship Id="rId6" Type="http://schemas.openxmlformats.org/officeDocument/2006/relationships/image" Target="../media/image19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0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93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2608" y="908720"/>
            <a:ext cx="8648472" cy="5544616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1"/>
          <p:cNvSpPr txBox="1"/>
          <p:nvPr/>
        </p:nvSpPr>
        <p:spPr>
          <a:xfrm>
            <a:off x="251520" y="116632"/>
            <a:ext cx="7920880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ES" sz="40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1.- LA BASE QUÍMICA DE LA VIDA</a:t>
            </a:r>
            <a:endParaRPr b="1" sz="40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" name="Google Shape;95;p1"/>
          <p:cNvSpPr/>
          <p:nvPr/>
        </p:nvSpPr>
        <p:spPr>
          <a:xfrm>
            <a:off x="4496844" y="908720"/>
            <a:ext cx="2811460" cy="432048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Google Shape;162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32656"/>
            <a:ext cx="4720922" cy="60123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300192" y="188640"/>
            <a:ext cx="1584176" cy="22492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809678" y="3140968"/>
            <a:ext cx="4314595" cy="32900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Google Shape;169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5536" y="476672"/>
            <a:ext cx="4638675" cy="3257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Google Shape;174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5536" y="332656"/>
            <a:ext cx="5172075" cy="5343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Google Shape;179;p12"/>
          <p:cNvPicPr preferRelativeResize="0"/>
          <p:nvPr/>
        </p:nvPicPr>
        <p:blipFill rotWithShape="1">
          <a:blip r:embed="rId3">
            <a:alphaModFix/>
          </a:blip>
          <a:srcRect b="51385" l="0" r="0" t="0"/>
          <a:stretch/>
        </p:blipFill>
        <p:spPr>
          <a:xfrm>
            <a:off x="251520" y="548680"/>
            <a:ext cx="5886184" cy="26384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204744" y="3356991"/>
            <a:ext cx="1944216" cy="27490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Google Shape;185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1520" y="33777"/>
            <a:ext cx="6408712" cy="29052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91680" y="2996952"/>
            <a:ext cx="3888432" cy="37136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Google Shape;191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9512" y="2204770"/>
            <a:ext cx="8820472" cy="26672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Google Shape;196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7096" y="764704"/>
            <a:ext cx="5947071" cy="5747773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p15"/>
          <p:cNvSpPr txBox="1"/>
          <p:nvPr/>
        </p:nvSpPr>
        <p:spPr>
          <a:xfrm>
            <a:off x="323528" y="114896"/>
            <a:ext cx="5040560" cy="369332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3. Las biomoléculas y los compuestos inorgánicos</a:t>
            </a:r>
            <a:endParaRPr b="1"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8" name="Google Shape;198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56176" y="2852936"/>
            <a:ext cx="2859488" cy="2310954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Google Shape;203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1520" y="476672"/>
            <a:ext cx="6180424" cy="55675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Google Shape;208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077982" cy="64533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Google Shape;213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3528" y="188640"/>
            <a:ext cx="1080120" cy="3765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5835" y="692696"/>
            <a:ext cx="5424277" cy="336939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librodigital.edistribucion.es/biblioteca-marsupial/libro/8636833/873eb65aa04cf980b3f6ed942948a728b109980ef803a168421b36b351b05a5d-97922-c46853edb2bef1a90618e3d5f2c206f9f6f52e37-L0FMTUFDRU4vRUxJQlJPUy9hbmF5YV9lZHVjYWNpb24vOTc4ODQxNDMyOTc4OC9odG1s-1694010008-20230906162008/useruploads2/files/ea/8a/ea8a9bd28c9abc79dfe22fa80aa4a17cf3be72b7_111369.png" id="215" name="Google Shape;215;p1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391806" y="4149080"/>
            <a:ext cx="2748146" cy="265310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14" id="216" name="Google Shape;216;p18"/>
          <p:cNvPicPr preferRelativeResize="0"/>
          <p:nvPr>
            <p:ph idx="1" type="body"/>
          </p:nvPr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724128" y="764704"/>
            <a:ext cx="3350057" cy="44644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Google Shape;100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6616" y="692696"/>
            <a:ext cx="3917509" cy="5991937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2"/>
          <p:cNvSpPr txBox="1"/>
          <p:nvPr/>
        </p:nvSpPr>
        <p:spPr>
          <a:xfrm>
            <a:off x="323528" y="188640"/>
            <a:ext cx="2520280" cy="369332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1. Los enlaces químicos</a:t>
            </a:r>
            <a:endParaRPr b="1"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2" name="Google Shape;102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80450" y="4074375"/>
            <a:ext cx="3592600" cy="2610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74200" y="995475"/>
            <a:ext cx="4605075" cy="25327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Google Shape;221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7504" y="47388"/>
            <a:ext cx="6170542" cy="468052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librodigital.edistribucion.es/biblioteca-marsupial/libro/8636833/873eb65aa04cf980b3f6ed942948a728b109980ef803a168421b36b351b05a5d-97922-c46853edb2bef1a90618e3d5f2c206f9f6f52e37-L0FMTUFDRU4vRUxJQlJPUy9hbmF5YV9lZHVjYWNpb24vOTc4ODQxNDMyOTc4OC9odG1s-1694010008-20230906162008/useruploads2/files/2b/64/2b64245d24b91db10a02d4e7421106754cf02558_74337.png" id="222" name="Google Shape;222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17032" y="4754549"/>
            <a:ext cx="4751486" cy="189813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136351_image001" id="223" name="Google Shape;223;p19"/>
          <p:cNvPicPr preferRelativeResize="0"/>
          <p:nvPr/>
        </p:nvPicPr>
        <p:blipFill rotWithShape="1">
          <a:blip r:embed="rId5">
            <a:alphaModFix/>
          </a:blip>
          <a:srcRect b="0" l="0" r="0" t="15063"/>
          <a:stretch/>
        </p:blipFill>
        <p:spPr>
          <a:xfrm>
            <a:off x="6278046" y="1685640"/>
            <a:ext cx="2758917" cy="17585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1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757404" y="3861048"/>
            <a:ext cx="1800200" cy="2559218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19"/>
          <p:cNvSpPr txBox="1"/>
          <p:nvPr/>
        </p:nvSpPr>
        <p:spPr>
          <a:xfrm>
            <a:off x="7164288" y="6420266"/>
            <a:ext cx="1512168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(dipolo)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Google Shape;230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3528" y="476672"/>
            <a:ext cx="5029200" cy="26003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librodigital.edistribucion.es/biblioteca-marsupial/libro/8636833/873eb65aa04cf980b3f6ed942948a728b109980ef803a168421b36b351b05a5d-97922-c46853edb2bef1a90618e3d5f2c206f9f6f52e37-L0FMTUFDRU4vRUxJQlJPUy9hbmF5YV9lZHVjYWNpb24vOTc4ODQxNDMyOTc4OC9odG1s-1694010008-20230906162008/useruploads2/files/e6/67/e667fa20297217d423c65c6e2f36d5590c3b6b05_119655.png" id="231" name="Google Shape;231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27584" y="3140968"/>
            <a:ext cx="3888432" cy="33272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21"/>
          <p:cNvSpPr txBox="1"/>
          <p:nvPr/>
        </p:nvSpPr>
        <p:spPr>
          <a:xfrm>
            <a:off x="900113" y="549275"/>
            <a:ext cx="3886200" cy="517525"/>
          </a:xfrm>
          <a:prstGeom prst="rect">
            <a:avLst/>
          </a:prstGeom>
          <a:solidFill>
            <a:srgbClr val="FEFCB8"/>
          </a:solidFill>
          <a:ln>
            <a:noFill/>
          </a:ln>
        </p:spPr>
        <p:txBody>
          <a:bodyPr anchorCtr="0" anchor="ctr" bIns="46800" lIns="90000" spcFirstLastPara="1" rIns="90000" wrap="square" tIns="468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s-E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Debido a su polaridad, las moléculas de agua establecen enlaces</a:t>
            </a:r>
            <a:r>
              <a:rPr b="1" lang="es-E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de hidrógeno</a:t>
            </a:r>
            <a:r>
              <a:rPr lang="es-E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entre ellas.</a:t>
            </a:r>
            <a:endParaRPr/>
          </a:p>
        </p:txBody>
      </p:sp>
      <p:pic>
        <p:nvPicPr>
          <p:cNvPr id="238" name="Google Shape;238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42988" y="1341438"/>
            <a:ext cx="1873250" cy="2663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16463" y="1412875"/>
            <a:ext cx="1824037" cy="259238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40" name="Google Shape;240;p21"/>
          <p:cNvCxnSpPr/>
          <p:nvPr/>
        </p:nvCxnSpPr>
        <p:spPr>
          <a:xfrm>
            <a:off x="2987675" y="2203450"/>
            <a:ext cx="1655763" cy="1588"/>
          </a:xfrm>
          <a:prstGeom prst="straightConnector1">
            <a:avLst/>
          </a:prstGeom>
          <a:noFill/>
          <a:ln cap="flat" cmpd="sng" w="76200">
            <a:solidFill>
              <a:schemeClr val="dk1"/>
            </a:solidFill>
            <a:prstDash val="dot"/>
            <a:round/>
            <a:headEnd len="med" w="med" type="none"/>
            <a:tailEnd len="med" w="med" type="none"/>
          </a:ln>
        </p:spPr>
      </p:cxnSp>
      <p:cxnSp>
        <p:nvCxnSpPr>
          <p:cNvPr id="241" name="Google Shape;241;p21"/>
          <p:cNvCxnSpPr/>
          <p:nvPr/>
        </p:nvCxnSpPr>
        <p:spPr>
          <a:xfrm>
            <a:off x="2987675" y="2420938"/>
            <a:ext cx="1655763" cy="0"/>
          </a:xfrm>
          <a:prstGeom prst="straightConnector1">
            <a:avLst/>
          </a:prstGeom>
          <a:noFill/>
          <a:ln cap="flat" cmpd="sng" w="76200">
            <a:solidFill>
              <a:schemeClr val="dk1"/>
            </a:solidFill>
            <a:prstDash val="dot"/>
            <a:round/>
            <a:headEnd len="med" w="med" type="none"/>
            <a:tailEnd len="med" w="med" type="none"/>
          </a:ln>
        </p:spPr>
      </p:cxnSp>
      <p:cxnSp>
        <p:nvCxnSpPr>
          <p:cNvPr id="242" name="Google Shape;242;p21"/>
          <p:cNvCxnSpPr/>
          <p:nvPr/>
        </p:nvCxnSpPr>
        <p:spPr>
          <a:xfrm>
            <a:off x="2987675" y="2636838"/>
            <a:ext cx="1655763" cy="0"/>
          </a:xfrm>
          <a:prstGeom prst="straightConnector1">
            <a:avLst/>
          </a:prstGeom>
          <a:noFill/>
          <a:ln cap="flat" cmpd="sng" w="76200">
            <a:solidFill>
              <a:schemeClr val="dk1"/>
            </a:solidFill>
            <a:prstDash val="dot"/>
            <a:round/>
            <a:headEnd len="med" w="med" type="none"/>
            <a:tailEnd len="med" w="med" type="none"/>
          </a:ln>
        </p:spPr>
      </p:cxnSp>
      <p:pic>
        <p:nvPicPr>
          <p:cNvPr descr="hbond" id="243" name="Google Shape;243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08175" y="4005263"/>
            <a:ext cx="4681538" cy="2530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16" id="249" name="Google Shape;249;p22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9388" y="620713"/>
            <a:ext cx="5545137" cy="5245100"/>
          </a:xfrm>
          <a:prstGeom prst="rect">
            <a:avLst/>
          </a:prstGeom>
          <a:noFill/>
          <a:ln>
            <a:noFill/>
          </a:ln>
        </p:spPr>
      </p:pic>
      <p:sp>
        <p:nvSpPr>
          <p:cNvPr id="250" name="Google Shape;250;p22"/>
          <p:cNvSpPr txBox="1"/>
          <p:nvPr/>
        </p:nvSpPr>
        <p:spPr>
          <a:xfrm>
            <a:off x="1116013" y="5949950"/>
            <a:ext cx="6624637" cy="6413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1" lang="es-E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Cada molécula puede formar hasta 4 puentes de hidrógeno con otras moléculas.</a:t>
            </a:r>
            <a:endParaRPr/>
          </a:p>
        </p:txBody>
      </p:sp>
      <p:sp>
        <p:nvSpPr>
          <p:cNvPr id="251" name="Google Shape;251;p22"/>
          <p:cNvSpPr txBox="1"/>
          <p:nvPr/>
        </p:nvSpPr>
        <p:spPr>
          <a:xfrm>
            <a:off x="900113" y="188913"/>
            <a:ext cx="3886200" cy="517525"/>
          </a:xfrm>
          <a:prstGeom prst="rect">
            <a:avLst/>
          </a:prstGeom>
          <a:solidFill>
            <a:srgbClr val="FEFCB8"/>
          </a:solidFill>
          <a:ln>
            <a:noFill/>
          </a:ln>
        </p:spPr>
        <p:txBody>
          <a:bodyPr anchorCtr="0" anchor="ctr" bIns="46800" lIns="90000" spcFirstLastPara="1" rIns="90000" wrap="square" tIns="468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s-E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Debido a su polaridad, las moléculas de agua establecen enlaces</a:t>
            </a:r>
            <a:r>
              <a:rPr b="1" lang="es-E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de hidrógeno</a:t>
            </a:r>
            <a:r>
              <a:rPr lang="es-E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entre ellas.</a:t>
            </a:r>
            <a:endParaRPr/>
          </a:p>
        </p:txBody>
      </p:sp>
      <p:pic>
        <p:nvPicPr>
          <p:cNvPr id="252" name="Google Shape;252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892925" y="188913"/>
            <a:ext cx="2025650" cy="2879725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p22"/>
          <p:cNvSpPr/>
          <p:nvPr/>
        </p:nvSpPr>
        <p:spPr>
          <a:xfrm>
            <a:off x="250825" y="692150"/>
            <a:ext cx="1657350" cy="237648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" name="Google Shape;258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4672" y="260646"/>
            <a:ext cx="4547365" cy="643185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librodigital.edistribucion.es/biblioteca-marsupial/libro/8636833/873eb65aa04cf980b3f6ed942948a728b109980ef803a168421b36b351b05a5d-97922-c46853edb2bef1a90618e3d5f2c206f9f6f52e37-L0FMTUFDRU4vRUxJQlJPUy9hbmF5YV9lZHVjYWNpb24vOTc4ODQxNDMyOTc4OC9odG1s-1694010008-20230906162008/useruploads2/files/db/f5/dbf528e0ca7704f5c079418ec4f1ddaf4937758f_110213.png" id="259" name="Google Shape;259;p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076056" y="3573016"/>
            <a:ext cx="3522290" cy="28083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Google Shape;264;p24"/>
          <p:cNvPicPr preferRelativeResize="0"/>
          <p:nvPr/>
        </p:nvPicPr>
        <p:blipFill rotWithShape="1">
          <a:blip r:embed="rId3">
            <a:alphaModFix/>
          </a:blip>
          <a:srcRect b="62430" l="0" r="0" t="0"/>
          <a:stretch/>
        </p:blipFill>
        <p:spPr>
          <a:xfrm>
            <a:off x="179512" y="188640"/>
            <a:ext cx="4611116" cy="259228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266px-Thermally_Agitated_Molecule" id="265" name="Google Shape;265;p24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55576" y="3068960"/>
            <a:ext cx="3168650" cy="3168650"/>
          </a:xfrm>
          <a:prstGeom prst="rect">
            <a:avLst/>
          </a:prstGeom>
          <a:noFill/>
          <a:ln>
            <a:noFill/>
          </a:ln>
        </p:spPr>
      </p:pic>
      <p:sp>
        <p:nvSpPr>
          <p:cNvPr id="266" name="Google Shape;266;p24"/>
          <p:cNvSpPr txBox="1"/>
          <p:nvPr/>
        </p:nvSpPr>
        <p:spPr>
          <a:xfrm>
            <a:off x="4067944" y="4791060"/>
            <a:ext cx="3960490" cy="14465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es-E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Las moléculas tienen una estructura interna porque están compuestas de átomos que tienen diferentes formas de moverse en las moléculas. La energía cinética almacenada en estos </a:t>
            </a:r>
            <a:r>
              <a:rPr i="1" lang="es-E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grados de libertad internos</a:t>
            </a:r>
            <a:r>
              <a:rPr lang="es-E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no contribuye a la temperatura de la sustancia sino a su calor específico</a:t>
            </a:r>
            <a:r>
              <a:rPr lang="es-E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Google Shape;272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87450" y="0"/>
            <a:ext cx="6389688" cy="6553200"/>
          </a:xfrm>
          <a:prstGeom prst="rect">
            <a:avLst/>
          </a:prstGeom>
          <a:noFill/>
          <a:ln>
            <a:noFill/>
          </a:ln>
        </p:spPr>
      </p:pic>
      <p:sp>
        <p:nvSpPr>
          <p:cNvPr id="273" name="Google Shape;273;p25"/>
          <p:cNvSpPr/>
          <p:nvPr/>
        </p:nvSpPr>
        <p:spPr>
          <a:xfrm>
            <a:off x="1331913" y="1052513"/>
            <a:ext cx="1944687" cy="144462"/>
          </a:xfrm>
          <a:prstGeom prst="rect">
            <a:avLst/>
          </a:prstGeom>
          <a:solidFill>
            <a:srgbClr val="FF99CC">
              <a:alpha val="29803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4" name="Google Shape;274;p25"/>
          <p:cNvSpPr/>
          <p:nvPr/>
        </p:nvSpPr>
        <p:spPr>
          <a:xfrm>
            <a:off x="1547813" y="4292600"/>
            <a:ext cx="1728787" cy="144463"/>
          </a:xfrm>
          <a:prstGeom prst="rect">
            <a:avLst/>
          </a:prstGeom>
          <a:solidFill>
            <a:srgbClr val="FF99CC">
              <a:alpha val="29803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5" name="Google Shape;275;p25"/>
          <p:cNvSpPr/>
          <p:nvPr/>
        </p:nvSpPr>
        <p:spPr>
          <a:xfrm>
            <a:off x="5435600" y="6165850"/>
            <a:ext cx="1944688" cy="144463"/>
          </a:xfrm>
          <a:prstGeom prst="rect">
            <a:avLst/>
          </a:prstGeom>
          <a:solidFill>
            <a:srgbClr val="FF99CC">
              <a:alpha val="29803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" name="Google Shape;280;p26"/>
          <p:cNvPicPr preferRelativeResize="0"/>
          <p:nvPr/>
        </p:nvPicPr>
        <p:blipFill rotWithShape="1">
          <a:blip r:embed="rId3">
            <a:alphaModFix/>
          </a:blip>
          <a:srcRect b="42586" l="0" r="0" t="37015"/>
          <a:stretch/>
        </p:blipFill>
        <p:spPr>
          <a:xfrm>
            <a:off x="395536" y="404664"/>
            <a:ext cx="4275552" cy="1305018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148063" y="404664"/>
            <a:ext cx="3743131" cy="51125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" name="Google Shape;287;g27e536d0d71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029575" cy="6486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" name="Google Shape;293;g27e536d0d71_0_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39199" cy="64746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Google Shape;108;p3"/>
          <p:cNvPicPr preferRelativeResize="0"/>
          <p:nvPr/>
        </p:nvPicPr>
        <p:blipFill rotWithShape="1">
          <a:blip r:embed="rId3">
            <a:alphaModFix/>
          </a:blip>
          <a:srcRect b="17283" l="0" r="0" t="0"/>
          <a:stretch/>
        </p:blipFill>
        <p:spPr>
          <a:xfrm>
            <a:off x="323528" y="260648"/>
            <a:ext cx="3960440" cy="519911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librodigital.edistribucion.es/biblioteca-marsupial/libro/8636833/873eb65aa04cf980b3f6ed942948a728b109980ef803a168421b36b351b05a5d-97922-c46853edb2bef1a90618e3d5f2c206f9f6f52e37-L0FMTUFDRU4vRUxJQlJPUy9hbmF5YV9lZHVjYWNpb24vOTc4ODQxNDMyOTc4OC9odG1s-1694010008-20230906162008/useruploads2/files/2b/64/2b641525d08e64cf031ea9d2eb9db9f3fad893d1_48964.png" id="109" name="Google Shape;109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866947" y="1025360"/>
            <a:ext cx="3541918" cy="223224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librodigital.edistribucion.es/biblioteca-marsupial/libro/8636833/873eb65aa04cf980b3f6ed942948a728b109980ef803a168421b36b351b05a5d-97922-c46853edb2bef1a90618e3d5f2c206f9f6f52e37-L0FMTUFDRU4vRUxJQlJPUy9hbmF5YV9lZHVjYWNpb24vOTc4ODQxNDMyOTc4OC9odG1s-1694010008-20230906162008/useruploads2/files/6f/89/6f8909f813b24fa875cd1bb682a8f09d4487c9a8_197595.png" id="110" name="Google Shape;110;p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004089" y="3670923"/>
            <a:ext cx="3456302" cy="1990750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3"/>
          <p:cNvSpPr txBox="1"/>
          <p:nvPr/>
        </p:nvSpPr>
        <p:spPr>
          <a:xfrm>
            <a:off x="4499992" y="260648"/>
            <a:ext cx="4464496" cy="400110"/>
          </a:xfrm>
          <a:prstGeom prst="rect">
            <a:avLst/>
          </a:prstGeom>
          <a:solidFill>
            <a:srgbClr val="EAF1DD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 </a:t>
            </a:r>
            <a:r>
              <a:rPr b="1" lang="es-ES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electronegatividad</a:t>
            </a:r>
            <a:r>
              <a:rPr lang="es-ES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es la capacidad que tiene un átomo de atraer hacia sí los electrones de un enlace.</a:t>
            </a: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" name="Google Shape;112;p3"/>
          <p:cNvSpPr txBox="1"/>
          <p:nvPr/>
        </p:nvSpPr>
        <p:spPr>
          <a:xfrm>
            <a:off x="5148064" y="5805264"/>
            <a:ext cx="3672408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Agregado iónico que forma parte de una red cristalina.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" name="Google Shape;299;g27e536d0d71_0_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5773283" cy="6553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" name="Google Shape;304;p27"/>
          <p:cNvPicPr preferRelativeResize="0"/>
          <p:nvPr/>
        </p:nvPicPr>
        <p:blipFill rotWithShape="1">
          <a:blip r:embed="rId3">
            <a:alphaModFix/>
          </a:blip>
          <a:srcRect b="18781" l="0" r="0" t="56742"/>
          <a:stretch/>
        </p:blipFill>
        <p:spPr>
          <a:xfrm>
            <a:off x="296425" y="493122"/>
            <a:ext cx="4275575" cy="156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6975" y="2059100"/>
            <a:ext cx="6471074" cy="4630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1" name="Google Shape;311;g27e536d0d71_0_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201025" cy="6257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6" name="Google Shape;316;p28"/>
          <p:cNvPicPr preferRelativeResize="0"/>
          <p:nvPr/>
        </p:nvPicPr>
        <p:blipFill rotWithShape="1">
          <a:blip r:embed="rId3">
            <a:alphaModFix/>
          </a:blip>
          <a:srcRect b="0" l="0" r="0" t="79704"/>
          <a:stretch/>
        </p:blipFill>
        <p:spPr>
          <a:xfrm>
            <a:off x="296425" y="186402"/>
            <a:ext cx="5262800" cy="1598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p2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559231" y="768688"/>
            <a:ext cx="3407844" cy="56388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2" name="Google Shape;322;g27e536d0d71_0_37"/>
          <p:cNvPicPr preferRelativeResize="0"/>
          <p:nvPr/>
        </p:nvPicPr>
        <p:blipFill rotWithShape="1">
          <a:blip r:embed="rId3">
            <a:alphaModFix/>
          </a:blip>
          <a:srcRect b="0" l="0" r="0" t="79704"/>
          <a:stretch/>
        </p:blipFill>
        <p:spPr>
          <a:xfrm>
            <a:off x="296425" y="186402"/>
            <a:ext cx="5262800" cy="1598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g27e536d0d71_0_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937052"/>
            <a:ext cx="8686890" cy="47685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9" name="Google Shape;329;g27e536d0d71_0_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1425" y="152400"/>
            <a:ext cx="8008438" cy="6553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4" name="Google Shape;334;p30"/>
          <p:cNvPicPr preferRelativeResize="0"/>
          <p:nvPr/>
        </p:nvPicPr>
        <p:blipFill rotWithShape="1">
          <a:blip r:embed="rId3">
            <a:alphaModFix/>
          </a:blip>
          <a:srcRect b="0" l="0" r="0" t="64351"/>
          <a:stretch/>
        </p:blipFill>
        <p:spPr>
          <a:xfrm>
            <a:off x="323525" y="428549"/>
            <a:ext cx="5376750" cy="2809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" name="Google Shape;335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8125" y="3428999"/>
            <a:ext cx="4073883" cy="3315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Google Shape;336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24408" y="3390024"/>
            <a:ext cx="4267193" cy="31835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1" name="Google Shape;341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1520" y="332656"/>
            <a:ext cx="5617111" cy="61542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6" name="Google Shape;346;p32"/>
          <p:cNvPicPr preferRelativeResize="0"/>
          <p:nvPr/>
        </p:nvPicPr>
        <p:blipFill rotWithShape="1">
          <a:blip r:embed="rId3">
            <a:alphaModFix/>
          </a:blip>
          <a:srcRect b="70361" l="0" r="0" t="0"/>
          <a:stretch/>
        </p:blipFill>
        <p:spPr>
          <a:xfrm>
            <a:off x="251525" y="260649"/>
            <a:ext cx="5801899" cy="1750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" name="Google Shape;347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2975" y="2098499"/>
            <a:ext cx="6067203" cy="45425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2" name="Google Shape;352;g27e536d0d71_0_45"/>
          <p:cNvPicPr preferRelativeResize="0"/>
          <p:nvPr/>
        </p:nvPicPr>
        <p:blipFill rotWithShape="1">
          <a:blip r:embed="rId3">
            <a:alphaModFix/>
          </a:blip>
          <a:srcRect b="7" l="0" r="0" t="28813"/>
          <a:stretch/>
        </p:blipFill>
        <p:spPr>
          <a:xfrm>
            <a:off x="251525" y="412425"/>
            <a:ext cx="6663276" cy="48270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Google Shape;117;p4"/>
          <p:cNvPicPr preferRelativeResize="0"/>
          <p:nvPr/>
        </p:nvPicPr>
        <p:blipFill rotWithShape="1">
          <a:blip r:embed="rId3">
            <a:alphaModFix/>
          </a:blip>
          <a:srcRect b="-513" l="0" r="0" t="1"/>
          <a:stretch/>
        </p:blipFill>
        <p:spPr>
          <a:xfrm>
            <a:off x="323528" y="260648"/>
            <a:ext cx="3960440" cy="631770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librodigital.edistribucion.es/biblioteca-marsupial/libro/8636833/873eb65aa04cf980b3f6ed942948a728b109980ef803a168421b36b351b05a5d-97922-c46853edb2bef1a90618e3d5f2c206f9f6f52e37-L0FMTUFDRU4vRUxJQlJPUy9hbmF5YV9lZHVjYWNpb24vOTc4ODQxNDMyOTc4OC9odG1s-1694010008-20230906162008/useruploads2/files/6f/89/6f8909f813b24fa875cd1bb682a8f09d4487c9a8_197595.png" id="118" name="Google Shape;118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124397" y="1052736"/>
            <a:ext cx="3456302" cy="1990750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4"/>
          <p:cNvSpPr txBox="1"/>
          <p:nvPr/>
        </p:nvSpPr>
        <p:spPr>
          <a:xfrm>
            <a:off x="4499992" y="260648"/>
            <a:ext cx="4464496" cy="400110"/>
          </a:xfrm>
          <a:prstGeom prst="rect">
            <a:avLst/>
          </a:prstGeom>
          <a:solidFill>
            <a:srgbClr val="EAF1DD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 </a:t>
            </a:r>
            <a:r>
              <a:rPr b="1" lang="es-ES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electronegatividad</a:t>
            </a:r>
            <a:r>
              <a:rPr lang="es-ES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es la capacidad que tiene un átomo de atraer hacia sí los electrones de un enlace.</a:t>
            </a: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" name="Google Shape;120;p4"/>
          <p:cNvSpPr txBox="1"/>
          <p:nvPr/>
        </p:nvSpPr>
        <p:spPr>
          <a:xfrm>
            <a:off x="5016344" y="3142501"/>
            <a:ext cx="3672408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Agregado iónico que forma parte de una red cristalina.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https://librodigital.edistribucion.es/biblioteca-marsupial/libro/8636833/873eb65aa04cf980b3f6ed942948a728b109980ef803a168421b36b351b05a5d-97922-c46853edb2bef1a90618e3d5f2c206f9f6f52e37-L0FMTUFDRU4vRUxJQlJPUy9hbmF5YV9lZHVjYWNpb24vOTc4ODQxNDMyOTc4OC9odG1s-1694010008-20230906162008/useruploads2/files/db/f5/dbf528e0ca7704f5c079418ec4f1ddaf4937758f_110213.png" id="121" name="Google Shape;121;p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985781" y="3573016"/>
            <a:ext cx="3522290" cy="28083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7" name="Google Shape;357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9512" y="146918"/>
            <a:ext cx="2190750" cy="371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" name="Google Shape;358;p3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1950" y="428325"/>
            <a:ext cx="5144055" cy="6316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9" name="Google Shape;359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42850" y="3074475"/>
            <a:ext cx="4384275" cy="3230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4" name="Google Shape;364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9512" y="188640"/>
            <a:ext cx="3744416" cy="6363966"/>
          </a:xfrm>
          <a:prstGeom prst="rect">
            <a:avLst/>
          </a:prstGeom>
          <a:noFill/>
          <a:ln>
            <a:noFill/>
          </a:ln>
        </p:spPr>
      </p:pic>
      <p:pic>
        <p:nvPicPr>
          <p:cNvPr id="365" name="Google Shape;365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82225" y="1744250"/>
            <a:ext cx="5037701" cy="1767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0" name="Google Shape;370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3528" y="0"/>
            <a:ext cx="4231713" cy="66087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71" name="Google Shape;371;p3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571991" y="4800162"/>
            <a:ext cx="4384774" cy="18086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" name="Google Shape;372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07650" y="152400"/>
            <a:ext cx="2721875" cy="46477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7" name="Google Shape;377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3524" y="260650"/>
            <a:ext cx="5723674" cy="3525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2" name="Google Shape;382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2350" y="332656"/>
            <a:ext cx="3899610" cy="613930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3" name="Google Shape;383;p3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572000" y="4725144"/>
            <a:ext cx="3986411" cy="1647828"/>
          </a:xfrm>
          <a:prstGeom prst="rect">
            <a:avLst/>
          </a:prstGeom>
          <a:noFill/>
          <a:ln>
            <a:noFill/>
          </a:ln>
        </p:spPr>
      </p:pic>
      <p:pic>
        <p:nvPicPr>
          <p:cNvPr id="384" name="Google Shape;384;p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48235" y="523700"/>
            <a:ext cx="4627241" cy="35720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" name="Google Shape;389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1520" y="260648"/>
            <a:ext cx="4210050" cy="333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0" name="Google Shape;390;p3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7504" y="836712"/>
            <a:ext cx="6381750" cy="48768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librodigital.edistribucion.es/biblioteca-marsupial/libro/8636833/873eb65aa04cf980b3f6ed942948a728b109980ef803a168421b36b351b05a5d-97922-c46853edb2bef1a90618e3d5f2c206f9f6f52e37-L0FMTUFDRU4vRUxJQlJPUy9hbmF5YV9lZHVjYWNpb24vOTc4ODQxNDMyOTc4OC9odG1s-1694010008-20230906162008/useruploads2/files/42/bc/42bcc313fd5b655e18503373150355997243f17c_631496.png" id="391" name="Google Shape;391;p3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458683" y="2924944"/>
            <a:ext cx="2634303" cy="32257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6" name="Google Shape;396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3528" y="188735"/>
            <a:ext cx="6200775" cy="6419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2" name="Google Shape;402;g27e536d0d71_0_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9250" y="878875"/>
            <a:ext cx="8991600" cy="4201782"/>
          </a:xfrm>
          <a:prstGeom prst="rect">
            <a:avLst/>
          </a:prstGeom>
          <a:noFill/>
          <a:ln>
            <a:noFill/>
          </a:ln>
        </p:spPr>
      </p:pic>
      <p:sp>
        <p:nvSpPr>
          <p:cNvPr id="403" name="Google Shape;403;g27e536d0d71_0_73"/>
          <p:cNvSpPr txBox="1"/>
          <p:nvPr/>
        </p:nvSpPr>
        <p:spPr>
          <a:xfrm>
            <a:off x="1392800" y="5513925"/>
            <a:ext cx="6506100" cy="6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2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Funcionamiento del tampón bicarbonato.</a:t>
            </a:r>
            <a:endParaRPr b="1" sz="28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8" name="Google Shape;408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5536" y="260648"/>
            <a:ext cx="6372225" cy="5124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3" name="Google Shape;413;p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9100" y="178800"/>
            <a:ext cx="6307375" cy="6335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Google Shape;126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5536" y="332656"/>
            <a:ext cx="4364955" cy="6233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076056" y="3395743"/>
            <a:ext cx="3667248" cy="31821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076056" y="332656"/>
            <a:ext cx="3561762" cy="28083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8" name="Google Shape;418;p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3528" y="404664"/>
            <a:ext cx="6200775" cy="2600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27e536d0d71_0_81"/>
          <p:cNvSpPr txBox="1"/>
          <p:nvPr/>
        </p:nvSpPr>
        <p:spPr>
          <a:xfrm>
            <a:off x="539750" y="188912"/>
            <a:ext cx="1457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1143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SzPts val="1800"/>
              <a:buFont typeface="Noto Sans Symbols"/>
              <a:buChar char="∙"/>
            </a:pPr>
            <a:r>
              <a:rPr b="1" i="0" lang="es-ES" sz="1800" u="none">
                <a:solidFill>
                  <a:srgbClr val="CC0000"/>
                </a:solidFill>
                <a:latin typeface="Arial"/>
                <a:ea typeface="Arial"/>
                <a:cs typeface="Arial"/>
                <a:sym typeface="Arial"/>
              </a:rPr>
              <a:t> Ósmosis:</a:t>
            </a:r>
            <a:r>
              <a:rPr b="0" i="0" lang="es-ES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sp>
        <p:nvSpPr>
          <p:cNvPr id="425" name="Google Shape;425;g27e536d0d71_0_81"/>
          <p:cNvSpPr txBox="1"/>
          <p:nvPr/>
        </p:nvSpPr>
        <p:spPr>
          <a:xfrm>
            <a:off x="611187" y="620712"/>
            <a:ext cx="8208900" cy="28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0" lang="es-ES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La </a:t>
            </a:r>
            <a:r>
              <a:rPr b="1" i="0" lang="es-ES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ósmosis</a:t>
            </a:r>
            <a:r>
              <a:rPr b="0" i="0" lang="es-ES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es un fenómeno en el que se produce el paso o </a:t>
            </a:r>
            <a:r>
              <a:rPr b="1" i="0" lang="es-ES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difusión del agua</a:t>
            </a:r>
            <a:r>
              <a:rPr b="0" i="0" lang="es-ES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 través de una </a:t>
            </a:r>
            <a:r>
              <a:rPr b="1" i="0" lang="es-ES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membrana semipermeable</a:t>
            </a:r>
            <a:r>
              <a:rPr b="0" i="0" lang="es-ES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(permite el paso de disolventes, pero no de solutos) desde una disolución más diluida a otra más concentrada).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0" lang="es-ES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El agua es la molécula más abundante en el interior de todos los seres vivos y es capaz de atravesar las membranas celulares, que se comportan como semipermeables, para penetrar en el interior celular o salir de él. Esta capacidad depende de la </a:t>
            </a:r>
            <a:r>
              <a:rPr b="1" i="0" lang="es-ES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diferencia de concentración</a:t>
            </a:r>
            <a:r>
              <a:rPr b="0" i="0" lang="es-ES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entre los líquidos extracelular e intracelular, determinada por la presencia de sales minerales y moléculas orgánicas disueltas. </a:t>
            </a:r>
            <a:endParaRPr/>
          </a:p>
        </p:txBody>
      </p:sp>
      <p:pic>
        <p:nvPicPr>
          <p:cNvPr descr="~LWF0004" id="426" name="Google Shape;426;g27e536d0d71_0_8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00112" y="3651250"/>
            <a:ext cx="7416801" cy="3206750"/>
          </a:xfrm>
          <a:prstGeom prst="rect">
            <a:avLst/>
          </a:prstGeom>
          <a:noFill/>
          <a:ln>
            <a:noFill/>
          </a:ln>
        </p:spPr>
      </p:pic>
      <p:sp>
        <p:nvSpPr>
          <p:cNvPr id="427" name="Google Shape;427;g27e536d0d71_0_81"/>
          <p:cNvSpPr txBox="1"/>
          <p:nvPr/>
        </p:nvSpPr>
        <p:spPr>
          <a:xfrm>
            <a:off x="1187450" y="6524625"/>
            <a:ext cx="1296900" cy="217500"/>
          </a:xfrm>
          <a:prstGeom prst="rect">
            <a:avLst/>
          </a:prstGeom>
          <a:solidFill>
            <a:srgbClr val="FF0000">
              <a:alpha val="2980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8" name="Google Shape;428;g27e536d0d71_0_81"/>
          <p:cNvSpPr txBox="1"/>
          <p:nvPr/>
        </p:nvSpPr>
        <p:spPr>
          <a:xfrm>
            <a:off x="2916237" y="6524625"/>
            <a:ext cx="1296900" cy="217500"/>
          </a:xfrm>
          <a:prstGeom prst="rect">
            <a:avLst/>
          </a:prstGeom>
          <a:solidFill>
            <a:srgbClr val="FF0000">
              <a:alpha val="2980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9" name="Google Shape;429;g27e536d0d71_0_81"/>
          <p:cNvSpPr txBox="1"/>
          <p:nvPr/>
        </p:nvSpPr>
        <p:spPr>
          <a:xfrm>
            <a:off x="5724525" y="6524625"/>
            <a:ext cx="1368300" cy="217500"/>
          </a:xfrm>
          <a:prstGeom prst="rect">
            <a:avLst/>
          </a:prstGeom>
          <a:solidFill>
            <a:srgbClr val="FF0000">
              <a:alpha val="2980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g27e536d0d71_0_92"/>
          <p:cNvSpPr txBox="1"/>
          <p:nvPr/>
        </p:nvSpPr>
        <p:spPr>
          <a:xfrm>
            <a:off x="2000250" y="1728787"/>
            <a:ext cx="1692300" cy="3257700"/>
          </a:xfrm>
          <a:prstGeom prst="rect">
            <a:avLst/>
          </a:prstGeom>
          <a:solidFill>
            <a:schemeClr val="accent1"/>
          </a:solidFill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6" name="Google Shape;436;g27e536d0d71_0_92"/>
          <p:cNvSpPr txBox="1"/>
          <p:nvPr/>
        </p:nvSpPr>
        <p:spPr>
          <a:xfrm>
            <a:off x="2033587" y="1431925"/>
            <a:ext cx="1659000" cy="1701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7" name="Google Shape;437;g27e536d0d71_0_92"/>
          <p:cNvSpPr txBox="1"/>
          <p:nvPr/>
        </p:nvSpPr>
        <p:spPr>
          <a:xfrm>
            <a:off x="3692525" y="4368800"/>
            <a:ext cx="2068500" cy="480900"/>
          </a:xfrm>
          <a:prstGeom prst="rect">
            <a:avLst/>
          </a:prstGeom>
          <a:solidFill>
            <a:schemeClr val="accent1"/>
          </a:solidFill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8" name="Google Shape;438;g27e536d0d71_0_92"/>
          <p:cNvSpPr txBox="1"/>
          <p:nvPr/>
        </p:nvSpPr>
        <p:spPr>
          <a:xfrm>
            <a:off x="5770562" y="1766887"/>
            <a:ext cx="1692300" cy="3257700"/>
          </a:xfrm>
          <a:prstGeom prst="rect">
            <a:avLst/>
          </a:prstGeom>
          <a:solidFill>
            <a:schemeClr val="accent1"/>
          </a:solidFill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9" name="Google Shape;439;g27e536d0d71_0_92"/>
          <p:cNvSpPr txBox="1"/>
          <p:nvPr/>
        </p:nvSpPr>
        <p:spPr>
          <a:xfrm>
            <a:off x="5795962" y="349250"/>
            <a:ext cx="1646100" cy="2863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0" name="Google Shape;440;g27e536d0d71_0_92"/>
          <p:cNvSpPr txBox="1"/>
          <p:nvPr/>
        </p:nvSpPr>
        <p:spPr>
          <a:xfrm>
            <a:off x="3660775" y="4384675"/>
            <a:ext cx="88800" cy="4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1" name="Google Shape;441;g27e536d0d71_0_92"/>
          <p:cNvSpPr txBox="1"/>
          <p:nvPr/>
        </p:nvSpPr>
        <p:spPr>
          <a:xfrm>
            <a:off x="5708650" y="4384675"/>
            <a:ext cx="88800" cy="4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2" name="Google Shape;442;g27e536d0d71_0_92"/>
          <p:cNvSpPr/>
          <p:nvPr/>
        </p:nvSpPr>
        <p:spPr>
          <a:xfrm>
            <a:off x="4711700" y="4371975"/>
            <a:ext cx="88800" cy="473100"/>
          </a:xfrm>
          <a:prstGeom prst="roundRect">
            <a:avLst>
              <a:gd fmla="val 16667" name="adj"/>
            </a:avLst>
          </a:prstGeom>
          <a:solidFill>
            <a:srgbClr val="FFFFCC"/>
          </a:solidFill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3" name="Google Shape;443;g27e536d0d71_0_92"/>
          <p:cNvSpPr txBox="1"/>
          <p:nvPr/>
        </p:nvSpPr>
        <p:spPr>
          <a:xfrm>
            <a:off x="2139950" y="5199062"/>
            <a:ext cx="1531800" cy="338700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Verdana"/>
              <a:buNone/>
            </a:pPr>
            <a:r>
              <a:rPr b="0" i="0" lang="es-ES" sz="1600" u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hipertónica</a:t>
            </a:r>
            <a:endParaRPr/>
          </a:p>
        </p:txBody>
      </p:sp>
      <p:sp>
        <p:nvSpPr>
          <p:cNvPr id="444" name="Google Shape;444;g27e536d0d71_0_92"/>
          <p:cNvSpPr txBox="1"/>
          <p:nvPr/>
        </p:nvSpPr>
        <p:spPr>
          <a:xfrm>
            <a:off x="5915025" y="5210175"/>
            <a:ext cx="1531800" cy="338700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Verdana"/>
              <a:buNone/>
            </a:pPr>
            <a:r>
              <a:rPr b="0" i="0" lang="es-ES" sz="1600" u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hipotónica</a:t>
            </a:r>
            <a:endParaRPr/>
          </a:p>
        </p:txBody>
      </p:sp>
      <p:sp>
        <p:nvSpPr>
          <p:cNvPr id="445" name="Google Shape;445;g27e536d0d71_0_92"/>
          <p:cNvSpPr txBox="1"/>
          <p:nvPr/>
        </p:nvSpPr>
        <p:spPr>
          <a:xfrm>
            <a:off x="4092575" y="3294062"/>
            <a:ext cx="13605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Verdana"/>
              <a:buNone/>
            </a:pPr>
            <a:r>
              <a:rPr b="0" i="0" lang="es-ES" sz="1200" u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membrana semipermeable</a:t>
            </a:r>
            <a:endParaRPr/>
          </a:p>
        </p:txBody>
      </p:sp>
      <p:cxnSp>
        <p:nvCxnSpPr>
          <p:cNvPr id="446" name="Google Shape;446;g27e536d0d71_0_92"/>
          <p:cNvCxnSpPr/>
          <p:nvPr/>
        </p:nvCxnSpPr>
        <p:spPr>
          <a:xfrm>
            <a:off x="4756150" y="3762375"/>
            <a:ext cx="0" cy="5145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med" w="med" type="none"/>
            <a:tailEnd len="med" w="med" type="triangle"/>
          </a:ln>
        </p:spPr>
      </p:cxnSp>
      <p:sp>
        <p:nvSpPr>
          <p:cNvPr id="447" name="Google Shape;447;g27e536d0d71_0_92"/>
          <p:cNvSpPr txBox="1"/>
          <p:nvPr/>
        </p:nvSpPr>
        <p:spPr>
          <a:xfrm>
            <a:off x="533400" y="473075"/>
            <a:ext cx="81993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600"/>
              <a:buFont typeface="Arial"/>
              <a:buNone/>
            </a:pPr>
            <a:r>
              <a:rPr b="0" i="0" lang="es-ES" sz="1600" u="non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Comportamiento de dos disoluciones separadas por una membrana semipermeable.</a:t>
            </a:r>
            <a:endParaRPr/>
          </a:p>
        </p:txBody>
      </p:sp>
      <p:sp>
        <p:nvSpPr>
          <p:cNvPr id="448" name="Google Shape;448;g27e536d0d71_0_92"/>
          <p:cNvSpPr/>
          <p:nvPr/>
        </p:nvSpPr>
        <p:spPr>
          <a:xfrm>
            <a:off x="1746250" y="2360612"/>
            <a:ext cx="99900" cy="1693800"/>
          </a:xfrm>
          <a:prstGeom prst="leftBrace">
            <a:avLst>
              <a:gd fmla="val 8333" name="adj1"/>
              <a:gd fmla="val 50000" name="adj2"/>
            </a:avLst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9" name="Google Shape;449;g27e536d0d71_0_92"/>
          <p:cNvSpPr txBox="1"/>
          <p:nvPr/>
        </p:nvSpPr>
        <p:spPr>
          <a:xfrm>
            <a:off x="893762" y="2941637"/>
            <a:ext cx="13605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Verdana"/>
              <a:buNone/>
            </a:pPr>
            <a:r>
              <a:rPr b="0" i="0" lang="es-ES" sz="1200" u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Presión osmótica</a:t>
            </a:r>
            <a:endParaRPr/>
          </a:p>
        </p:txBody>
      </p:sp>
      <p:cxnSp>
        <p:nvCxnSpPr>
          <p:cNvPr id="450" name="Google Shape;450;g27e536d0d71_0_92"/>
          <p:cNvCxnSpPr/>
          <p:nvPr/>
        </p:nvCxnSpPr>
        <p:spPr>
          <a:xfrm>
            <a:off x="1646237" y="4116387"/>
            <a:ext cx="6023100" cy="0"/>
          </a:xfrm>
          <a:prstGeom prst="straightConnector1">
            <a:avLst/>
          </a:prstGeom>
          <a:noFill/>
          <a:ln cap="rnd" cmpd="sng" w="9525">
            <a:solidFill>
              <a:schemeClr val="dk1"/>
            </a:solidFill>
            <a:prstDash val="solid"/>
            <a:miter lim="800000"/>
            <a:headEnd len="med" w="med" type="none"/>
            <a:tailEnd len="med" w="med" type="none"/>
          </a:ln>
        </p:spPr>
      </p:cxnSp>
      <p:cxnSp>
        <p:nvCxnSpPr>
          <p:cNvPr id="451" name="Google Shape;451;g27e536d0d71_0_92"/>
          <p:cNvCxnSpPr/>
          <p:nvPr/>
        </p:nvCxnSpPr>
        <p:spPr>
          <a:xfrm>
            <a:off x="1628775" y="2332037"/>
            <a:ext cx="6023100" cy="0"/>
          </a:xfrm>
          <a:prstGeom prst="straightConnector1">
            <a:avLst/>
          </a:prstGeom>
          <a:noFill/>
          <a:ln cap="rnd" cmpd="sng" w="9525">
            <a:solidFill>
              <a:schemeClr val="dk1"/>
            </a:solidFill>
            <a:prstDash val="solid"/>
            <a:miter lim="800000"/>
            <a:headEnd len="med" w="med" type="none"/>
            <a:tailEnd len="med" w="med" type="none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6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7" name="Google Shape;457;g27e536d0d71_0_113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49088" l="0" r="0" t="0"/>
          <a:stretch/>
        </p:blipFill>
        <p:spPr>
          <a:xfrm>
            <a:off x="395287" y="549275"/>
            <a:ext cx="8497800" cy="26637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lasmolisis" id="458" name="Google Shape;458;g27e536d0d71_0_1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572000" y="3429000"/>
            <a:ext cx="4103687" cy="3078162"/>
          </a:xfrm>
          <a:prstGeom prst="rect">
            <a:avLst/>
          </a:prstGeom>
          <a:noFill/>
          <a:ln>
            <a:noFill/>
          </a:ln>
        </p:spPr>
      </p:pic>
      <p:sp>
        <p:nvSpPr>
          <p:cNvPr id="459" name="Google Shape;459;g27e536d0d71_0_113"/>
          <p:cNvSpPr txBox="1"/>
          <p:nvPr/>
        </p:nvSpPr>
        <p:spPr>
          <a:xfrm>
            <a:off x="3419475" y="2852737"/>
            <a:ext cx="21606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SzPts val="1400"/>
              <a:buFont typeface="Arial"/>
              <a:buNone/>
            </a:pPr>
            <a:r>
              <a:rPr b="1" i="0" lang="es-ES" sz="1400" u="none">
                <a:solidFill>
                  <a:srgbClr val="CC0000"/>
                </a:solidFill>
                <a:latin typeface="Arial"/>
                <a:ea typeface="Arial"/>
                <a:cs typeface="Arial"/>
                <a:sym typeface="Arial"/>
              </a:rPr>
              <a:t>Célula animal</a:t>
            </a:r>
            <a:endParaRPr/>
          </a:p>
        </p:txBody>
      </p:sp>
      <p:sp>
        <p:nvSpPr>
          <p:cNvPr id="460" name="Google Shape;460;g27e536d0d71_0_113"/>
          <p:cNvSpPr txBox="1"/>
          <p:nvPr/>
        </p:nvSpPr>
        <p:spPr>
          <a:xfrm>
            <a:off x="6516687" y="2852737"/>
            <a:ext cx="21606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000"/>
              </a:buClr>
              <a:buSzPts val="1400"/>
              <a:buFont typeface="Arial"/>
              <a:buNone/>
            </a:pPr>
            <a:r>
              <a:rPr b="1" i="0" lang="es-ES" sz="1400" u="none">
                <a:solidFill>
                  <a:srgbClr val="008000"/>
                </a:solidFill>
                <a:latin typeface="Arial"/>
                <a:ea typeface="Arial"/>
                <a:cs typeface="Arial"/>
                <a:sym typeface="Arial"/>
              </a:rPr>
              <a:t>Célula vegetal</a:t>
            </a:r>
            <a:endParaRPr/>
          </a:p>
        </p:txBody>
      </p:sp>
      <p:pic>
        <p:nvPicPr>
          <p:cNvPr id="461" name="Google Shape;461;g27e536d0d71_0_11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42987" y="3500437"/>
            <a:ext cx="2460625" cy="2924175"/>
          </a:xfrm>
          <a:prstGeom prst="rect">
            <a:avLst/>
          </a:prstGeom>
          <a:noFill/>
          <a:ln>
            <a:noFill/>
          </a:ln>
        </p:spPr>
      </p:pic>
      <p:sp>
        <p:nvSpPr>
          <p:cNvPr id="462" name="Google Shape;462;g27e536d0d71_0_113"/>
          <p:cNvSpPr txBox="1"/>
          <p:nvPr/>
        </p:nvSpPr>
        <p:spPr>
          <a:xfrm>
            <a:off x="1476375" y="6381750"/>
            <a:ext cx="1584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SzPts val="1800"/>
              <a:buFont typeface="Arial"/>
              <a:buNone/>
            </a:pPr>
            <a:r>
              <a:rPr b="1" i="0" lang="es-ES" sz="1800" u="none">
                <a:solidFill>
                  <a:srgbClr val="CC0000"/>
                </a:solidFill>
                <a:latin typeface="Arial"/>
                <a:ea typeface="Arial"/>
                <a:cs typeface="Arial"/>
                <a:sym typeface="Arial"/>
              </a:rPr>
              <a:t>crenación</a:t>
            </a:r>
            <a:endParaRPr/>
          </a:p>
        </p:txBody>
      </p:sp>
      <p:sp>
        <p:nvSpPr>
          <p:cNvPr id="463" name="Google Shape;463;g27e536d0d71_0_113"/>
          <p:cNvSpPr txBox="1"/>
          <p:nvPr/>
        </p:nvSpPr>
        <p:spPr>
          <a:xfrm>
            <a:off x="5867400" y="6491287"/>
            <a:ext cx="1584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000"/>
              </a:buClr>
              <a:buSzPts val="1800"/>
              <a:buFont typeface="Arial"/>
              <a:buNone/>
            </a:pPr>
            <a:r>
              <a:rPr b="1" i="0" lang="es-ES" sz="1800" u="none">
                <a:solidFill>
                  <a:srgbClr val="008000"/>
                </a:solidFill>
                <a:latin typeface="Arial"/>
                <a:ea typeface="Arial"/>
                <a:cs typeface="Arial"/>
                <a:sym typeface="Arial"/>
              </a:rPr>
              <a:t>plasmólisis</a:t>
            </a:r>
            <a:endParaRPr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8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9" name="Google Shape;469;g27e536d0d71_0_124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49545"/>
          <a:stretch/>
        </p:blipFill>
        <p:spPr>
          <a:xfrm>
            <a:off x="395287" y="404812"/>
            <a:ext cx="8497800" cy="2640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lodea" id="470" name="Google Shape;470;g27e536d0d71_0_124"/>
          <p:cNvPicPr preferRelativeResize="0"/>
          <p:nvPr/>
        </p:nvPicPr>
        <p:blipFill rotWithShape="1">
          <a:blip r:embed="rId4">
            <a:alphaModFix/>
          </a:blip>
          <a:srcRect b="10710" l="0" r="52785" t="8942"/>
          <a:stretch/>
        </p:blipFill>
        <p:spPr>
          <a:xfrm>
            <a:off x="5364162" y="2997200"/>
            <a:ext cx="2971800" cy="3671887"/>
          </a:xfrm>
          <a:prstGeom prst="rect">
            <a:avLst/>
          </a:prstGeom>
          <a:noFill/>
          <a:ln>
            <a:noFill/>
          </a:ln>
        </p:spPr>
      </p:pic>
      <p:sp>
        <p:nvSpPr>
          <p:cNvPr id="471" name="Google Shape;471;g27e536d0d71_0_124"/>
          <p:cNvSpPr txBox="1"/>
          <p:nvPr/>
        </p:nvSpPr>
        <p:spPr>
          <a:xfrm>
            <a:off x="4284662" y="549275"/>
            <a:ext cx="12240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SzPts val="1400"/>
              <a:buFont typeface="Arial"/>
              <a:buNone/>
            </a:pPr>
            <a:r>
              <a:rPr b="1" i="0" lang="es-ES" sz="1400" u="none">
                <a:solidFill>
                  <a:srgbClr val="CC0000"/>
                </a:solidFill>
                <a:latin typeface="Arial"/>
                <a:ea typeface="Arial"/>
                <a:cs typeface="Arial"/>
                <a:sym typeface="Arial"/>
              </a:rPr>
              <a:t>HEMÓLISIS</a:t>
            </a:r>
            <a:endParaRPr/>
          </a:p>
        </p:txBody>
      </p:sp>
      <p:sp>
        <p:nvSpPr>
          <p:cNvPr id="472" name="Google Shape;472;g27e536d0d71_0_124"/>
          <p:cNvSpPr txBox="1"/>
          <p:nvPr/>
        </p:nvSpPr>
        <p:spPr>
          <a:xfrm>
            <a:off x="3492500" y="2619375"/>
            <a:ext cx="21606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SzPts val="1400"/>
              <a:buFont typeface="Arial"/>
              <a:buNone/>
            </a:pPr>
            <a:r>
              <a:rPr b="1" i="0" lang="es-ES" sz="1400" u="none">
                <a:solidFill>
                  <a:srgbClr val="CC0000"/>
                </a:solidFill>
                <a:latin typeface="Arial"/>
                <a:ea typeface="Arial"/>
                <a:cs typeface="Arial"/>
                <a:sym typeface="Arial"/>
              </a:rPr>
              <a:t>Célula animal</a:t>
            </a:r>
            <a:endParaRPr/>
          </a:p>
        </p:txBody>
      </p:sp>
      <p:sp>
        <p:nvSpPr>
          <p:cNvPr id="473" name="Google Shape;473;g27e536d0d71_0_124"/>
          <p:cNvSpPr txBox="1"/>
          <p:nvPr/>
        </p:nvSpPr>
        <p:spPr>
          <a:xfrm>
            <a:off x="6732587" y="2565400"/>
            <a:ext cx="21606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000"/>
              </a:buClr>
              <a:buSzPts val="1400"/>
              <a:buFont typeface="Arial"/>
              <a:buNone/>
            </a:pPr>
            <a:r>
              <a:rPr b="1" i="0" lang="es-ES" sz="1400" u="none">
                <a:solidFill>
                  <a:srgbClr val="008000"/>
                </a:solidFill>
                <a:latin typeface="Arial"/>
                <a:ea typeface="Arial"/>
                <a:cs typeface="Arial"/>
                <a:sym typeface="Arial"/>
              </a:rPr>
              <a:t>Célula vegetal</a:t>
            </a:r>
            <a:endParaRPr/>
          </a:p>
        </p:txBody>
      </p:sp>
      <p:sp>
        <p:nvSpPr>
          <p:cNvPr id="474" name="Google Shape;474;g27e536d0d71_0_124"/>
          <p:cNvSpPr txBox="1"/>
          <p:nvPr/>
        </p:nvSpPr>
        <p:spPr>
          <a:xfrm>
            <a:off x="4448175" y="3246437"/>
            <a:ext cx="247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0" lang="es-ES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/>
          </a:p>
        </p:txBody>
      </p:sp>
      <p:sp>
        <p:nvSpPr>
          <p:cNvPr id="475" name="Google Shape;475;g27e536d0d71_0_124"/>
          <p:cNvSpPr txBox="1"/>
          <p:nvPr/>
        </p:nvSpPr>
        <p:spPr>
          <a:xfrm>
            <a:off x="4448175" y="3246437"/>
            <a:ext cx="247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0" lang="es-ES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0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g27e536d0d71_0_135"/>
          <p:cNvSpPr txBox="1"/>
          <p:nvPr/>
        </p:nvSpPr>
        <p:spPr>
          <a:xfrm>
            <a:off x="2203450" y="1763712"/>
            <a:ext cx="4737000" cy="327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0" lang="es-ES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r>
              <a:rPr b="0" i="0" lang="es-ES" sz="207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r>
              <a:rPr b="0" i="0" lang="es-ES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                                                     &lt;&gt; </a:t>
            </a:r>
            <a:endParaRPr/>
          </a:p>
        </p:txBody>
      </p:sp>
      <p:pic>
        <p:nvPicPr>
          <p:cNvPr descr="osmosis3" id="482" name="Google Shape;482;g27e536d0d71_0_135"/>
          <p:cNvPicPr preferRelativeResize="0"/>
          <p:nvPr/>
        </p:nvPicPr>
        <p:blipFill rotWithShape="1">
          <a:blip r:embed="rId3">
            <a:alphaModFix/>
          </a:blip>
          <a:srcRect b="22311" l="0" r="0" t="0"/>
          <a:stretch/>
        </p:blipFill>
        <p:spPr>
          <a:xfrm>
            <a:off x="971550" y="188912"/>
            <a:ext cx="6767512" cy="4968875"/>
          </a:xfrm>
          <a:prstGeom prst="rect">
            <a:avLst/>
          </a:prstGeom>
          <a:noFill/>
          <a:ln>
            <a:noFill/>
          </a:ln>
        </p:spPr>
      </p:pic>
      <p:sp>
        <p:nvSpPr>
          <p:cNvPr id="483" name="Google Shape;483;g27e536d0d71_0_135"/>
          <p:cNvSpPr txBox="1"/>
          <p:nvPr/>
        </p:nvSpPr>
        <p:spPr>
          <a:xfrm>
            <a:off x="1116012" y="5157787"/>
            <a:ext cx="29529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None/>
            </a:pPr>
            <a:r>
              <a:rPr b="1" i="0" lang="es-ES" sz="160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Solución isotónica</a:t>
            </a:r>
            <a:endParaRPr/>
          </a:p>
        </p:txBody>
      </p:sp>
      <p:sp>
        <p:nvSpPr>
          <p:cNvPr id="484" name="Google Shape;484;g27e536d0d71_0_135"/>
          <p:cNvSpPr txBox="1"/>
          <p:nvPr/>
        </p:nvSpPr>
        <p:spPr>
          <a:xfrm>
            <a:off x="3348037" y="5157787"/>
            <a:ext cx="29529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None/>
            </a:pPr>
            <a:r>
              <a:rPr b="1" i="0" lang="es-ES" sz="160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Solución hipertónica</a:t>
            </a:r>
            <a:endParaRPr/>
          </a:p>
        </p:txBody>
      </p:sp>
      <p:sp>
        <p:nvSpPr>
          <p:cNvPr id="485" name="Google Shape;485;g27e536d0d71_0_135"/>
          <p:cNvSpPr txBox="1"/>
          <p:nvPr/>
        </p:nvSpPr>
        <p:spPr>
          <a:xfrm>
            <a:off x="5651500" y="5157787"/>
            <a:ext cx="29529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None/>
            </a:pPr>
            <a:r>
              <a:rPr b="1" i="0" lang="es-ES" sz="160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Solución hipotónica</a:t>
            </a:r>
            <a:endParaRPr/>
          </a:p>
        </p:txBody>
      </p:sp>
      <p:sp>
        <p:nvSpPr>
          <p:cNvPr id="486" name="Google Shape;486;g27e536d0d71_0_135"/>
          <p:cNvSpPr txBox="1"/>
          <p:nvPr/>
        </p:nvSpPr>
        <p:spPr>
          <a:xfrm>
            <a:off x="1042987" y="5445125"/>
            <a:ext cx="64086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0" lang="es-ES" sz="180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http://www.youtube.com/watch?v=tbuujLD6rBE&amp;feature=player_embedded</a:t>
            </a:r>
            <a:endParaRPr/>
          </a:p>
        </p:txBody>
      </p:sp>
      <p:sp>
        <p:nvSpPr>
          <p:cNvPr id="487" name="Google Shape;487;g27e536d0d71_0_135"/>
          <p:cNvSpPr txBox="1"/>
          <p:nvPr/>
        </p:nvSpPr>
        <p:spPr>
          <a:xfrm>
            <a:off x="1187450" y="6165850"/>
            <a:ext cx="61215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0" lang="es-ES" sz="180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http://www.youtube.com/watch?v=oONjIH39uUw&amp;feature=player_embedded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sng">
              <a:solidFill>
                <a:schemeClr val="dk1"/>
              </a:solidFill>
              <a:latin typeface="Arial"/>
              <a:ea typeface="Arial"/>
              <a:cs typeface="Arial"/>
              <a:sym typeface="Arial"/>
              <a:hlinkClick r:id="rId6">
                <a:extLst>
                  <a:ext uri="{A12FA001-AC4F-418D-AE19-62706E023703}">
                    <ahyp:hlinkClr val="tx"/>
                  </a:ext>
                </a:extLst>
              </a:hlinkClick>
            </a:endParaRPr>
          </a:p>
        </p:txBody>
      </p:sp>
      <p:sp>
        <p:nvSpPr>
          <p:cNvPr id="488" name="Google Shape;488;g27e536d0d71_0_135"/>
          <p:cNvSpPr txBox="1"/>
          <p:nvPr/>
        </p:nvSpPr>
        <p:spPr>
          <a:xfrm>
            <a:off x="3708400" y="3141662"/>
            <a:ext cx="1584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SzPts val="1800"/>
              <a:buFont typeface="Arial"/>
              <a:buNone/>
            </a:pPr>
            <a:r>
              <a:rPr b="1" i="0" lang="es-ES" sz="1800" u="none">
                <a:solidFill>
                  <a:srgbClr val="CC0000"/>
                </a:solidFill>
                <a:latin typeface="Arial"/>
                <a:ea typeface="Arial"/>
                <a:cs typeface="Arial"/>
                <a:sym typeface="Arial"/>
              </a:rPr>
              <a:t>crenación</a:t>
            </a:r>
            <a:endParaRPr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2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3" name="Google Shape;493;g27e536d0d71_0_1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9387" y="1268412"/>
            <a:ext cx="8642351" cy="36941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Google Shape;133;p6"/>
          <p:cNvPicPr preferRelativeResize="0"/>
          <p:nvPr/>
        </p:nvPicPr>
        <p:blipFill rotWithShape="1">
          <a:blip r:embed="rId3">
            <a:alphaModFix/>
          </a:blip>
          <a:srcRect b="24465" l="0" r="0" t="0"/>
          <a:stretch/>
        </p:blipFill>
        <p:spPr>
          <a:xfrm>
            <a:off x="179500" y="332651"/>
            <a:ext cx="5164275" cy="4568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35025" y="3286650"/>
            <a:ext cx="3508975" cy="23055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82008" y="657950"/>
            <a:ext cx="3281147" cy="23791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Google Shape;140;g27d6cf065b2_0_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9512" y="332656"/>
            <a:ext cx="5164272" cy="604867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librodigital.edistribucion.es/biblioteca-marsupial/libro/8636833/873eb65aa04cf980b3f6ed942948a728b109980ef803a168421b36b351b05a5d-97922-c46853edb2bef1a90618e3d5f2c206f9f6f52e37-L0FMTUFDRU4vRUxJQlJPUy9hbmF5YV9lZHVjYWNpb24vOTc4ODQxNDMyOTc4OC9odG1s-1694010008-20230906162008/useruploads2/files/e6/67/e667fa20297217d423c65c6e2f36d5590c3b6b05_119655.png" id="141" name="Google Shape;141;g27d6cf065b2_0_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441051" y="3254000"/>
            <a:ext cx="3529024" cy="3019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Google Shape;146;p7"/>
          <p:cNvPicPr preferRelativeResize="0"/>
          <p:nvPr/>
        </p:nvPicPr>
        <p:blipFill rotWithShape="1">
          <a:blip r:embed="rId3">
            <a:alphaModFix/>
          </a:blip>
          <a:srcRect b="17613" l="0" r="0" t="0"/>
          <a:stretch/>
        </p:blipFill>
        <p:spPr>
          <a:xfrm>
            <a:off x="323528" y="476672"/>
            <a:ext cx="4320480" cy="6231119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7"/>
          <p:cNvSpPr txBox="1"/>
          <p:nvPr/>
        </p:nvSpPr>
        <p:spPr>
          <a:xfrm>
            <a:off x="323528" y="114896"/>
            <a:ext cx="2520280" cy="369332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2. Los bioelementos</a:t>
            </a:r>
            <a:endParaRPr b="1"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8" name="Google Shape;148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131840" y="32793"/>
            <a:ext cx="5976664" cy="180731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~LWF0000" id="149" name="Google Shape;149;p7"/>
          <p:cNvPicPr preferRelativeResize="0"/>
          <p:nvPr>
            <p:ph idx="1" type="body"/>
          </p:nvPr>
        </p:nvPicPr>
        <p:blipFill rotWithShape="1">
          <a:blip r:embed="rId5">
            <a:alphaModFix/>
          </a:blip>
          <a:srcRect b="0" l="65921" r="0" t="0"/>
          <a:stretch/>
        </p:blipFill>
        <p:spPr>
          <a:xfrm>
            <a:off x="5436096" y="2276872"/>
            <a:ext cx="3116062" cy="287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932040" y="5229200"/>
            <a:ext cx="3925392" cy="11521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Google Shape;156;g27d71b1d028_0_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72827" y="2"/>
            <a:ext cx="7267250" cy="2197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g27d71b1d028_0_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1800" y="2333751"/>
            <a:ext cx="7788684" cy="4355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Tema de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Tema de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2023-09-06T14:21:12Z</dcterms:created>
  <dc:creator>usuario</dc:creator>
</cp:coreProperties>
</file>