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140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8" r:id="rId128"/>
    <p:sldId id="386" r:id="rId129"/>
    <p:sldId id="385" r:id="rId130"/>
    <p:sldId id="377" r:id="rId131"/>
    <p:sldId id="387" r:id="rId132"/>
    <p:sldId id="388" r:id="rId133"/>
    <p:sldId id="390" r:id="rId134"/>
    <p:sldId id="389" r:id="rId135"/>
    <p:sldId id="391" r:id="rId136"/>
    <p:sldId id="392" r:id="rId137"/>
    <p:sldId id="393" r:id="rId138"/>
    <p:sldId id="395" r:id="rId13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59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38" Type="http://schemas.openxmlformats.org/officeDocument/2006/relationships/slide" Target="slides/slide132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14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slide" Target="slides/slide13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16" Type="http://schemas.openxmlformats.org/officeDocument/2006/relationships/slide" Target="slides/slide110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137" Type="http://schemas.openxmlformats.org/officeDocument/2006/relationships/slide" Target="slides/slide13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4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Pulse para desplazar la diapositiva</a:t>
            </a: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Pulse para editar el formato de las notas</a:t>
            </a:r>
          </a:p>
        </p:txBody>
      </p:sp>
      <p:sp>
        <p:nvSpPr>
          <p:cNvPr id="24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&lt;cabecera&gt;</a:t>
            </a:r>
          </a:p>
        </p:txBody>
      </p:sp>
      <p:sp>
        <p:nvSpPr>
          <p:cNvPr id="243" name="PlaceHolder 4"/>
          <p:cNvSpPr>
            <a:spLocks noGrp="1"/>
          </p:cNvSpPr>
          <p:nvPr>
            <p:ph type="dt" idx="1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&lt;fecha/hora&gt;</a:t>
            </a:r>
          </a:p>
        </p:txBody>
      </p:sp>
      <p:sp>
        <p:nvSpPr>
          <p:cNvPr id="244" name="PlaceHolder 5"/>
          <p:cNvSpPr>
            <a:spLocks noGrp="1"/>
          </p:cNvSpPr>
          <p:nvPr>
            <p:ph type="ftr" idx="1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245" name="PlaceHolder 6"/>
          <p:cNvSpPr>
            <a:spLocks noGrp="1"/>
          </p:cNvSpPr>
          <p:nvPr>
            <p:ph type="sldNum" idx="1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5A3F41BC-2244-478E-8093-70DD333B76E6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‹Nº›</a:t>
            </a:fld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4188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643CEA6-45CD-4BB6-9149-495EBED04F71}" type="slidenum">
              <a:rPr lang="en-US" sz="1200" b="0" strike="noStrike" spc="-1">
                <a:solidFill>
                  <a:schemeClr val="dk1"/>
                </a:solidFill>
                <a:latin typeface="Arial"/>
                <a:ea typeface="Arial"/>
              </a:rPr>
              <a:t>46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490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sldNum" idx="25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95D69F3-32BF-4054-93B6-EB85F7BD9B87}" type="slidenum">
              <a:rPr lang="en-US" sz="1200" b="0" strike="noStrike" spc="-1">
                <a:solidFill>
                  <a:schemeClr val="dk1"/>
                </a:solidFill>
                <a:latin typeface="Arial"/>
                <a:ea typeface="Arial"/>
              </a:rPr>
              <a:t>56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17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sldNum" idx="26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DAFF5D3-DAD1-45DF-A378-03A0D0DC90E4}" type="slidenum">
              <a:rPr lang="en-US" sz="1200" b="0" strike="noStrike" spc="-1">
                <a:solidFill>
                  <a:schemeClr val="dk1"/>
                </a:solidFill>
                <a:latin typeface="Arial"/>
                <a:ea typeface="Arial"/>
              </a:rPr>
              <a:t>57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20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sldNum" idx="27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941AB1C-EDEA-4E52-AE69-F0A834D3A39D}" type="slidenum">
              <a:rPr lang="en-US" sz="1200" b="0" strike="noStrike" spc="-1">
                <a:solidFill>
                  <a:schemeClr val="dk1"/>
                </a:solidFill>
                <a:latin typeface="Arial"/>
                <a:ea typeface="Arial"/>
              </a:rPr>
              <a:t>68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sldNum" idx="28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E3BC302-1817-4CFA-AAC9-F68E7F79EBAC}" type="slidenum">
              <a:rPr lang="en-US" sz="1200" b="0" strike="noStrike" spc="-1">
                <a:solidFill>
                  <a:schemeClr val="dk1"/>
                </a:solidFill>
                <a:latin typeface="Arial"/>
                <a:ea typeface="Arial"/>
              </a:rPr>
              <a:t>69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26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/>
          </p:cNvSpPr>
          <p:nvPr>
            <p:ph type="sldNum" idx="29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9E03B84-3EFB-483C-BEC7-404BCDE1C08B}" type="slidenum">
              <a:rPr lang="en-US" sz="1200" b="0" strike="noStrike" spc="-1">
                <a:solidFill>
                  <a:schemeClr val="dk1"/>
                </a:solidFill>
                <a:latin typeface="Arial"/>
                <a:ea typeface="Arial"/>
              </a:rPr>
              <a:t>70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29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sldNum" idx="30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595B8B2-6464-47BA-A135-068B261AE973}" type="slidenum">
              <a:rPr lang="en-US" sz="1200" b="0" strike="noStrike" spc="-1">
                <a:solidFill>
                  <a:schemeClr val="dk1"/>
                </a:solidFill>
                <a:latin typeface="Arial"/>
                <a:ea typeface="Arial"/>
              </a:rPr>
              <a:t>71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1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32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sldNum" idx="31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2639482-C806-42E3-BB7C-EB5789A2E554}" type="slidenum">
              <a:rPr lang="en-US" sz="1200" b="0" strike="noStrike" spc="-1">
                <a:solidFill>
                  <a:schemeClr val="dk1"/>
                </a:solidFill>
                <a:latin typeface="Arial"/>
                <a:ea typeface="Arial"/>
              </a:rPr>
              <a:t>72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35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/>
          </p:cNvSpPr>
          <p:nvPr>
            <p:ph type="sldNum" idx="32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3413AB7-0850-470F-98FA-B92FCDB6F0DE}" type="slidenum">
              <a:rPr lang="en-US" sz="1200" b="0" strike="noStrike" spc="-1">
                <a:solidFill>
                  <a:schemeClr val="dk1"/>
                </a:solidFill>
                <a:latin typeface="Arial"/>
                <a:ea typeface="Arial"/>
              </a:rPr>
              <a:t>78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7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38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sldNum" idx="33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725DD36-B2DF-496B-89F6-A84ED8FFB288}" type="slidenum">
              <a:rPr lang="en-US" sz="1200" b="0" strike="noStrike" spc="-1">
                <a:solidFill>
                  <a:schemeClr val="dk1"/>
                </a:solidFill>
                <a:latin typeface="Arial"/>
                <a:ea typeface="Arial"/>
              </a:rPr>
              <a:t>79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41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sldNum" idx="34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AA7FE71-334A-41EC-BF4B-2B1DD039E22B}" type="slidenum">
              <a:rPr lang="en-US" sz="1200" b="0" strike="noStrike" spc="-1">
                <a:solidFill>
                  <a:schemeClr val="dk1"/>
                </a:solidFill>
                <a:latin typeface="Arial"/>
                <a:ea typeface="Arial"/>
              </a:rPr>
              <a:t>80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44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966F389-3F08-41E2-97BC-C4F50C83000E}" type="slidenum">
              <a:rPr lang="en-US" sz="1200" b="0" strike="noStrike" spc="-1">
                <a:solidFill>
                  <a:schemeClr val="dk1"/>
                </a:solidFill>
                <a:latin typeface="Arial"/>
                <a:ea typeface="Arial"/>
              </a:rPr>
              <a:t>47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493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sldNum" idx="35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908B675-B667-4765-8513-91B25092BE65}" type="slidenum">
              <a:rPr lang="en-US" sz="1200" b="0" strike="noStrike" spc="-1">
                <a:solidFill>
                  <a:schemeClr val="dk1"/>
                </a:solidFill>
                <a:latin typeface="Arial"/>
                <a:ea typeface="Arial"/>
              </a:rPr>
              <a:t>81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47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sldNum" idx="36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8899BB7-F02D-4266-9E05-EF0674250D15}" type="slidenum">
              <a:rPr lang="en-US" sz="1200" b="0" strike="noStrike" spc="-1">
                <a:solidFill>
                  <a:schemeClr val="dk1"/>
                </a:solidFill>
                <a:latin typeface="Arial"/>
                <a:ea typeface="Arial"/>
              </a:rPr>
              <a:t>82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50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D57EB7A-564B-46D6-AF2A-37EAA900AD1E}" type="slidenum">
              <a:rPr lang="en-US" sz="1200" b="0" strike="noStrike" spc="-1">
                <a:solidFill>
                  <a:schemeClr val="dk1"/>
                </a:solidFill>
                <a:latin typeface="Arial"/>
                <a:ea typeface="Arial"/>
              </a:rPr>
              <a:t>83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53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Google Shape;1858;g115832e8e2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9" name="Google Shape;1859;g115832e8e2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sldNum" idx="18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897A112-9786-49DE-AC07-8C1A15839979}" type="slidenum">
              <a:rPr lang="en-US" sz="1200" b="0" strike="noStrike" spc="-1">
                <a:solidFill>
                  <a:schemeClr val="dk1"/>
                </a:solidFill>
                <a:latin typeface="Arial"/>
                <a:ea typeface="Arial"/>
              </a:rPr>
              <a:t>48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496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sldNum" idx="19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1D669C5-47A7-4616-8A1A-F985FB9859A1}" type="slidenum">
              <a:rPr lang="en-US" sz="1200" b="0" strike="noStrike" spc="-1">
                <a:solidFill>
                  <a:schemeClr val="dk1"/>
                </a:solidFill>
                <a:latin typeface="Arial"/>
                <a:ea typeface="Arial"/>
              </a:rPr>
              <a:t>49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499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sldNum" idx="20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183B503-EF70-44E4-8911-DF25C470B992}" type="slidenum">
              <a:rPr lang="en-US" sz="1200" b="0" strike="noStrike" spc="-1">
                <a:solidFill>
                  <a:schemeClr val="dk1"/>
                </a:solidFill>
                <a:latin typeface="Arial"/>
                <a:ea typeface="Arial"/>
              </a:rPr>
              <a:t>50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1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02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PlaceHolder 1"/>
          <p:cNvSpPr>
            <a:spLocks noGrp="1"/>
          </p:cNvSpPr>
          <p:nvPr>
            <p:ph type="sldNum" idx="21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AD0BCC3-BD20-488E-A3A5-4545C9788FDC}" type="slidenum">
              <a:rPr lang="en-US" sz="1200" b="0" strike="noStrike" spc="-1">
                <a:solidFill>
                  <a:schemeClr val="dk1"/>
                </a:solidFill>
                <a:latin typeface="Arial"/>
                <a:ea typeface="Arial"/>
              </a:rPr>
              <a:t>52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05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sldNum" idx="22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134B736-539F-4966-A9FD-494E1B9A7609}" type="slidenum">
              <a:rPr lang="en-US" sz="1200" b="0" strike="noStrike" spc="-1">
                <a:solidFill>
                  <a:schemeClr val="dk1"/>
                </a:solidFill>
                <a:latin typeface="Arial"/>
                <a:ea typeface="Arial"/>
              </a:rPr>
              <a:t>53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7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08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sldNum" idx="23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6A02914-7CAD-475A-A937-D705762F3DEC}" type="slidenum">
              <a:rPr lang="en-US" sz="1200" b="0" strike="noStrike" spc="-1">
                <a:solidFill>
                  <a:schemeClr val="dk1"/>
                </a:solidFill>
                <a:latin typeface="Arial"/>
                <a:ea typeface="Arial"/>
              </a:rPr>
              <a:t>54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160" cy="3428280"/>
          </a:xfrm>
          <a:prstGeom prst="rect">
            <a:avLst/>
          </a:prstGeom>
          <a:ln w="0">
            <a:noFill/>
          </a:ln>
        </p:spPr>
      </p:sp>
      <p:sp>
        <p:nvSpPr>
          <p:cNvPr id="511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sldNum" idx="24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F9D5DDA-5CAD-4F6A-8E68-DEA9A097403F}" type="slidenum">
              <a:rPr lang="en-US" sz="1200" b="0" strike="noStrike" spc="-1">
                <a:solidFill>
                  <a:schemeClr val="dk1"/>
                </a:solidFill>
                <a:latin typeface="Arial"/>
                <a:ea typeface="Arial"/>
              </a:rPr>
              <a:t>55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1240" y="685800"/>
            <a:ext cx="6095520" cy="3428280"/>
          </a:xfrm>
          <a:prstGeom prst="rect">
            <a:avLst/>
          </a:prstGeom>
          <a:ln w="0">
            <a:noFill/>
          </a:ln>
        </p:spPr>
      </p:sp>
      <p:sp>
        <p:nvSpPr>
          <p:cNvPr id="514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9FB2288-2E51-47F1-B5AE-E1DA2ECAE3AA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CFA8D26-79F4-4EA6-BD4D-D247AED3CABA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D41BCFA-6F2C-4E96-B72B-47169FEC2950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C7E96A3-AEE4-429A-908B-654F7C1D663C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115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0DC6C24-E469-4728-833A-0A7281AE4B0D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7EB5406-0ED9-463D-BABA-3E91BFCDEF07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264685B-0359-4D43-A344-74DD59A2D465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FF7B280-4DEB-40C6-B5AE-F006F0F05E27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09C1EFE-FD64-4349-A8BD-4C264929F98D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280" cy="11064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49B248F-3FA2-46CE-9474-D23BE4207DA6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C542C61-D304-4BB9-A0AF-9344E0569F70}" type="slidenum">
              <a:t>‹Nº›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506A88A-0005-4987-B5BF-F356695988CB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FE63930-4DF3-4140-8CBE-8FB8EFC0F77B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EACDCCF-7A2A-4B94-B0A9-D52BEC4D9AB3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4992B4D-EE58-4252-B86B-8AAF8BDCEC74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563C9E2-D94C-4060-9325-5F41578C024F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71D39BF-2D9C-4619-B8B9-97F2670568A9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C0D86C57-546F-4F0F-9FF0-20AF47A01BD0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FFBBB02E-73BF-492D-BF9B-5C5DCECBE425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E1D4A62D-7D73-40EE-BD4C-821863D7F95A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098E2487-67AC-438E-803C-3C574C782639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EFA85C7-8E32-46EF-9F4E-8DC2E5FA2038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949D6DE5-B913-48B5-B8B8-CF41D7D3E77E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280" cy="11064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23541C3D-6E5A-459B-8BAC-D8B727C503EE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4F846E39-9DF8-417D-B1DC-96336E6CDD97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4F72CA46-5522-4E26-8CA9-D9B7AFCE3841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A8F9F24E-A22D-4EB0-BCCF-DC0AD9A4A501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17A513DC-0EB4-4F06-A171-9FCEA1B4FB15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C4B00F34-3DBF-4F8F-84FA-8B944408BE96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0068E33A-AD2A-4D3A-AD9C-FFE121ABA70D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791F4CE-B355-4840-BA04-D0F24133DCFA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66DB3BEF-9D7D-4AE6-B4CB-7169969D2355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3FB5D5D-450D-4189-AEA7-5916DC6C8417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BEEDF206-11A6-4074-BDFF-EC5F32B88D52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9B29E69-E9C0-4160-AB7B-1D36005CF04E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28BFB77B-69A4-4E8C-BA46-5FAF5C30A53E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280" cy="11064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535A145-BEE2-4A9B-9824-94BB18C98BCC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B558E66F-E46C-4351-966F-65A65B34081F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14E0ED8-5BDE-433F-B78C-B4D96497C067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94CCCAC9-3BD7-488C-9486-4888E20CDF5B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867BA34-CA25-446F-8B06-1D00AF0CFC65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1029E5DB-BC9B-4E74-90A0-9AA397B817E8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E60D896-41EB-4E27-968F-0E0633A95FB8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07BD411-FE88-4FBA-8830-B02EEE9C7140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A1284778-3708-4595-A6FB-CBE27B0BEDD6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9F9BF87-A956-4756-80E7-5718EE3C68A2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963D5A88-ECE6-4701-8580-76F80C33795A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B08CE1C-B877-4C3C-9837-9FC86B049EB5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CACD7491-3DCC-4AFB-A673-66E77C8BD57C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280" cy="11064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BC21E755-ED86-4187-9395-3D08293DFDE3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5D8AD37A-7D4D-4272-BCED-1156B0942191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04A7B34-8E41-46B2-A523-1849025B168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8E6B996-D9D9-4347-BFDC-DE6094DE4EA0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1D936998-A8D2-4B94-9C1F-07D98FC2ADCE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280" cy="11064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CED849A-DA5F-46A6-8896-A982341729E9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A0585D79-F053-4CBB-81FD-83287406BFA2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CDF0ECE-4D41-47CE-ABD0-986E2207B00C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C6C6A1C-0004-4DBF-9825-11D2BA890FB7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153BACC-816F-4D97-B44D-9FE20CA3A038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DE0CCD6-0C68-4C65-A07E-F46A49A6892E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F22EF9B-7DD8-49BF-A6B3-4AB2EB726100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976FFA4-1A0A-4315-8159-CBD7951255B8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280" cy="11064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4457D9A-B778-4F55-9AC7-E9F312BDFDC0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09B7546-6277-4DBA-B6BE-3CE16BC1194A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9307BBC-45AA-4F1B-BC90-CCCF003C080C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7477DDA-D4E9-4A87-ADBC-1D500DD4A629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29BF7F2-B488-4056-B107-49F1853E7E92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B508E96-574A-4ACC-BF04-8764D313B4E8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CADD7D9-4E54-4010-939C-7E81935BBB6A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38C05A3-ACF1-4E24-AD64-D67A5A36300D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7E5DAFC-DC64-4E75-A2DF-E35937999B5D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A648DA9-50BE-4B05-B8E8-273FAA326FA1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AD54F53-1816-426D-84AD-39CD9EC86192}" type="slidenum">
              <a:rPr lang="es-ES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&lt;fecha/hora&gt;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26" r:id="rId13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7697A5B-9250-4962-9C2B-44CAF3D60911}" type="slidenum">
              <a:rPr lang="es-ES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&lt;fecha/hora&gt;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ldNum" idx="7"/>
          </p:nvPr>
        </p:nvSpPr>
        <p:spPr>
          <a:xfrm>
            <a:off x="11296440" y="6217560"/>
            <a:ext cx="730800" cy="52416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300" b="0" strike="noStrike" spc="-1">
                <a:solidFill>
                  <a:srgbClr val="9398A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13B5B4A-BCDE-42DC-B1CB-E0C851324D64}" type="slidenum">
              <a:rPr lang="en-US" sz="1300" b="0" strike="noStrike" spc="-1">
                <a:solidFill>
                  <a:srgbClr val="9398A1"/>
                </a:solidFill>
                <a:latin typeface="Arial"/>
                <a:ea typeface="Arial"/>
              </a:rPr>
              <a:t>‹Nº›</a:t>
            </a:fld>
            <a:endParaRPr lang="es-E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ftr" idx="8"/>
          </p:nvPr>
        </p:nvSpPr>
        <p:spPr>
          <a:xfrm>
            <a:off x="4165560" y="6245280"/>
            <a:ext cx="3859920" cy="475560"/>
          </a:xfrm>
          <a:prstGeom prst="rect">
            <a:avLst/>
          </a:prstGeom>
          <a:noFill/>
          <a:ln w="0">
            <a:noFill/>
          </a:ln>
        </p:spPr>
        <p:txBody>
          <a:bodyPr lIns="122040" tIns="60840" rIns="122040" bIns="6084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122" name="PlaceHolder 2"/>
          <p:cNvSpPr>
            <a:spLocks noGrp="1"/>
          </p:cNvSpPr>
          <p:nvPr>
            <p:ph type="sldNum" idx="9"/>
          </p:nvPr>
        </p:nvSpPr>
        <p:spPr>
          <a:xfrm>
            <a:off x="11296440" y="6217560"/>
            <a:ext cx="730800" cy="52416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300" b="0" strike="noStrike" spc="-1">
                <a:solidFill>
                  <a:srgbClr val="9398A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CEC1EFB-9FB8-42C9-AF20-C250460C452D}" type="slidenum">
              <a:rPr lang="en-US" sz="1300" b="0" strike="noStrike" spc="-1">
                <a:solidFill>
                  <a:srgbClr val="9398A1"/>
                </a:solidFill>
                <a:latin typeface="Arial"/>
                <a:ea typeface="Arial"/>
              </a:rPr>
              <a:t>‹Nº›</a:t>
            </a:fld>
            <a:endParaRPr lang="es-E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dt" idx="10"/>
          </p:nvPr>
        </p:nvSpPr>
        <p:spPr>
          <a:xfrm>
            <a:off x="609480" y="6245280"/>
            <a:ext cx="2844000" cy="475560"/>
          </a:xfrm>
          <a:prstGeom prst="rect">
            <a:avLst/>
          </a:prstGeom>
          <a:noFill/>
          <a:ln w="0">
            <a:noFill/>
          </a:ln>
        </p:spPr>
        <p:txBody>
          <a:bodyPr lIns="122040" tIns="60840" rIns="122040" bIns="60840" anchor="t">
            <a:noAutofit/>
          </a:bodyPr>
          <a:lstStyle>
            <a:lvl1pPr indent="0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&lt;fecha/hora&gt;</a:t>
            </a:r>
          </a:p>
        </p:txBody>
      </p:sp>
      <p:sp>
        <p:nvSpPr>
          <p:cNvPr id="12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  <p:sp>
        <p:nvSpPr>
          <p:cNvPr id="164" name="PlaceHolder 3"/>
          <p:cNvSpPr>
            <a:spLocks noGrp="1"/>
          </p:cNvSpPr>
          <p:nvPr>
            <p:ph type="sldNum" idx="11"/>
          </p:nvPr>
        </p:nvSpPr>
        <p:spPr>
          <a:xfrm>
            <a:off x="11296440" y="6217560"/>
            <a:ext cx="730800" cy="52416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300" b="0" strike="noStrike" spc="-1">
                <a:solidFill>
                  <a:srgbClr val="9398A1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3661139-A664-4CB3-95DB-13E88562111A}" type="slidenum">
              <a:rPr lang="en-US" sz="1300" b="0" strike="noStrike" spc="-1">
                <a:solidFill>
                  <a:srgbClr val="9398A1"/>
                </a:solidFill>
                <a:latin typeface="Arial"/>
                <a:ea typeface="Arial"/>
              </a:rPr>
              <a:t>‹Nº›</a:t>
            </a:fld>
            <a:endParaRPr lang="es-E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15440" y="592920"/>
            <a:ext cx="11360160" cy="7632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indent="0">
              <a:buNone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415440" y="1536120"/>
            <a:ext cx="11360160" cy="4554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marL="432000" indent="-324000">
              <a:spcBef>
                <a:spcPts val="188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50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11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75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  <p:sp>
        <p:nvSpPr>
          <p:cNvPr id="203" name="PlaceHolder 3"/>
          <p:cNvSpPr>
            <a:spLocks noGrp="1"/>
          </p:cNvSpPr>
          <p:nvPr>
            <p:ph type="sldNum" idx="12"/>
          </p:nvPr>
        </p:nvSpPr>
        <p:spPr>
          <a:xfrm>
            <a:off x="11296800" y="6217200"/>
            <a:ext cx="731160" cy="5241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s-ES" sz="1000" b="0" strike="noStrike" spc="-1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DE12B92-20A5-47E0-8084-A88A6D25B2EC}" type="slidenum">
              <a:rPr lang="es-ES" sz="1000" b="0" strike="noStrike" spc="-1">
                <a:solidFill>
                  <a:schemeClr val="dk2"/>
                </a:solidFill>
                <a:latin typeface="Arial"/>
                <a:ea typeface="Arial"/>
              </a:rPr>
              <a:t>‹Nº›</a:t>
            </a:fld>
            <a:endParaRPr lang="es-ES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8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5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6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7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1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4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L19Or7LXYLk" TargetMode="External"/><Relationship Id="rId4" Type="http://schemas.openxmlformats.org/officeDocument/2006/relationships/image" Target="../media/image1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3.jpeg"/><Relationship Id="rId4" Type="http://schemas.openxmlformats.org/officeDocument/2006/relationships/image" Target="../media/image25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5.jpeg"/><Relationship Id="rId4" Type="http://schemas.openxmlformats.org/officeDocument/2006/relationships/image" Target="../media/image17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9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33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3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40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2"/>
          <p:cNvPicPr/>
          <p:nvPr/>
        </p:nvPicPr>
        <p:blipFill>
          <a:blip r:embed="rId2"/>
          <a:stretch/>
        </p:blipFill>
        <p:spPr>
          <a:xfrm>
            <a:off x="1721520" y="0"/>
            <a:ext cx="8598600" cy="624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143;p15" descr="Resultado de imagen de cristales de minerales"/>
          <p:cNvPicPr/>
          <p:nvPr/>
        </p:nvPicPr>
        <p:blipFill>
          <a:blip r:embed="rId2"/>
          <a:stretch/>
        </p:blipFill>
        <p:spPr>
          <a:xfrm>
            <a:off x="2734560" y="0"/>
            <a:ext cx="6086880" cy="6597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Picture 26"/>
          <p:cNvPicPr/>
          <p:nvPr/>
        </p:nvPicPr>
        <p:blipFill>
          <a:blip r:embed="rId2"/>
          <a:stretch/>
        </p:blipFill>
        <p:spPr>
          <a:xfrm>
            <a:off x="699120" y="903240"/>
            <a:ext cx="10450080" cy="4726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Picture 27"/>
          <p:cNvPicPr/>
          <p:nvPr/>
        </p:nvPicPr>
        <p:blipFill>
          <a:blip r:embed="rId2"/>
          <a:stretch/>
        </p:blipFill>
        <p:spPr>
          <a:xfrm>
            <a:off x="2998080" y="71280"/>
            <a:ext cx="6064920" cy="6728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260;p 1"/>
          <p:cNvPicPr/>
          <p:nvPr/>
        </p:nvPicPr>
        <p:blipFill>
          <a:blip r:embed="rId2"/>
          <a:stretch/>
        </p:blipFill>
        <p:spPr>
          <a:xfrm>
            <a:off x="203040" y="202680"/>
            <a:ext cx="10065240" cy="6450840"/>
          </a:xfrm>
          <a:prstGeom prst="rect">
            <a:avLst/>
          </a:prstGeom>
          <a:ln w="0">
            <a:noFill/>
          </a:ln>
        </p:spPr>
      </p:pic>
      <p:sp>
        <p:nvSpPr>
          <p:cNvPr id="446" name="4 Rectángulo 2"/>
          <p:cNvSpPr/>
          <p:nvPr/>
        </p:nvSpPr>
        <p:spPr>
          <a:xfrm>
            <a:off x="402840" y="779760"/>
            <a:ext cx="4768920" cy="58741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s-ES" sz="140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Picture 28" descr="▷ Cuarcita roca [ CARACTERÍSTICAS] Propiedades, usos"/>
          <p:cNvPicPr/>
          <p:nvPr/>
        </p:nvPicPr>
        <p:blipFill>
          <a:blip r:embed="rId2"/>
          <a:stretch/>
        </p:blipFill>
        <p:spPr>
          <a:xfrm>
            <a:off x="277920" y="277560"/>
            <a:ext cx="5877720" cy="3076200"/>
          </a:xfrm>
          <a:prstGeom prst="rect">
            <a:avLst/>
          </a:prstGeom>
          <a:ln w="0">
            <a:noFill/>
          </a:ln>
        </p:spPr>
      </p:pic>
      <p:pic>
        <p:nvPicPr>
          <p:cNvPr id="448" name="Picture 29" descr="Comprar Roca Colección Cuarcita | Geotierra.es"/>
          <p:cNvPicPr/>
          <p:nvPr/>
        </p:nvPicPr>
        <p:blipFill>
          <a:blip r:embed="rId3"/>
          <a:stretch/>
        </p:blipFill>
        <p:spPr>
          <a:xfrm>
            <a:off x="6383880" y="0"/>
            <a:ext cx="5739840" cy="5739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265;p 1"/>
          <p:cNvPicPr/>
          <p:nvPr/>
        </p:nvPicPr>
        <p:blipFill>
          <a:blip r:embed="rId2"/>
          <a:srcRect l="49610"/>
          <a:stretch/>
        </p:blipFill>
        <p:spPr>
          <a:xfrm>
            <a:off x="5760000" y="202680"/>
            <a:ext cx="5643360" cy="6450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Picture 2"/>
          <p:cNvPicPr/>
          <p:nvPr/>
        </p:nvPicPr>
        <p:blipFill>
          <a:blip r:embed="rId2"/>
          <a:stretch/>
        </p:blipFill>
        <p:spPr>
          <a:xfrm>
            <a:off x="447840" y="210600"/>
            <a:ext cx="6419160" cy="6266880"/>
          </a:xfrm>
          <a:prstGeom prst="rect">
            <a:avLst/>
          </a:prstGeom>
          <a:ln w="0">
            <a:noFill/>
          </a:ln>
        </p:spPr>
      </p:pic>
      <p:pic>
        <p:nvPicPr>
          <p:cNvPr id="451" name="Google Shape;78;p3"/>
          <p:cNvPicPr/>
          <p:nvPr/>
        </p:nvPicPr>
        <p:blipFill>
          <a:blip r:embed="rId3"/>
          <a:stretch/>
        </p:blipFill>
        <p:spPr>
          <a:xfrm>
            <a:off x="7974360" y="3390840"/>
            <a:ext cx="3905640" cy="2729160"/>
          </a:xfrm>
          <a:prstGeom prst="rect">
            <a:avLst/>
          </a:prstGeom>
          <a:ln w="0">
            <a:noFill/>
          </a:ln>
        </p:spPr>
      </p:pic>
      <p:pic>
        <p:nvPicPr>
          <p:cNvPr id="452" name="Google Shape;76;p3"/>
          <p:cNvPicPr/>
          <p:nvPr/>
        </p:nvPicPr>
        <p:blipFill>
          <a:blip r:embed="rId4"/>
          <a:srcRect t="16958"/>
          <a:stretch/>
        </p:blipFill>
        <p:spPr>
          <a:xfrm>
            <a:off x="8061120" y="352800"/>
            <a:ext cx="3613680" cy="2527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Picture 2"/>
          <p:cNvPicPr/>
          <p:nvPr/>
        </p:nvPicPr>
        <p:blipFill>
          <a:blip r:embed="rId2"/>
          <a:srcRect b="60846"/>
          <a:stretch/>
        </p:blipFill>
        <p:spPr>
          <a:xfrm>
            <a:off x="337680" y="251640"/>
            <a:ext cx="9562320" cy="2628360"/>
          </a:xfrm>
          <a:prstGeom prst="rect">
            <a:avLst/>
          </a:prstGeom>
          <a:ln w="0">
            <a:noFill/>
          </a:ln>
        </p:spPr>
      </p:pic>
      <p:pic>
        <p:nvPicPr>
          <p:cNvPr id="454" name="Google Shape;248;p32"/>
          <p:cNvPicPr/>
          <p:nvPr/>
        </p:nvPicPr>
        <p:blipFill>
          <a:blip r:embed="rId3"/>
          <a:srcRect t="42193" r="38719"/>
          <a:stretch/>
        </p:blipFill>
        <p:spPr>
          <a:xfrm>
            <a:off x="1440000" y="2827800"/>
            <a:ext cx="5040000" cy="3748680"/>
          </a:xfrm>
          <a:prstGeom prst="rect">
            <a:avLst/>
          </a:prstGeom>
          <a:ln w="0">
            <a:noFill/>
          </a:ln>
        </p:spPr>
      </p:pic>
      <p:pic>
        <p:nvPicPr>
          <p:cNvPr id="455" name="Google Shape;255;p33"/>
          <p:cNvPicPr/>
          <p:nvPr/>
        </p:nvPicPr>
        <p:blipFill>
          <a:blip r:embed="rId4"/>
          <a:stretch/>
        </p:blipFill>
        <p:spPr>
          <a:xfrm>
            <a:off x="6527880" y="3089880"/>
            <a:ext cx="5352120" cy="3030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Picture 6"/>
          <p:cNvPicPr/>
          <p:nvPr/>
        </p:nvPicPr>
        <p:blipFill>
          <a:blip r:embed="rId2"/>
          <a:stretch/>
        </p:blipFill>
        <p:spPr>
          <a:xfrm>
            <a:off x="340920" y="71280"/>
            <a:ext cx="9562320" cy="6714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Picture 2"/>
          <p:cNvPicPr/>
          <p:nvPr/>
        </p:nvPicPr>
        <p:blipFill>
          <a:blip r:embed="rId2"/>
          <a:stretch/>
        </p:blipFill>
        <p:spPr>
          <a:xfrm>
            <a:off x="662400" y="195120"/>
            <a:ext cx="4685760" cy="6466680"/>
          </a:xfrm>
          <a:prstGeom prst="rect">
            <a:avLst/>
          </a:prstGeom>
          <a:ln w="0">
            <a:noFill/>
          </a:ln>
        </p:spPr>
      </p:pic>
      <p:pic>
        <p:nvPicPr>
          <p:cNvPr id="458" name="Picture 7"/>
          <p:cNvPicPr/>
          <p:nvPr/>
        </p:nvPicPr>
        <p:blipFill>
          <a:blip r:embed="rId3"/>
          <a:stretch/>
        </p:blipFill>
        <p:spPr>
          <a:xfrm>
            <a:off x="6283800" y="327600"/>
            <a:ext cx="4876200" cy="6152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Picture 8"/>
          <p:cNvPicPr/>
          <p:nvPr/>
        </p:nvPicPr>
        <p:blipFill>
          <a:blip r:embed="rId2"/>
          <a:stretch/>
        </p:blipFill>
        <p:spPr>
          <a:xfrm>
            <a:off x="662400" y="195120"/>
            <a:ext cx="4685760" cy="6466680"/>
          </a:xfrm>
          <a:prstGeom prst="rect">
            <a:avLst/>
          </a:prstGeom>
          <a:ln w="0">
            <a:noFill/>
          </a:ln>
        </p:spPr>
      </p:pic>
      <p:pic>
        <p:nvPicPr>
          <p:cNvPr id="460" name="Picture 9"/>
          <p:cNvPicPr/>
          <p:nvPr/>
        </p:nvPicPr>
        <p:blipFill>
          <a:blip r:embed="rId3"/>
          <a:stretch/>
        </p:blipFill>
        <p:spPr>
          <a:xfrm>
            <a:off x="6627600" y="567720"/>
            <a:ext cx="4172400" cy="5732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148;p16" descr="Resultado de imagen de cristales de minerales"/>
          <p:cNvPicPr/>
          <p:nvPr/>
        </p:nvPicPr>
        <p:blipFill>
          <a:blip r:embed="rId2"/>
          <a:stretch/>
        </p:blipFill>
        <p:spPr>
          <a:xfrm>
            <a:off x="0" y="115920"/>
            <a:ext cx="12191400" cy="6260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Picture 2"/>
          <p:cNvPicPr/>
          <p:nvPr/>
        </p:nvPicPr>
        <p:blipFill>
          <a:blip r:embed="rId2"/>
          <a:stretch/>
        </p:blipFill>
        <p:spPr>
          <a:xfrm>
            <a:off x="510480" y="344520"/>
            <a:ext cx="4599720" cy="3475800"/>
          </a:xfrm>
          <a:prstGeom prst="rect">
            <a:avLst/>
          </a:prstGeom>
          <a:ln w="0">
            <a:noFill/>
          </a:ln>
        </p:spPr>
      </p:pic>
      <p:pic>
        <p:nvPicPr>
          <p:cNvPr id="462" name="Picture 10"/>
          <p:cNvPicPr/>
          <p:nvPr/>
        </p:nvPicPr>
        <p:blipFill>
          <a:blip r:embed="rId3"/>
          <a:stretch/>
        </p:blipFill>
        <p:spPr>
          <a:xfrm>
            <a:off x="6627600" y="568080"/>
            <a:ext cx="4172400" cy="5732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Picture 2"/>
          <p:cNvPicPr/>
          <p:nvPr/>
        </p:nvPicPr>
        <p:blipFill>
          <a:blip r:embed="rId2"/>
          <a:stretch/>
        </p:blipFill>
        <p:spPr>
          <a:xfrm>
            <a:off x="635040" y="293040"/>
            <a:ext cx="4876200" cy="6152400"/>
          </a:xfrm>
          <a:prstGeom prst="rect">
            <a:avLst/>
          </a:prstGeom>
          <a:ln w="0">
            <a:noFill/>
          </a:ln>
        </p:spPr>
      </p:pic>
      <p:pic>
        <p:nvPicPr>
          <p:cNvPr id="464" name="Picture 3"/>
          <p:cNvPicPr/>
          <p:nvPr/>
        </p:nvPicPr>
        <p:blipFill>
          <a:blip r:embed="rId3"/>
          <a:stretch/>
        </p:blipFill>
        <p:spPr>
          <a:xfrm>
            <a:off x="6627240" y="844920"/>
            <a:ext cx="3847320" cy="5285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Picture 2"/>
          <p:cNvPicPr/>
          <p:nvPr/>
        </p:nvPicPr>
        <p:blipFill>
          <a:blip r:embed="rId2"/>
          <a:stretch/>
        </p:blipFill>
        <p:spPr>
          <a:xfrm>
            <a:off x="344520" y="405360"/>
            <a:ext cx="6495480" cy="398088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11"/>
          <p:cNvPicPr/>
          <p:nvPr/>
        </p:nvPicPr>
        <p:blipFill>
          <a:blip r:embed="rId3"/>
          <a:srcRect l="34766" t="60801" r="28092"/>
          <a:stretch/>
        </p:blipFill>
        <p:spPr>
          <a:xfrm>
            <a:off x="7920000" y="360000"/>
            <a:ext cx="3732480" cy="3780000"/>
          </a:xfrm>
          <a:prstGeom prst="rect">
            <a:avLst/>
          </a:prstGeom>
          <a:ln w="0">
            <a:noFill/>
          </a:ln>
        </p:spPr>
      </p:pic>
      <p:pic>
        <p:nvPicPr>
          <p:cNvPr id="467" name="Google Shape;594;g102bfea3aa2_0_7"/>
          <p:cNvPicPr/>
          <p:nvPr/>
        </p:nvPicPr>
        <p:blipFill>
          <a:blip r:embed="rId4"/>
          <a:srcRect l="20359" t="48924" r="27195"/>
          <a:stretch/>
        </p:blipFill>
        <p:spPr>
          <a:xfrm>
            <a:off x="7740000" y="4140000"/>
            <a:ext cx="3779640" cy="2470680"/>
          </a:xfrm>
          <a:prstGeom prst="rect">
            <a:avLst/>
          </a:prstGeom>
          <a:ln w="0">
            <a:noFill/>
          </a:ln>
        </p:spPr>
      </p:pic>
      <p:sp>
        <p:nvSpPr>
          <p:cNvPr id="468" name="467 CuadroTexto"/>
          <p:cNvSpPr txBox="1"/>
          <p:nvPr/>
        </p:nvSpPr>
        <p:spPr>
          <a:xfrm>
            <a:off x="10800000" y="4680000"/>
            <a:ext cx="10800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(clastos)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Picture 2"/>
          <p:cNvPicPr/>
          <p:nvPr/>
        </p:nvPicPr>
        <p:blipFill>
          <a:blip r:embed="rId2"/>
          <a:stretch/>
        </p:blipFill>
        <p:spPr>
          <a:xfrm>
            <a:off x="2700000" y="0"/>
            <a:ext cx="7020000" cy="6736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Picture 12"/>
          <p:cNvPicPr/>
          <p:nvPr/>
        </p:nvPicPr>
        <p:blipFill>
          <a:blip r:embed="rId2"/>
          <a:srcRect l="33326" t="24043" r="28208"/>
          <a:stretch/>
        </p:blipFill>
        <p:spPr>
          <a:xfrm>
            <a:off x="540360" y="283680"/>
            <a:ext cx="3239640" cy="6139800"/>
          </a:xfrm>
          <a:prstGeom prst="rect">
            <a:avLst/>
          </a:prstGeom>
          <a:ln w="0">
            <a:noFill/>
          </a:ln>
        </p:spPr>
      </p:pic>
      <p:pic>
        <p:nvPicPr>
          <p:cNvPr id="471" name="Google Shape;599;g102bfea3aa2_0_13"/>
          <p:cNvPicPr/>
          <p:nvPr/>
        </p:nvPicPr>
        <p:blipFill>
          <a:blip r:embed="rId3"/>
          <a:srcRect l="18979" t="60083" r="29792" b="6426"/>
          <a:stretch/>
        </p:blipFill>
        <p:spPr>
          <a:xfrm>
            <a:off x="4399200" y="2700000"/>
            <a:ext cx="7480800" cy="3060000"/>
          </a:xfrm>
          <a:prstGeom prst="rect">
            <a:avLst/>
          </a:prstGeom>
          <a:ln w="0">
            <a:noFill/>
          </a:ln>
        </p:spPr>
      </p:pic>
      <p:sp>
        <p:nvSpPr>
          <p:cNvPr id="472" name="Google Shape;605;g102bfea3aa2_0_ 1"/>
          <p:cNvSpPr/>
          <p:nvPr/>
        </p:nvSpPr>
        <p:spPr>
          <a:xfrm>
            <a:off x="5385960" y="5785920"/>
            <a:ext cx="6494040" cy="82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100" b="1" strike="noStrike" spc="-1">
                <a:solidFill>
                  <a:srgbClr val="000000"/>
                </a:solidFill>
                <a:latin typeface="Arial"/>
                <a:ea typeface="Arial"/>
              </a:rPr>
              <a:t>Pudinga                                         Brecha                                        </a:t>
            </a:r>
            <a:endParaRPr lang="es-E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604;g102bfea3aa2_0_18"/>
          <p:cNvPicPr/>
          <p:nvPr/>
        </p:nvPicPr>
        <p:blipFill>
          <a:blip r:embed="rId2"/>
          <a:stretch/>
        </p:blipFill>
        <p:spPr>
          <a:xfrm>
            <a:off x="2922120" y="564840"/>
            <a:ext cx="7619760" cy="5066640"/>
          </a:xfrm>
          <a:prstGeom prst="rect">
            <a:avLst/>
          </a:prstGeom>
          <a:ln w="0">
            <a:noFill/>
          </a:ln>
        </p:spPr>
      </p:pic>
      <p:sp>
        <p:nvSpPr>
          <p:cNvPr id="474" name="Google Shape;605;g102bfea3aa2_0_ 2"/>
          <p:cNvSpPr/>
          <p:nvPr/>
        </p:nvSpPr>
        <p:spPr>
          <a:xfrm>
            <a:off x="5385960" y="5785920"/>
            <a:ext cx="3683160" cy="50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100" b="1" strike="noStrike" spc="-1">
                <a:solidFill>
                  <a:srgbClr val="000000"/>
                </a:solidFill>
                <a:latin typeface="Arial"/>
                <a:ea typeface="Arial"/>
              </a:rPr>
              <a:t>Pudinga</a:t>
            </a:r>
            <a:endParaRPr lang="es-E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610;g102bfea3aa2_0_21"/>
          <p:cNvPicPr/>
          <p:nvPr/>
        </p:nvPicPr>
        <p:blipFill>
          <a:blip r:embed="rId2"/>
          <a:stretch/>
        </p:blipFill>
        <p:spPr>
          <a:xfrm>
            <a:off x="1033200" y="202680"/>
            <a:ext cx="9679320" cy="6450840"/>
          </a:xfrm>
          <a:prstGeom prst="rect">
            <a:avLst/>
          </a:prstGeom>
          <a:ln w="0">
            <a:noFill/>
          </a:ln>
        </p:spPr>
      </p:pic>
      <p:sp>
        <p:nvSpPr>
          <p:cNvPr id="476" name="Google Shape;611;g102bfea3aa2_0_ 2"/>
          <p:cNvSpPr/>
          <p:nvPr/>
        </p:nvSpPr>
        <p:spPr>
          <a:xfrm>
            <a:off x="1568520" y="5665680"/>
            <a:ext cx="3683160" cy="50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100" b="1" strike="noStrike" spc="-1">
                <a:solidFill>
                  <a:schemeClr val="lt1"/>
                </a:solidFill>
                <a:latin typeface="Arial"/>
                <a:ea typeface="Arial"/>
              </a:rPr>
              <a:t>Pudinga</a:t>
            </a:r>
            <a:endParaRPr lang="es-E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616;g102bfea3aa2_0_27"/>
          <p:cNvPicPr/>
          <p:nvPr/>
        </p:nvPicPr>
        <p:blipFill>
          <a:blip r:embed="rId2"/>
          <a:stretch/>
        </p:blipFill>
        <p:spPr>
          <a:xfrm>
            <a:off x="1716840" y="153000"/>
            <a:ext cx="8889840" cy="6095160"/>
          </a:xfrm>
          <a:prstGeom prst="rect">
            <a:avLst/>
          </a:prstGeom>
          <a:ln w="0">
            <a:noFill/>
          </a:ln>
        </p:spPr>
      </p:pic>
      <p:sp>
        <p:nvSpPr>
          <p:cNvPr id="478" name="Google Shape;617;g102bfea3aa2_0_ 2"/>
          <p:cNvSpPr/>
          <p:nvPr/>
        </p:nvSpPr>
        <p:spPr>
          <a:xfrm>
            <a:off x="4850280" y="5411160"/>
            <a:ext cx="3683160" cy="50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100" b="1" strike="noStrike" spc="-1">
                <a:solidFill>
                  <a:srgbClr val="000000"/>
                </a:solidFill>
                <a:latin typeface="Arial"/>
                <a:ea typeface="Arial"/>
              </a:rPr>
              <a:t>Pudinga</a:t>
            </a:r>
            <a:endParaRPr lang="es-E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622;g102bfea3aa2_0_45"/>
          <p:cNvPicPr/>
          <p:nvPr/>
        </p:nvPicPr>
        <p:blipFill>
          <a:blip r:embed="rId2"/>
          <a:stretch/>
        </p:blipFill>
        <p:spPr>
          <a:xfrm>
            <a:off x="2426760" y="202680"/>
            <a:ext cx="8155800" cy="6450840"/>
          </a:xfrm>
          <a:prstGeom prst="rect">
            <a:avLst/>
          </a:prstGeom>
          <a:ln w="0">
            <a:noFill/>
          </a:ln>
        </p:spPr>
      </p:pic>
      <p:sp>
        <p:nvSpPr>
          <p:cNvPr id="480" name="Google Shape;623;g102bfea3aa2_0_ 2"/>
          <p:cNvSpPr/>
          <p:nvPr/>
        </p:nvSpPr>
        <p:spPr>
          <a:xfrm>
            <a:off x="4340880" y="5785920"/>
            <a:ext cx="3683160" cy="50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100" b="1" strike="noStrike" spc="-1">
                <a:solidFill>
                  <a:schemeClr val="lt1"/>
                </a:solidFill>
                <a:latin typeface="Arial"/>
                <a:ea typeface="Arial"/>
              </a:rPr>
              <a:t>Brecha</a:t>
            </a:r>
            <a:endParaRPr lang="es-E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628;g102bfea3aa2_0_48"/>
          <p:cNvPicPr/>
          <p:nvPr/>
        </p:nvPicPr>
        <p:blipFill>
          <a:blip r:embed="rId2"/>
          <a:stretch/>
        </p:blipFill>
        <p:spPr>
          <a:xfrm>
            <a:off x="3109680" y="631440"/>
            <a:ext cx="6144120" cy="4832640"/>
          </a:xfrm>
          <a:prstGeom prst="rect">
            <a:avLst/>
          </a:prstGeom>
          <a:ln w="0">
            <a:noFill/>
          </a:ln>
        </p:spPr>
      </p:pic>
      <p:sp>
        <p:nvSpPr>
          <p:cNvPr id="482" name="Google Shape;629;g102bfea3aa2_0_ 2"/>
          <p:cNvSpPr/>
          <p:nvPr/>
        </p:nvSpPr>
        <p:spPr>
          <a:xfrm>
            <a:off x="4850280" y="5411160"/>
            <a:ext cx="3683160" cy="50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100" b="1" strike="noStrike" spc="-1">
                <a:solidFill>
                  <a:srgbClr val="000000"/>
                </a:solidFill>
                <a:latin typeface="Arial"/>
                <a:ea typeface="Arial"/>
              </a:rPr>
              <a:t>Brecha</a:t>
            </a:r>
            <a:endParaRPr lang="es-E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153;p17"/>
          <p:cNvSpPr/>
          <p:nvPr/>
        </p:nvSpPr>
        <p:spPr>
          <a:xfrm>
            <a:off x="5892840" y="3276720"/>
            <a:ext cx="405720" cy="30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60840" rIns="122040" bIns="60840" anchor="t">
            <a:noAutofit/>
          </a:bodyPr>
          <a:lstStyle/>
          <a:p>
            <a:pPr>
              <a:lnSpc>
                <a:spcPct val="100000"/>
              </a:lnSpc>
            </a:pPr>
            <a:endParaRPr lang="es-ES" sz="24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pic>
        <p:nvPicPr>
          <p:cNvPr id="279" name="Google Shape;154;p17" descr="Resultado de imagen de cristales gigantes de minerales"/>
          <p:cNvPicPr/>
          <p:nvPr/>
        </p:nvPicPr>
        <p:blipFill>
          <a:blip r:embed="rId2"/>
          <a:stretch/>
        </p:blipFill>
        <p:spPr>
          <a:xfrm>
            <a:off x="0" y="692280"/>
            <a:ext cx="12191400" cy="5091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634;g102bfea3aa2_0_42"/>
          <p:cNvPicPr/>
          <p:nvPr/>
        </p:nvPicPr>
        <p:blipFill>
          <a:blip r:embed="rId2"/>
          <a:stretch/>
        </p:blipFill>
        <p:spPr>
          <a:xfrm>
            <a:off x="2359440" y="885960"/>
            <a:ext cx="7016400" cy="4668480"/>
          </a:xfrm>
          <a:prstGeom prst="rect">
            <a:avLst/>
          </a:prstGeom>
          <a:ln w="0">
            <a:noFill/>
          </a:ln>
        </p:spPr>
      </p:pic>
      <p:sp>
        <p:nvSpPr>
          <p:cNvPr id="484" name="Google Shape;635;g102bfea3aa2_0_ 2"/>
          <p:cNvSpPr/>
          <p:nvPr/>
        </p:nvSpPr>
        <p:spPr>
          <a:xfrm>
            <a:off x="5211720" y="5625360"/>
            <a:ext cx="3683160" cy="50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2100" b="1" strike="noStrike" spc="-1">
                <a:solidFill>
                  <a:srgbClr val="000000"/>
                </a:solidFill>
                <a:latin typeface="Arial"/>
                <a:ea typeface="Arial"/>
              </a:rPr>
              <a:t>Brecha</a:t>
            </a:r>
            <a:endParaRPr lang="es-E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Picture 13"/>
          <p:cNvPicPr/>
          <p:nvPr/>
        </p:nvPicPr>
        <p:blipFill>
          <a:blip r:embed="rId2"/>
          <a:stretch/>
        </p:blipFill>
        <p:spPr>
          <a:xfrm>
            <a:off x="2700000" y="0"/>
            <a:ext cx="7020000" cy="6736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/>
          <p:nvPr/>
        </p:nvPicPr>
        <p:blipFill rotWithShape="1">
          <a:blip r:embed="rId2"/>
          <a:srcRect l="2656" t="20691" r="66816" b="5268"/>
          <a:stretch/>
        </p:blipFill>
        <p:spPr>
          <a:xfrm>
            <a:off x="767408" y="134746"/>
            <a:ext cx="2994369" cy="6606622"/>
          </a:xfrm>
          <a:prstGeom prst="rect">
            <a:avLst/>
          </a:prstGeom>
          <a:ln w="0">
            <a:noFill/>
          </a:ln>
        </p:spPr>
      </p:pic>
      <p:pic>
        <p:nvPicPr>
          <p:cNvPr id="1026" name="Picture 2" descr="https://www.foro-minerales.com/forum/files/ortocuarcita_03_1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8" r="23789"/>
          <a:stretch/>
        </p:blipFill>
        <p:spPr bwMode="auto">
          <a:xfrm>
            <a:off x="4367806" y="332656"/>
            <a:ext cx="3528394" cy="282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955711" y="3253391"/>
            <a:ext cx="235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Ortocuarcita</a:t>
            </a:r>
            <a:endParaRPr lang="es-ES" b="1" dirty="0"/>
          </a:p>
        </p:txBody>
      </p:sp>
      <p:pic>
        <p:nvPicPr>
          <p:cNvPr id="1028" name="Picture 4" descr="ARCOSA. La arcosa es arenisca de cuarzo, de grano mal redondeado, con un  mínimo de 25 % de feldespato,… | Rocas metamorficas, Rocas y minerales,  Rocas sedimentari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757" y="332655"/>
            <a:ext cx="3767794" cy="282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9327004" y="3255617"/>
            <a:ext cx="159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Arcosa</a:t>
            </a:r>
            <a:endParaRPr lang="es-ES" b="1" dirty="0"/>
          </a:p>
        </p:txBody>
      </p:sp>
      <p:pic>
        <p:nvPicPr>
          <p:cNvPr id="1030" name="Picture 6" descr="Universidad Nacional de Colombia - ppt video online descarga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5" t="44502" r="9760" b="12679"/>
          <a:stretch/>
        </p:blipFill>
        <p:spPr bwMode="auto">
          <a:xfrm>
            <a:off x="4283763" y="3833054"/>
            <a:ext cx="3612437" cy="270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8044303" y="6205954"/>
            <a:ext cx="159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Grauvaca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17787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Picture 13"/>
          <p:cNvPicPr/>
          <p:nvPr/>
        </p:nvPicPr>
        <p:blipFill>
          <a:blip r:embed="rId2"/>
          <a:stretch/>
        </p:blipFill>
        <p:spPr>
          <a:xfrm>
            <a:off x="2700000" y="0"/>
            <a:ext cx="7020000" cy="6736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42437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/>
          <p:nvPr/>
        </p:nvPicPr>
        <p:blipFill rotWithShape="1">
          <a:blip r:embed="rId2"/>
          <a:srcRect l="72952" t="1449" b="11570"/>
          <a:stretch/>
        </p:blipFill>
        <p:spPr>
          <a:xfrm>
            <a:off x="623392" y="121571"/>
            <a:ext cx="2376264" cy="6547789"/>
          </a:xfrm>
          <a:prstGeom prst="rect">
            <a:avLst/>
          </a:prstGeom>
          <a:ln w="0"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260648"/>
            <a:ext cx="4179756" cy="313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223792" y="3501008"/>
            <a:ext cx="235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Limonita</a:t>
            </a:r>
            <a:endParaRPr lang="es-ES" b="1" dirty="0"/>
          </a:p>
        </p:txBody>
      </p:sp>
      <p:pic>
        <p:nvPicPr>
          <p:cNvPr id="2053" name="Picture 5" descr="Rocas-Lutita (Pelita) - Región de Murcia Digi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2852936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9408368" y="616530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Pelita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34732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Picture 2"/>
          <p:cNvPicPr/>
          <p:nvPr/>
        </p:nvPicPr>
        <p:blipFill>
          <a:blip r:embed="rId2"/>
          <a:stretch/>
        </p:blipFill>
        <p:spPr>
          <a:xfrm>
            <a:off x="127440" y="342000"/>
            <a:ext cx="4028400" cy="1618560"/>
          </a:xfrm>
          <a:prstGeom prst="rect">
            <a:avLst/>
          </a:prstGeom>
          <a:ln w="0">
            <a:noFill/>
          </a:ln>
        </p:spPr>
      </p:pic>
      <p:pic>
        <p:nvPicPr>
          <p:cNvPr id="487" name="Picture 3"/>
          <p:cNvPicPr/>
          <p:nvPr/>
        </p:nvPicPr>
        <p:blipFill>
          <a:blip r:embed="rId3"/>
          <a:stretch/>
        </p:blipFill>
        <p:spPr>
          <a:xfrm>
            <a:off x="4512240" y="185760"/>
            <a:ext cx="7476480" cy="6485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t="16984" r="35674"/>
          <a:stretch/>
        </p:blipFill>
        <p:spPr>
          <a:xfrm>
            <a:off x="119336" y="188640"/>
            <a:ext cx="5184576" cy="6336704"/>
          </a:xfrm>
          <a:prstGeom prst="rect">
            <a:avLst/>
          </a:prstGeom>
          <a:ln w="0">
            <a:noFill/>
          </a:ln>
        </p:spPr>
      </p:pic>
      <p:pic>
        <p:nvPicPr>
          <p:cNvPr id="3076" name="Picture 4" descr="Caliza - Wikipedia, la enciclopedia lib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548680"/>
            <a:ext cx="699135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ocas- Caliza - Región de Murcia Digi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3628744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9552384" y="5870889"/>
            <a:ext cx="235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Caliza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93322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684445" y="5095155"/>
            <a:ext cx="6712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La </a:t>
            </a:r>
            <a:r>
              <a:rPr lang="es-ES" b="1" dirty="0"/>
              <a:t>toba calcárea </a:t>
            </a:r>
            <a:r>
              <a:rPr lang="es-ES" dirty="0"/>
              <a:t>se forma por la precipitación del carbonato cálcico disuelto en el agua sobre la </a:t>
            </a:r>
            <a:r>
              <a:rPr lang="es-ES" dirty="0" smtClean="0"/>
              <a:t>vegetación.</a:t>
            </a:r>
            <a:endParaRPr lang="es-ES" dirty="0"/>
          </a:p>
        </p:txBody>
      </p:sp>
      <p:sp>
        <p:nvSpPr>
          <p:cNvPr id="5" name="AutoShape 4" descr="Toba calcárea - Arroyo La Frangía, Olvera, Andalucía, España - 17 x 10 x 12  cm. | FM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3726324"/>
            <a:ext cx="4159889" cy="286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IELIG - TM066: Complejos tobáceos fluvio-lacustres del Cuaternario de  Cifuentes y Tril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045" y="160338"/>
            <a:ext cx="5538195" cy="311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Travertino generado por la precipitación de carbonato cálcico alrededor de raíces de plantas herbáceas. Sierra de la Pila (Fortuna) [Rocas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5657"/>
            <a:ext cx="4159888" cy="311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4715142" y="574272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Algunos autores denominan tobas a las variedades muy porosas y poco compactas de travertinos.</a:t>
            </a:r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307974" y="3356992"/>
            <a:ext cx="11116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/>
              <a:t>Travertino</a:t>
            </a:r>
            <a:r>
              <a:rPr lang="es-ES" dirty="0"/>
              <a:t> generado por la precipitación de carbonato cálcico alrededor de raíces de plantas herbáceas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659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2" name="Google Shape;1862;p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67" y="101600"/>
            <a:ext cx="8128199" cy="5765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3" name="Google Shape;1863;p3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3520" y="3140968"/>
            <a:ext cx="4052620" cy="3270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82;p3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4631" y="188640"/>
            <a:ext cx="4007928" cy="24215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8976320" y="2614834"/>
            <a:ext cx="235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Paisaje kárstico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31425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082;p3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89907" y="39288"/>
            <a:ext cx="5281312" cy="6367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▷ Estalactitas y estalagmitas: diferencia y formació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21" y="125809"/>
            <a:ext cx="6759986" cy="47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stalagmita - Wikipedia, la enciclopedia lib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80" y="4941168"/>
            <a:ext cx="2795603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3143672" y="6340678"/>
            <a:ext cx="5243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5"/>
              </a:rPr>
              <a:t>https://</a:t>
            </a:r>
            <a:r>
              <a:rPr lang="es-ES" dirty="0" smtClean="0">
                <a:hlinkClick r:id="rId5"/>
              </a:rPr>
              <a:t>www.youtube.com/watch?v=L19Or7LXYLk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802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2"/>
          <p:cNvPicPr/>
          <p:nvPr/>
        </p:nvPicPr>
        <p:blipFill>
          <a:blip r:embed="rId2"/>
          <a:srcRect b="44098"/>
          <a:stretch/>
        </p:blipFill>
        <p:spPr>
          <a:xfrm>
            <a:off x="410760" y="594720"/>
            <a:ext cx="4647600" cy="3045240"/>
          </a:xfrm>
          <a:prstGeom prst="rect">
            <a:avLst/>
          </a:prstGeom>
          <a:ln w="0">
            <a:noFill/>
          </a:ln>
        </p:spPr>
      </p:pic>
      <p:pic>
        <p:nvPicPr>
          <p:cNvPr id="281" name="Google Shape;111;p9" descr="Resultado de imagen de mineral mercurio"/>
          <p:cNvPicPr/>
          <p:nvPr/>
        </p:nvPicPr>
        <p:blipFill>
          <a:blip r:embed="rId3"/>
          <a:stretch/>
        </p:blipFill>
        <p:spPr>
          <a:xfrm>
            <a:off x="6558120" y="875160"/>
            <a:ext cx="2235600" cy="1441800"/>
          </a:xfrm>
          <a:prstGeom prst="rect">
            <a:avLst/>
          </a:prstGeom>
          <a:ln w="0">
            <a:noFill/>
          </a:ln>
        </p:spPr>
      </p:pic>
      <p:pic>
        <p:nvPicPr>
          <p:cNvPr id="282" name="Google Shape;112;p9" descr="Resultado de imagen de mineraloides"/>
          <p:cNvPicPr/>
          <p:nvPr/>
        </p:nvPicPr>
        <p:blipFill>
          <a:blip r:embed="rId4"/>
          <a:srcRect l="4721" t="24143" r="6282" b="31733"/>
          <a:stretch/>
        </p:blipFill>
        <p:spPr>
          <a:xfrm>
            <a:off x="6450120" y="2448360"/>
            <a:ext cx="3960000" cy="1472400"/>
          </a:xfrm>
          <a:prstGeom prst="rect">
            <a:avLst/>
          </a:prstGeom>
          <a:ln w="0">
            <a:noFill/>
          </a:ln>
        </p:spPr>
      </p:pic>
      <p:sp>
        <p:nvSpPr>
          <p:cNvPr id="283" name="4 CuadroTexto"/>
          <p:cNvSpPr/>
          <p:nvPr/>
        </p:nvSpPr>
        <p:spPr>
          <a:xfrm>
            <a:off x="9144000" y="1418760"/>
            <a:ext cx="29073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000" b="1" strike="noStrike" spc="-1">
                <a:solidFill>
                  <a:srgbClr val="FF0000"/>
                </a:solidFill>
                <a:latin typeface="Calibri"/>
                <a:ea typeface="DejaVu Sans"/>
              </a:rPr>
              <a:t>Mineraloides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5 CuadroTexto"/>
          <p:cNvSpPr/>
          <p:nvPr/>
        </p:nvSpPr>
        <p:spPr>
          <a:xfrm>
            <a:off x="7097040" y="505800"/>
            <a:ext cx="18705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mercurio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5" name="Google Shape;154;p17" descr="Resultado de imagen de cristales gigantes de minerales"/>
          <p:cNvPicPr/>
          <p:nvPr/>
        </p:nvPicPr>
        <p:blipFill>
          <a:blip r:embed="rId5"/>
          <a:stretch/>
        </p:blipFill>
        <p:spPr>
          <a:xfrm>
            <a:off x="651960" y="4004640"/>
            <a:ext cx="6755760" cy="261000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2" descr="Maclas Ley de Japón. – MERCADILLO-DE-ROCAS.COM"/>
          <p:cNvPicPr/>
          <p:nvPr/>
        </p:nvPicPr>
        <p:blipFill>
          <a:blip r:embed="rId6"/>
          <a:stretch/>
        </p:blipFill>
        <p:spPr>
          <a:xfrm>
            <a:off x="8032680" y="4103280"/>
            <a:ext cx="3391920" cy="2511720"/>
          </a:xfrm>
          <a:prstGeom prst="rect">
            <a:avLst/>
          </a:prstGeom>
          <a:ln w="0">
            <a:noFill/>
          </a:ln>
        </p:spPr>
      </p:pic>
      <p:sp>
        <p:nvSpPr>
          <p:cNvPr id="287" name="8 CuadroTexto"/>
          <p:cNvSpPr/>
          <p:nvPr/>
        </p:nvSpPr>
        <p:spPr>
          <a:xfrm>
            <a:off x="8872920" y="4178880"/>
            <a:ext cx="29073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000" b="1" strike="noStrike" spc="-1">
                <a:solidFill>
                  <a:srgbClr val="FF0000"/>
                </a:solidFill>
                <a:latin typeface="Calibri"/>
                <a:ea typeface="DejaVu Sans"/>
              </a:rPr>
              <a:t>Macla de cuarzo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9 CuadroTexto"/>
          <p:cNvSpPr/>
          <p:nvPr/>
        </p:nvSpPr>
        <p:spPr>
          <a:xfrm>
            <a:off x="2576160" y="4011840"/>
            <a:ext cx="29073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000" b="1" strike="noStrike" spc="-1">
                <a:solidFill>
                  <a:srgbClr val="FF0000"/>
                </a:solidFill>
                <a:latin typeface="Calibri"/>
                <a:ea typeface="DejaVu Sans"/>
              </a:rPr>
              <a:t>Cristales gigantes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t="16984" r="35674"/>
          <a:stretch/>
        </p:blipFill>
        <p:spPr>
          <a:xfrm>
            <a:off x="119336" y="188640"/>
            <a:ext cx="5184576" cy="6336704"/>
          </a:xfrm>
          <a:prstGeom prst="rect">
            <a:avLst/>
          </a:prstGeom>
          <a:ln w="0">
            <a:noFill/>
          </a:ln>
        </p:spPr>
      </p:pic>
      <p:pic>
        <p:nvPicPr>
          <p:cNvPr id="6146" name="Picture 2" descr="▷ Dolomita mineral [ Propiedades ] Características y Us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234888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69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/>
        </p:blipFill>
        <p:spPr>
          <a:xfrm>
            <a:off x="2567608" y="116632"/>
            <a:ext cx="7476480" cy="64857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49981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67419" t="17913"/>
          <a:stretch/>
        </p:blipFill>
        <p:spPr>
          <a:xfrm>
            <a:off x="479376" y="188640"/>
            <a:ext cx="2952328" cy="6408712"/>
          </a:xfrm>
          <a:prstGeom prst="rect">
            <a:avLst/>
          </a:prstGeom>
          <a:ln w="0"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548680"/>
            <a:ext cx="832139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384032" y="5736885"/>
            <a:ext cx="235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Variedades de yeso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18080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inerals in your mob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332656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ineral de halita (NaCl) (izquierda) y su estructura cristalina (derecha).  |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665" y="308240"/>
            <a:ext cx="3426686" cy="283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4"/>
          <a:srcRect l="67419" t="17913"/>
          <a:stretch/>
        </p:blipFill>
        <p:spPr>
          <a:xfrm>
            <a:off x="479376" y="188640"/>
            <a:ext cx="2952328" cy="6408712"/>
          </a:xfrm>
          <a:prstGeom prst="rect">
            <a:avLst/>
          </a:prstGeom>
          <a:ln w="0"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6713484" y="202125"/>
            <a:ext cx="235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Halita</a:t>
            </a:r>
            <a:endParaRPr lang="es-ES" b="1" dirty="0"/>
          </a:p>
        </p:txBody>
      </p:sp>
      <p:pic>
        <p:nvPicPr>
          <p:cNvPr id="8198" name="Picture 6" descr="Silvina - Wikipedia, la enciclopedia lib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373985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8160801" y="6165304"/>
            <a:ext cx="235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Silvina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49849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2"/>
          <p:cNvPicPr/>
          <p:nvPr/>
        </p:nvPicPr>
        <p:blipFill>
          <a:blip r:embed="rId2"/>
          <a:stretch/>
        </p:blipFill>
        <p:spPr>
          <a:xfrm>
            <a:off x="334440" y="230760"/>
            <a:ext cx="4647600" cy="544752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2" descr="▷ Esfalerita o blenda [ Características ] Propiedades, usos"/>
          <p:cNvPicPr/>
          <p:nvPr/>
        </p:nvPicPr>
        <p:blipFill>
          <a:blip r:embed="rId3"/>
          <a:stretch/>
        </p:blipFill>
        <p:spPr>
          <a:xfrm>
            <a:off x="6649560" y="3077640"/>
            <a:ext cx="2815560" cy="2815560"/>
          </a:xfrm>
          <a:prstGeom prst="rect">
            <a:avLst/>
          </a:prstGeom>
          <a:ln w="0">
            <a:noFill/>
          </a:ln>
        </p:spPr>
      </p:pic>
      <p:sp>
        <p:nvSpPr>
          <p:cNvPr id="291" name="7 CuadroTexto"/>
          <p:cNvSpPr/>
          <p:nvPr/>
        </p:nvSpPr>
        <p:spPr>
          <a:xfrm>
            <a:off x="6925680" y="6033240"/>
            <a:ext cx="29073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000" b="1" strike="noStrike" spc="-1">
                <a:solidFill>
                  <a:srgbClr val="FF0000"/>
                </a:solidFill>
                <a:latin typeface="Calibri"/>
                <a:ea typeface="DejaVu Sans"/>
              </a:rPr>
              <a:t>Mineral masivo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Picture 2"/>
          <p:cNvPicPr/>
          <p:nvPr/>
        </p:nvPicPr>
        <p:blipFill>
          <a:blip r:embed="rId2"/>
          <a:stretch/>
        </p:blipFill>
        <p:spPr>
          <a:xfrm>
            <a:off x="592560" y="365760"/>
            <a:ext cx="5942880" cy="3399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Picture 2"/>
          <p:cNvPicPr/>
          <p:nvPr/>
        </p:nvPicPr>
        <p:blipFill>
          <a:blip r:embed="rId2"/>
          <a:stretch/>
        </p:blipFill>
        <p:spPr>
          <a:xfrm>
            <a:off x="306360" y="142920"/>
            <a:ext cx="9495720" cy="6571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2"/>
          <p:cNvPicPr/>
          <p:nvPr/>
        </p:nvPicPr>
        <p:blipFill>
          <a:blip r:embed="rId2"/>
          <a:stretch/>
        </p:blipFill>
        <p:spPr>
          <a:xfrm>
            <a:off x="500040" y="95400"/>
            <a:ext cx="9514800" cy="3332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2"/>
          <p:cNvPicPr/>
          <p:nvPr/>
        </p:nvPicPr>
        <p:blipFill>
          <a:blip r:embed="rId2"/>
          <a:stretch/>
        </p:blipFill>
        <p:spPr>
          <a:xfrm>
            <a:off x="387720" y="289440"/>
            <a:ext cx="6352560" cy="1266120"/>
          </a:xfrm>
          <a:prstGeom prst="rect">
            <a:avLst/>
          </a:prstGeom>
          <a:ln w="0">
            <a:noFill/>
          </a:ln>
        </p:spPr>
      </p:pic>
      <p:pic>
        <p:nvPicPr>
          <p:cNvPr id="296" name="Google Shape;615;p76" descr="https://4.bp.blogspot.com/-rYjEuYhof74/VfNI1joNsvI/AAAAAAAAYI8/ZXoGypoJpds/s1600/Ion%2BOrtosilicato%2B3D.png"/>
          <p:cNvPicPr/>
          <p:nvPr/>
        </p:nvPicPr>
        <p:blipFill>
          <a:blip r:embed="rId3"/>
          <a:stretch/>
        </p:blipFill>
        <p:spPr>
          <a:xfrm>
            <a:off x="923760" y="2252520"/>
            <a:ext cx="2377440" cy="2251080"/>
          </a:xfrm>
          <a:prstGeom prst="rect">
            <a:avLst/>
          </a:prstGeom>
          <a:ln w="0">
            <a:noFill/>
          </a:ln>
        </p:spPr>
      </p:pic>
      <p:pic>
        <p:nvPicPr>
          <p:cNvPr id="297" name="Google Shape;613;p76"/>
          <p:cNvPicPr/>
          <p:nvPr/>
        </p:nvPicPr>
        <p:blipFill>
          <a:blip r:embed="rId4"/>
          <a:srcRect l="47012" t="44309" r="29137" b="27839"/>
          <a:stretch/>
        </p:blipFill>
        <p:spPr>
          <a:xfrm>
            <a:off x="4360320" y="2356560"/>
            <a:ext cx="2285280" cy="2147040"/>
          </a:xfrm>
          <a:prstGeom prst="rect">
            <a:avLst/>
          </a:prstGeom>
          <a:ln w="0">
            <a:noFill/>
          </a:ln>
        </p:spPr>
      </p:pic>
      <p:sp>
        <p:nvSpPr>
          <p:cNvPr id="298" name="Google Shape;614;p76"/>
          <p:cNvSpPr/>
          <p:nvPr/>
        </p:nvSpPr>
        <p:spPr>
          <a:xfrm>
            <a:off x="7098120" y="3138120"/>
            <a:ext cx="1919520" cy="64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Arial"/>
                <a:ea typeface="Arial"/>
              </a:rPr>
              <a:t>SiO</a:t>
            </a:r>
            <a:r>
              <a:rPr lang="en-US" sz="3200" b="1" strike="noStrike" spc="-1" baseline="-25000">
                <a:solidFill>
                  <a:srgbClr val="000000"/>
                </a:solidFill>
                <a:latin typeface="Arial"/>
                <a:ea typeface="Arial"/>
              </a:rPr>
              <a:t>4</a:t>
            </a: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2"/>
          <p:cNvPicPr/>
          <p:nvPr/>
        </p:nvPicPr>
        <p:blipFill>
          <a:blip r:embed="rId2"/>
          <a:stretch/>
        </p:blipFill>
        <p:spPr>
          <a:xfrm>
            <a:off x="440640" y="110160"/>
            <a:ext cx="8490960" cy="6417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2"/>
          <p:cNvPicPr/>
          <p:nvPr/>
        </p:nvPicPr>
        <p:blipFill>
          <a:blip r:embed="rId2"/>
          <a:stretch/>
        </p:blipFill>
        <p:spPr>
          <a:xfrm>
            <a:off x="618480" y="299520"/>
            <a:ext cx="4637880" cy="4209480"/>
          </a:xfrm>
          <a:prstGeom prst="rect">
            <a:avLst/>
          </a:prstGeom>
          <a:ln w="0">
            <a:noFill/>
          </a:ln>
        </p:spPr>
      </p:pic>
      <p:pic>
        <p:nvPicPr>
          <p:cNvPr id="248" name="Google Shape;70;p3"/>
          <p:cNvPicPr/>
          <p:nvPr/>
        </p:nvPicPr>
        <p:blipFill>
          <a:blip r:embed="rId3"/>
          <a:srcRect l="46632" t="52803" r="23024" b="14394"/>
          <a:stretch/>
        </p:blipFill>
        <p:spPr>
          <a:xfrm>
            <a:off x="6976440" y="1352520"/>
            <a:ext cx="3673800" cy="3540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2"/>
          <p:cNvPicPr/>
          <p:nvPr/>
        </p:nvPicPr>
        <p:blipFill>
          <a:blip r:embed="rId2"/>
          <a:stretch/>
        </p:blipFill>
        <p:spPr>
          <a:xfrm>
            <a:off x="333360" y="549720"/>
            <a:ext cx="9543240" cy="3285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2"/>
          <p:cNvPicPr/>
          <p:nvPr/>
        </p:nvPicPr>
        <p:blipFill>
          <a:blip r:embed="rId2"/>
          <a:stretch/>
        </p:blipFill>
        <p:spPr>
          <a:xfrm>
            <a:off x="450360" y="237240"/>
            <a:ext cx="5057280" cy="6224040"/>
          </a:xfrm>
          <a:prstGeom prst="rect">
            <a:avLst/>
          </a:prstGeom>
          <a:ln w="0">
            <a:noFill/>
          </a:ln>
        </p:spPr>
      </p:pic>
      <p:pic>
        <p:nvPicPr>
          <p:cNvPr id="302" name="Google Shape;467;p58" descr="Resultado de imagen de magnetita"/>
          <p:cNvPicPr/>
          <p:nvPr/>
        </p:nvPicPr>
        <p:blipFill>
          <a:blip r:embed="rId3"/>
          <a:stretch/>
        </p:blipFill>
        <p:spPr>
          <a:xfrm>
            <a:off x="6478200" y="3173400"/>
            <a:ext cx="4383000" cy="3287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cture 2"/>
          <p:cNvPicPr/>
          <p:nvPr/>
        </p:nvPicPr>
        <p:blipFill>
          <a:blip r:embed="rId2"/>
          <a:srcRect b="54766"/>
          <a:stretch/>
        </p:blipFill>
        <p:spPr>
          <a:xfrm>
            <a:off x="553680" y="283680"/>
            <a:ext cx="5428440" cy="2653560"/>
          </a:xfrm>
          <a:prstGeom prst="rect">
            <a:avLst/>
          </a:prstGeom>
          <a:ln w="0">
            <a:noFill/>
          </a:ln>
        </p:spPr>
      </p:pic>
      <p:pic>
        <p:nvPicPr>
          <p:cNvPr id="304" name="Google Shape;479;p60" descr="Resultado de imagen de conductividad electrica en minerales"/>
          <p:cNvPicPr/>
          <p:nvPr/>
        </p:nvPicPr>
        <p:blipFill>
          <a:blip r:embed="rId3"/>
          <a:stretch/>
        </p:blipFill>
        <p:spPr>
          <a:xfrm>
            <a:off x="822600" y="3121560"/>
            <a:ext cx="4536000" cy="3016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2"/>
          <p:cNvPicPr/>
          <p:nvPr/>
        </p:nvPicPr>
        <p:blipFill>
          <a:blip r:embed="rId2"/>
          <a:srcRect b="32687"/>
          <a:stretch/>
        </p:blipFill>
        <p:spPr>
          <a:xfrm>
            <a:off x="553680" y="283680"/>
            <a:ext cx="5428440" cy="3948840"/>
          </a:xfrm>
          <a:prstGeom prst="rect">
            <a:avLst/>
          </a:prstGeom>
          <a:ln w="0">
            <a:noFill/>
          </a:ln>
        </p:spPr>
      </p:pic>
      <p:pic>
        <p:nvPicPr>
          <p:cNvPr id="306" name="Google Shape;380;p45" descr="Resultado de imagen de tipos de brillos en los minerales"/>
          <p:cNvPicPr/>
          <p:nvPr/>
        </p:nvPicPr>
        <p:blipFill>
          <a:blip r:embed="rId3"/>
          <a:stretch/>
        </p:blipFill>
        <p:spPr>
          <a:xfrm>
            <a:off x="455760" y="4396680"/>
            <a:ext cx="7687440" cy="1872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85;p46" descr="Resultado de imagen de tipos de brillos en los minerales"/>
          <p:cNvPicPr/>
          <p:nvPr/>
        </p:nvPicPr>
        <p:blipFill>
          <a:blip r:embed="rId2"/>
          <a:srcRect t="20006"/>
          <a:stretch/>
        </p:blipFill>
        <p:spPr>
          <a:xfrm>
            <a:off x="1275840" y="524160"/>
            <a:ext cx="9501120" cy="5700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90;p47" descr="Resultado de imagen de tipos de brillos en los minerales"/>
          <p:cNvPicPr/>
          <p:nvPr/>
        </p:nvPicPr>
        <p:blipFill>
          <a:blip r:embed="rId2"/>
          <a:stretch/>
        </p:blipFill>
        <p:spPr>
          <a:xfrm>
            <a:off x="1316880" y="0"/>
            <a:ext cx="9313920" cy="6598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95;p48" descr="Resultado de imagen de tipos de brillos en los minerales"/>
          <p:cNvPicPr/>
          <p:nvPr/>
        </p:nvPicPr>
        <p:blipFill>
          <a:blip r:embed="rId2"/>
          <a:stretch/>
        </p:blipFill>
        <p:spPr>
          <a:xfrm>
            <a:off x="1755720" y="380160"/>
            <a:ext cx="8722800" cy="5776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icture 2"/>
          <p:cNvPicPr/>
          <p:nvPr/>
        </p:nvPicPr>
        <p:blipFill>
          <a:blip r:embed="rId2"/>
          <a:stretch/>
        </p:blipFill>
        <p:spPr>
          <a:xfrm>
            <a:off x="553680" y="283680"/>
            <a:ext cx="5428440" cy="5866560"/>
          </a:xfrm>
          <a:prstGeom prst="rect">
            <a:avLst/>
          </a:prstGeom>
          <a:ln w="0">
            <a:noFill/>
          </a:ln>
        </p:spPr>
      </p:pic>
      <p:pic>
        <p:nvPicPr>
          <p:cNvPr id="311" name="Google Shape;400;p49"/>
          <p:cNvPicPr/>
          <p:nvPr/>
        </p:nvPicPr>
        <p:blipFill>
          <a:blip r:embed="rId3"/>
          <a:srcRect l="43428" t="46630" r="20385" b="28830"/>
          <a:stretch/>
        </p:blipFill>
        <p:spPr>
          <a:xfrm>
            <a:off x="6781680" y="3840120"/>
            <a:ext cx="4215600" cy="2399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425;p112"/>
          <p:cNvPicPr/>
          <p:nvPr/>
        </p:nvPicPr>
        <p:blipFill>
          <a:blip r:embed="rId2"/>
          <a:stretch/>
        </p:blipFill>
        <p:spPr>
          <a:xfrm>
            <a:off x="2304360" y="0"/>
            <a:ext cx="7431120" cy="6732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icture 2"/>
          <p:cNvPicPr/>
          <p:nvPr/>
        </p:nvPicPr>
        <p:blipFill>
          <a:blip r:embed="rId2"/>
          <a:srcRect b="50004"/>
          <a:stretch/>
        </p:blipFill>
        <p:spPr>
          <a:xfrm>
            <a:off x="716400" y="429120"/>
            <a:ext cx="4628520" cy="2804400"/>
          </a:xfrm>
          <a:prstGeom prst="rect">
            <a:avLst/>
          </a:prstGeom>
          <a:ln w="0">
            <a:noFill/>
          </a:ln>
        </p:spPr>
      </p:pic>
      <p:pic>
        <p:nvPicPr>
          <p:cNvPr id="314" name="Google Shape;362;p43"/>
          <p:cNvPicPr/>
          <p:nvPr/>
        </p:nvPicPr>
        <p:blipFill>
          <a:blip r:embed="rId3"/>
          <a:srcRect l="34492" t="24973" r="13727" b="33947"/>
          <a:stretch/>
        </p:blipFill>
        <p:spPr>
          <a:xfrm>
            <a:off x="507960" y="3234240"/>
            <a:ext cx="5477040" cy="3529800"/>
          </a:xfrm>
          <a:prstGeom prst="rect">
            <a:avLst/>
          </a:prstGeom>
          <a:ln w="0">
            <a:noFill/>
          </a:ln>
        </p:spPr>
      </p:pic>
      <p:pic>
        <p:nvPicPr>
          <p:cNvPr id="315" name="Google Shape;374;p44" descr="Resultado de imagen de coleccion de minerales"/>
          <p:cNvPicPr/>
          <p:nvPr/>
        </p:nvPicPr>
        <p:blipFill>
          <a:blip r:embed="rId4"/>
          <a:stretch/>
        </p:blipFill>
        <p:spPr>
          <a:xfrm>
            <a:off x="6448320" y="320400"/>
            <a:ext cx="4989600" cy="3988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2"/>
          <p:cNvPicPr/>
          <p:nvPr/>
        </p:nvPicPr>
        <p:blipFill>
          <a:blip r:embed="rId2"/>
          <a:srcRect b="55754"/>
          <a:stretch/>
        </p:blipFill>
        <p:spPr>
          <a:xfrm>
            <a:off x="532440" y="185760"/>
            <a:ext cx="4590360" cy="2802240"/>
          </a:xfrm>
          <a:prstGeom prst="rect">
            <a:avLst/>
          </a:prstGeom>
          <a:ln w="0">
            <a:noFill/>
          </a:ln>
        </p:spPr>
      </p:pic>
      <p:pic>
        <p:nvPicPr>
          <p:cNvPr id="250" name="Google Shape;76;p4" descr="Resultado de imagen de mineral mercurio"/>
          <p:cNvPicPr/>
          <p:nvPr/>
        </p:nvPicPr>
        <p:blipFill>
          <a:blip r:embed="rId3"/>
          <a:stretch/>
        </p:blipFill>
        <p:spPr>
          <a:xfrm>
            <a:off x="6342480" y="462960"/>
            <a:ext cx="2489400" cy="1605600"/>
          </a:xfrm>
          <a:prstGeom prst="rect">
            <a:avLst/>
          </a:prstGeom>
          <a:ln w="0">
            <a:noFill/>
          </a:ln>
        </p:spPr>
      </p:pic>
      <p:pic>
        <p:nvPicPr>
          <p:cNvPr id="251" name="Google Shape;83;p5" descr="Resultado de imagen de ambar"/>
          <p:cNvPicPr/>
          <p:nvPr/>
        </p:nvPicPr>
        <p:blipFill>
          <a:blip r:embed="rId4"/>
          <a:stretch/>
        </p:blipFill>
        <p:spPr>
          <a:xfrm>
            <a:off x="9052920" y="462960"/>
            <a:ext cx="2395800" cy="1640880"/>
          </a:xfrm>
          <a:prstGeom prst="rect">
            <a:avLst/>
          </a:prstGeom>
          <a:ln w="0">
            <a:noFill/>
          </a:ln>
        </p:spPr>
      </p:pic>
      <p:pic>
        <p:nvPicPr>
          <p:cNvPr id="252" name="Google Shape;84;p5" descr="Resultado de imagen de perlas naturales"/>
          <p:cNvPicPr/>
          <p:nvPr/>
        </p:nvPicPr>
        <p:blipFill>
          <a:blip r:embed="rId5"/>
          <a:stretch/>
        </p:blipFill>
        <p:spPr>
          <a:xfrm>
            <a:off x="6375600" y="2561400"/>
            <a:ext cx="2395080" cy="1366560"/>
          </a:xfrm>
          <a:prstGeom prst="rect">
            <a:avLst/>
          </a:prstGeom>
          <a:ln w="0">
            <a:noFill/>
          </a:ln>
        </p:spPr>
      </p:pic>
      <p:sp>
        <p:nvSpPr>
          <p:cNvPr id="253" name="1 CuadroTexto"/>
          <p:cNvSpPr/>
          <p:nvPr/>
        </p:nvSpPr>
        <p:spPr>
          <a:xfrm>
            <a:off x="6961680" y="2119680"/>
            <a:ext cx="18705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mercurio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8 CuadroTexto"/>
          <p:cNvSpPr/>
          <p:nvPr/>
        </p:nvSpPr>
        <p:spPr>
          <a:xfrm>
            <a:off x="9578520" y="2136600"/>
            <a:ext cx="18705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ámbar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9 CuadroTexto"/>
          <p:cNvSpPr/>
          <p:nvPr/>
        </p:nvSpPr>
        <p:spPr>
          <a:xfrm>
            <a:off x="6444720" y="4007520"/>
            <a:ext cx="2435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Concha de molusco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Picture 2"/>
          <p:cNvPicPr/>
          <p:nvPr/>
        </p:nvPicPr>
        <p:blipFill>
          <a:blip r:embed="rId2"/>
          <a:srcRect b="29325"/>
          <a:stretch/>
        </p:blipFill>
        <p:spPr>
          <a:xfrm>
            <a:off x="716400" y="429120"/>
            <a:ext cx="4628520" cy="3964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454;p56"/>
          <p:cNvSpPr/>
          <p:nvPr/>
        </p:nvSpPr>
        <p:spPr>
          <a:xfrm>
            <a:off x="5892840" y="3276720"/>
            <a:ext cx="405720" cy="30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60840" rIns="122040" bIns="60840" anchor="t">
            <a:noAutofit/>
          </a:bodyPr>
          <a:lstStyle/>
          <a:p>
            <a:pPr>
              <a:lnSpc>
                <a:spcPct val="100000"/>
              </a:lnSpc>
            </a:pPr>
            <a:endParaRPr lang="es-ES" sz="24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pic>
        <p:nvPicPr>
          <p:cNvPr id="318" name="Google Shape;455;p56" descr="http://www.locosporlageologia.com.ar/wp-content/uploads/2015/08/Iuz-ultraviolet.png"/>
          <p:cNvPicPr/>
          <p:nvPr/>
        </p:nvPicPr>
        <p:blipFill>
          <a:blip r:embed="rId2"/>
          <a:srcRect l="190" t="413" r="53515" b="-406"/>
          <a:stretch/>
        </p:blipFill>
        <p:spPr>
          <a:xfrm>
            <a:off x="2567520" y="0"/>
            <a:ext cx="6336720" cy="6724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460;p57"/>
          <p:cNvSpPr/>
          <p:nvPr/>
        </p:nvSpPr>
        <p:spPr>
          <a:xfrm>
            <a:off x="5892840" y="3276720"/>
            <a:ext cx="405720" cy="30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60840" rIns="122040" bIns="60840" anchor="t">
            <a:noAutofit/>
          </a:bodyPr>
          <a:lstStyle/>
          <a:p>
            <a:pPr>
              <a:lnSpc>
                <a:spcPct val="100000"/>
              </a:lnSpc>
            </a:pPr>
            <a:endParaRPr lang="es-ES" sz="24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pic>
        <p:nvPicPr>
          <p:cNvPr id="320" name="Google Shape;461;p57" descr="http://www.locosporlageologia.com.ar/wp-content/uploads/2015/08/Iuz-ultraviolet.png"/>
          <p:cNvPicPr/>
          <p:nvPr/>
        </p:nvPicPr>
        <p:blipFill>
          <a:blip r:embed="rId2"/>
          <a:srcRect l="52725"/>
          <a:stretch/>
        </p:blipFill>
        <p:spPr>
          <a:xfrm>
            <a:off x="2544120" y="0"/>
            <a:ext cx="6336720" cy="658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2"/>
          <p:cNvPicPr/>
          <p:nvPr/>
        </p:nvPicPr>
        <p:blipFill>
          <a:blip r:embed="rId2"/>
          <a:stretch/>
        </p:blipFill>
        <p:spPr>
          <a:xfrm>
            <a:off x="716400" y="429120"/>
            <a:ext cx="4628520" cy="5609520"/>
          </a:xfrm>
          <a:prstGeom prst="rect">
            <a:avLst/>
          </a:prstGeom>
          <a:ln w="0">
            <a:noFill/>
          </a:ln>
        </p:spPr>
      </p:pic>
      <p:pic>
        <p:nvPicPr>
          <p:cNvPr id="322" name="Google Shape;430;p52"/>
          <p:cNvPicPr/>
          <p:nvPr/>
        </p:nvPicPr>
        <p:blipFill>
          <a:blip r:embed="rId3"/>
          <a:srcRect l="44650" t="35077" r="28701" b="40346"/>
          <a:stretch/>
        </p:blipFill>
        <p:spPr>
          <a:xfrm>
            <a:off x="5647320" y="772200"/>
            <a:ext cx="2996640" cy="2327760"/>
          </a:xfrm>
          <a:prstGeom prst="rect">
            <a:avLst/>
          </a:prstGeom>
          <a:ln w="0">
            <a:noFill/>
          </a:ln>
        </p:spPr>
      </p:pic>
      <p:pic>
        <p:nvPicPr>
          <p:cNvPr id="323" name="Google Shape;432;p52" descr="https://3.bp.blogspot.com/-agSKAFg3pbw/Tu937EvZyVI/AAAAAAAAAGA/PleUb54YyIk/s320/birrefringencia_espato_islandia.jpg"/>
          <p:cNvPicPr/>
          <p:nvPr/>
        </p:nvPicPr>
        <p:blipFill>
          <a:blip r:embed="rId4"/>
          <a:stretch/>
        </p:blipFill>
        <p:spPr>
          <a:xfrm>
            <a:off x="8805240" y="772200"/>
            <a:ext cx="3047400" cy="2275920"/>
          </a:xfrm>
          <a:prstGeom prst="rect">
            <a:avLst/>
          </a:prstGeom>
          <a:ln w="0">
            <a:noFill/>
          </a:ln>
        </p:spPr>
      </p:pic>
      <p:pic>
        <p:nvPicPr>
          <p:cNvPr id="324" name="Google Shape;431;p52" descr="https://upload.wikimedia.org/wikipedia/commons/thumb/b/b4/Rays_passing_through_birefringent_material.svg/250px-Rays_passing_through_birefringent_material.svg.png"/>
          <p:cNvPicPr/>
          <p:nvPr/>
        </p:nvPicPr>
        <p:blipFill>
          <a:blip r:embed="rId5"/>
          <a:stretch/>
        </p:blipFill>
        <p:spPr>
          <a:xfrm>
            <a:off x="7024320" y="3234240"/>
            <a:ext cx="2980080" cy="3099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2"/>
          <p:cNvPicPr/>
          <p:nvPr/>
        </p:nvPicPr>
        <p:blipFill>
          <a:blip r:embed="rId2"/>
          <a:srcRect b="64143"/>
          <a:stretch/>
        </p:blipFill>
        <p:spPr>
          <a:xfrm>
            <a:off x="502200" y="331920"/>
            <a:ext cx="4599720" cy="214812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2"/>
          <p:cNvPicPr/>
          <p:nvPr/>
        </p:nvPicPr>
        <p:blipFill>
          <a:blip r:embed="rId3"/>
          <a:stretch/>
        </p:blipFill>
        <p:spPr>
          <a:xfrm>
            <a:off x="7488720" y="118440"/>
            <a:ext cx="2839680" cy="6390720"/>
          </a:xfrm>
          <a:prstGeom prst="rect">
            <a:avLst/>
          </a:prstGeom>
          <a:ln w="0">
            <a:noFill/>
          </a:ln>
        </p:spPr>
      </p:pic>
      <p:pic>
        <p:nvPicPr>
          <p:cNvPr id="327" name="Google Shape;352;p109"/>
          <p:cNvPicPr/>
          <p:nvPr/>
        </p:nvPicPr>
        <p:blipFill>
          <a:blip r:embed="rId4"/>
          <a:srcRect l="43805" t="38085" r="7758" b="27640"/>
          <a:stretch/>
        </p:blipFill>
        <p:spPr>
          <a:xfrm>
            <a:off x="502200" y="2709360"/>
            <a:ext cx="6010200" cy="3368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57;p110" descr="Escala de Mohs scale | Rocas y minerales, Tipos de rocas, Tipos de piedras  preciosas"/>
          <p:cNvPicPr/>
          <p:nvPr/>
        </p:nvPicPr>
        <p:blipFill>
          <a:blip r:embed="rId2"/>
          <a:stretch/>
        </p:blipFill>
        <p:spPr>
          <a:xfrm>
            <a:off x="878040" y="797400"/>
            <a:ext cx="10233360" cy="446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icture 2"/>
          <p:cNvPicPr/>
          <p:nvPr/>
        </p:nvPicPr>
        <p:blipFill>
          <a:blip r:embed="rId2"/>
          <a:srcRect t="34881" b="25274"/>
          <a:stretch/>
        </p:blipFill>
        <p:spPr>
          <a:xfrm>
            <a:off x="502200" y="245520"/>
            <a:ext cx="4599720" cy="2386800"/>
          </a:xfrm>
          <a:prstGeom prst="rect">
            <a:avLst/>
          </a:prstGeom>
          <a:ln w="0">
            <a:noFill/>
          </a:ln>
        </p:spPr>
      </p:pic>
      <p:pic>
        <p:nvPicPr>
          <p:cNvPr id="330" name="Google Shape;347;p42" descr="Propiedades. Minerales de Visu - UA"/>
          <p:cNvPicPr/>
          <p:nvPr/>
        </p:nvPicPr>
        <p:blipFill>
          <a:blip r:embed="rId3"/>
          <a:stretch/>
        </p:blipFill>
        <p:spPr>
          <a:xfrm>
            <a:off x="5503320" y="871920"/>
            <a:ext cx="6270480" cy="1655640"/>
          </a:xfrm>
          <a:prstGeom prst="rect">
            <a:avLst/>
          </a:prstGeom>
          <a:ln w="0">
            <a:noFill/>
          </a:ln>
        </p:spPr>
      </p:pic>
      <p:sp>
        <p:nvSpPr>
          <p:cNvPr id="331" name="3 CuadroTexto"/>
          <p:cNvSpPr/>
          <p:nvPr/>
        </p:nvSpPr>
        <p:spPr>
          <a:xfrm>
            <a:off x="7269480" y="225000"/>
            <a:ext cx="29073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000" b="1" strike="noStrike" spc="-1">
                <a:solidFill>
                  <a:srgbClr val="FF0000"/>
                </a:solidFill>
                <a:latin typeface="Calibri"/>
                <a:ea typeface="DejaVu Sans"/>
              </a:rPr>
              <a:t>Tipos de fracturas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2" name="Picture 2"/>
          <p:cNvPicPr/>
          <p:nvPr/>
        </p:nvPicPr>
        <p:blipFill>
          <a:blip r:embed="rId4"/>
          <a:stretch/>
        </p:blipFill>
        <p:spPr>
          <a:xfrm>
            <a:off x="502200" y="2689560"/>
            <a:ext cx="5347440" cy="386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icture 2"/>
          <p:cNvPicPr/>
          <p:nvPr/>
        </p:nvPicPr>
        <p:blipFill>
          <a:blip r:embed="rId2"/>
          <a:srcRect t="73329"/>
          <a:stretch/>
        </p:blipFill>
        <p:spPr>
          <a:xfrm>
            <a:off x="400680" y="296280"/>
            <a:ext cx="4599720" cy="1598040"/>
          </a:xfrm>
          <a:prstGeom prst="rect">
            <a:avLst/>
          </a:prstGeom>
          <a:ln w="0">
            <a:noFill/>
          </a:ln>
        </p:spPr>
      </p:pic>
      <p:pic>
        <p:nvPicPr>
          <p:cNvPr id="334" name="Google Shape;325;p40" descr="https://upload.wikimedia.org/wikipedia/commons/thumb/d/da/Kanazawa_Gold_Factory.jpg/220px-Kanazawa_Gold_Factory.jpg"/>
          <p:cNvPicPr/>
          <p:nvPr/>
        </p:nvPicPr>
        <p:blipFill>
          <a:blip r:embed="rId3"/>
          <a:stretch/>
        </p:blipFill>
        <p:spPr>
          <a:xfrm>
            <a:off x="494640" y="2163600"/>
            <a:ext cx="3565440" cy="2544120"/>
          </a:xfrm>
          <a:prstGeom prst="rect">
            <a:avLst/>
          </a:prstGeom>
          <a:ln w="0">
            <a:noFill/>
          </a:ln>
        </p:spPr>
      </p:pic>
      <p:sp>
        <p:nvSpPr>
          <p:cNvPr id="335" name="Google Shape;326;p40"/>
          <p:cNvSpPr/>
          <p:nvPr/>
        </p:nvSpPr>
        <p:spPr>
          <a:xfrm>
            <a:off x="4206960" y="4185360"/>
            <a:ext cx="292824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400" b="0" i="1" strike="noStrike" spc="-1">
                <a:solidFill>
                  <a:srgbClr val="000000"/>
                </a:solidFill>
                <a:latin typeface="Arial"/>
                <a:ea typeface="Arial"/>
              </a:rPr>
              <a:t>La maleabilidad del oro permite obtener pan de oro.</a:t>
            </a: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6" name="Google Shape;332;p108"/>
          <p:cNvPicPr/>
          <p:nvPr/>
        </p:nvPicPr>
        <p:blipFill>
          <a:blip r:embed="rId4"/>
          <a:srcRect t="7169" b="17831"/>
          <a:stretch/>
        </p:blipFill>
        <p:spPr>
          <a:xfrm>
            <a:off x="5604480" y="642240"/>
            <a:ext cx="2631600" cy="2270520"/>
          </a:xfrm>
          <a:prstGeom prst="rect">
            <a:avLst/>
          </a:prstGeom>
          <a:ln w="0">
            <a:noFill/>
          </a:ln>
        </p:spPr>
      </p:pic>
      <p:sp>
        <p:nvSpPr>
          <p:cNvPr id="337" name="Google Shape;333;p108"/>
          <p:cNvSpPr/>
          <p:nvPr/>
        </p:nvSpPr>
        <p:spPr>
          <a:xfrm>
            <a:off x="8008200" y="2532960"/>
            <a:ext cx="292824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400" b="0" i="1" strike="noStrike" spc="-1">
                <a:solidFill>
                  <a:srgbClr val="000000"/>
                </a:solidFill>
                <a:latin typeface="Arial"/>
                <a:ea typeface="Arial"/>
              </a:rPr>
              <a:t>El cobre es un mineral dúctil.</a:t>
            </a: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Picture 2"/>
          <p:cNvPicPr/>
          <p:nvPr/>
        </p:nvPicPr>
        <p:blipFill>
          <a:blip r:embed="rId2"/>
          <a:stretch/>
        </p:blipFill>
        <p:spPr>
          <a:xfrm>
            <a:off x="442440" y="0"/>
            <a:ext cx="5904720" cy="676188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2" descr="Las rocas. Clasificación"/>
          <p:cNvPicPr/>
          <p:nvPr/>
        </p:nvPicPr>
        <p:blipFill>
          <a:blip r:embed="rId3"/>
          <a:stretch/>
        </p:blipFill>
        <p:spPr>
          <a:xfrm>
            <a:off x="7092360" y="76320"/>
            <a:ext cx="4345560" cy="328752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2" descr="ciclo de las rocas | Geología desde Ávila"/>
          <p:cNvPicPr/>
          <p:nvPr/>
        </p:nvPicPr>
        <p:blipFill>
          <a:blip r:embed="rId4"/>
          <a:stretch/>
        </p:blipFill>
        <p:spPr>
          <a:xfrm>
            <a:off x="6973560" y="3328560"/>
            <a:ext cx="5104440" cy="3475800"/>
          </a:xfrm>
          <a:prstGeom prst="rect">
            <a:avLst/>
          </a:prstGeom>
          <a:ln w="0">
            <a:noFill/>
          </a:ln>
        </p:spPr>
      </p:pic>
      <p:sp>
        <p:nvSpPr>
          <p:cNvPr id="341" name="1 CuadroTexto"/>
          <p:cNvSpPr/>
          <p:nvPr/>
        </p:nvSpPr>
        <p:spPr>
          <a:xfrm>
            <a:off x="9258120" y="5219280"/>
            <a:ext cx="1489320" cy="57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600" b="1" strike="noStrike" spc="-1">
                <a:solidFill>
                  <a:srgbClr val="0070C0"/>
                </a:solidFill>
                <a:latin typeface="Calibri"/>
                <a:ea typeface="DejaVu Sans"/>
              </a:rPr>
              <a:t>PROCESOS TECTÓNICOS</a:t>
            </a:r>
            <a:endParaRPr lang="es-E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5 CuadroTexto"/>
          <p:cNvSpPr/>
          <p:nvPr/>
        </p:nvSpPr>
        <p:spPr>
          <a:xfrm>
            <a:off x="9265320" y="6466680"/>
            <a:ext cx="209340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600" b="1" strike="noStrike" spc="-1">
                <a:solidFill>
                  <a:srgbClr val="0070C0"/>
                </a:solidFill>
                <a:latin typeface="Calibri"/>
                <a:ea typeface="DejaVu Sans"/>
              </a:rPr>
              <a:t>METAMORFISMO</a:t>
            </a:r>
            <a:endParaRPr lang="es-E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6 CuadroTexto"/>
          <p:cNvSpPr/>
          <p:nvPr/>
        </p:nvSpPr>
        <p:spPr>
          <a:xfrm>
            <a:off x="6572880" y="5832720"/>
            <a:ext cx="148932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600" b="1" strike="noStrike" spc="-1">
                <a:solidFill>
                  <a:srgbClr val="0070C0"/>
                </a:solidFill>
                <a:latin typeface="Calibri"/>
                <a:ea typeface="DejaVu Sans"/>
              </a:rPr>
              <a:t>MAGMATISMO</a:t>
            </a:r>
            <a:endParaRPr lang="es-ES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Picture 2"/>
          <p:cNvPicPr/>
          <p:nvPr/>
        </p:nvPicPr>
        <p:blipFill>
          <a:blip r:embed="rId2"/>
          <a:stretch/>
        </p:blipFill>
        <p:spPr>
          <a:xfrm>
            <a:off x="442440" y="0"/>
            <a:ext cx="5904720" cy="676188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2" descr="Qué es la Geomorfología? – Curso Básico de Interpretación Geomorfológica  Utilizando Sistemas de Información Geográfica (SIG)"/>
          <p:cNvPicPr/>
          <p:nvPr/>
        </p:nvPicPr>
        <p:blipFill>
          <a:blip r:embed="rId3"/>
          <a:stretch/>
        </p:blipFill>
        <p:spPr>
          <a:xfrm>
            <a:off x="6543360" y="2370600"/>
            <a:ext cx="5443200" cy="4082400"/>
          </a:xfrm>
          <a:prstGeom prst="rect">
            <a:avLst/>
          </a:prstGeom>
          <a:ln w="0">
            <a:noFill/>
          </a:ln>
        </p:spPr>
      </p:pic>
      <p:sp>
        <p:nvSpPr>
          <p:cNvPr id="346" name="3 CuadroTexto"/>
          <p:cNvSpPr/>
          <p:nvPr/>
        </p:nvSpPr>
        <p:spPr>
          <a:xfrm>
            <a:off x="9366840" y="5784480"/>
            <a:ext cx="148932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800" b="1" strike="noStrike" spc="-1">
                <a:solidFill>
                  <a:srgbClr val="000000"/>
                </a:solidFill>
                <a:latin typeface="Calibri"/>
                <a:ea typeface="DejaVu Sans"/>
              </a:rPr>
              <a:t>(procesos tectónicos)</a:t>
            </a:r>
            <a:endParaRPr lang="es-ES" sz="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2"/>
          <p:cNvPicPr/>
          <p:nvPr/>
        </p:nvPicPr>
        <p:blipFill>
          <a:blip r:embed="rId2"/>
          <a:srcRect b="31152"/>
          <a:stretch/>
        </p:blipFill>
        <p:spPr>
          <a:xfrm>
            <a:off x="532440" y="185760"/>
            <a:ext cx="4590360" cy="4360320"/>
          </a:xfrm>
          <a:prstGeom prst="rect">
            <a:avLst/>
          </a:prstGeom>
          <a:ln w="0">
            <a:noFill/>
          </a:ln>
        </p:spPr>
      </p:pic>
      <p:pic>
        <p:nvPicPr>
          <p:cNvPr id="257" name="Google Shape;91;p6" descr="Resultado de imagen de diamante artificial"/>
          <p:cNvPicPr/>
          <p:nvPr/>
        </p:nvPicPr>
        <p:blipFill>
          <a:blip r:embed="rId3"/>
          <a:stretch/>
        </p:blipFill>
        <p:spPr>
          <a:xfrm>
            <a:off x="5509080" y="3209040"/>
            <a:ext cx="2617920" cy="1491120"/>
          </a:xfrm>
          <a:prstGeom prst="rect">
            <a:avLst/>
          </a:prstGeom>
          <a:ln w="0">
            <a:noFill/>
          </a:ln>
        </p:spPr>
      </p:pic>
      <p:pic>
        <p:nvPicPr>
          <p:cNvPr id="258" name="Google Shape;97;p7" descr="Resultado de imagen de composición química de los minerales"/>
          <p:cNvPicPr/>
          <p:nvPr/>
        </p:nvPicPr>
        <p:blipFill>
          <a:blip r:embed="rId4"/>
          <a:srcRect r="40766" b="43190"/>
          <a:stretch/>
        </p:blipFill>
        <p:spPr>
          <a:xfrm>
            <a:off x="8356680" y="2536200"/>
            <a:ext cx="3593160" cy="2586960"/>
          </a:xfrm>
          <a:prstGeom prst="rect">
            <a:avLst/>
          </a:prstGeom>
          <a:ln w="0">
            <a:noFill/>
          </a:ln>
        </p:spPr>
      </p:pic>
      <p:sp>
        <p:nvSpPr>
          <p:cNvPr id="259" name="9 CuadroTexto"/>
          <p:cNvSpPr/>
          <p:nvPr/>
        </p:nvSpPr>
        <p:spPr>
          <a:xfrm>
            <a:off x="5264280" y="4734360"/>
            <a:ext cx="304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Diamante (100 % carbono)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Picture 2"/>
          <p:cNvPicPr/>
          <p:nvPr/>
        </p:nvPicPr>
        <p:blipFill>
          <a:blip r:embed="rId2"/>
          <a:srcRect b="41228"/>
          <a:stretch/>
        </p:blipFill>
        <p:spPr>
          <a:xfrm>
            <a:off x="627120" y="375840"/>
            <a:ext cx="5857200" cy="3458880"/>
          </a:xfrm>
          <a:prstGeom prst="rect">
            <a:avLst/>
          </a:prstGeom>
          <a:ln w="0">
            <a:noFill/>
          </a:ln>
        </p:spPr>
      </p:pic>
      <p:pic>
        <p:nvPicPr>
          <p:cNvPr id="348" name="Google Shape;73;p2" descr="Composición del Magma en los Volcanes | CK-12 Foundation"/>
          <p:cNvPicPr/>
          <p:nvPr/>
        </p:nvPicPr>
        <p:blipFill>
          <a:blip r:embed="rId3"/>
          <a:stretch/>
        </p:blipFill>
        <p:spPr>
          <a:xfrm>
            <a:off x="7736040" y="4270320"/>
            <a:ext cx="3217680" cy="1837440"/>
          </a:xfrm>
          <a:prstGeom prst="rect">
            <a:avLst/>
          </a:prstGeom>
          <a:ln w="0">
            <a:noFill/>
          </a:ln>
        </p:spPr>
      </p:pic>
      <p:sp>
        <p:nvSpPr>
          <p:cNvPr id="349" name="Google Shape;74;p2"/>
          <p:cNvSpPr/>
          <p:nvPr/>
        </p:nvSpPr>
        <p:spPr>
          <a:xfrm>
            <a:off x="8886240" y="5438520"/>
            <a:ext cx="230976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400" b="1" strike="noStrike" spc="-1">
                <a:solidFill>
                  <a:srgbClr val="000000"/>
                </a:solidFill>
                <a:latin typeface="Arial"/>
                <a:ea typeface="Arial"/>
              </a:rPr>
              <a:t>Magma del manto</a:t>
            </a: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0" name="Google Shape;75;p2"/>
          <p:cNvPicPr/>
          <p:nvPr/>
        </p:nvPicPr>
        <p:blipFill>
          <a:blip r:embed="rId4"/>
          <a:stretch/>
        </p:blipFill>
        <p:spPr>
          <a:xfrm>
            <a:off x="7570800" y="1080000"/>
            <a:ext cx="3659040" cy="2576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121;gf77d3f8b73_1_1"/>
          <p:cNvPicPr/>
          <p:nvPr/>
        </p:nvPicPr>
        <p:blipFill>
          <a:blip r:embed="rId2"/>
          <a:stretch/>
        </p:blipFill>
        <p:spPr>
          <a:xfrm>
            <a:off x="798840" y="216000"/>
            <a:ext cx="9311760" cy="6450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2"/>
          <p:cNvPicPr/>
          <p:nvPr/>
        </p:nvPicPr>
        <p:blipFill>
          <a:blip r:embed="rId2"/>
          <a:stretch/>
        </p:blipFill>
        <p:spPr>
          <a:xfrm>
            <a:off x="627120" y="375840"/>
            <a:ext cx="5857200" cy="588564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2" descr="Ciclo de las ROCAS - para niños [RESUMEN fácil con IMÁGENES!]"/>
          <p:cNvPicPr/>
          <p:nvPr/>
        </p:nvPicPr>
        <p:blipFill>
          <a:blip r:embed="rId3"/>
          <a:srcRect l="2091" t="15412" r="12523" b="10079"/>
          <a:stretch/>
        </p:blipFill>
        <p:spPr>
          <a:xfrm>
            <a:off x="7201440" y="269280"/>
            <a:ext cx="4109400" cy="268920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5"/>
          <p:cNvPicPr/>
          <p:nvPr/>
        </p:nvPicPr>
        <p:blipFill>
          <a:blip r:embed="rId4"/>
          <a:stretch/>
        </p:blipFill>
        <p:spPr>
          <a:xfrm>
            <a:off x="7201440" y="3107160"/>
            <a:ext cx="4397040" cy="3377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Picture 2"/>
          <p:cNvPicPr/>
          <p:nvPr/>
        </p:nvPicPr>
        <p:blipFill>
          <a:blip r:embed="rId2"/>
          <a:stretch/>
        </p:blipFill>
        <p:spPr>
          <a:xfrm>
            <a:off x="228960" y="172440"/>
            <a:ext cx="4637880" cy="558108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2"/>
          <p:cNvPicPr/>
          <p:nvPr/>
        </p:nvPicPr>
        <p:blipFill>
          <a:blip r:embed="rId3"/>
          <a:stretch/>
        </p:blipFill>
        <p:spPr>
          <a:xfrm>
            <a:off x="5135760" y="194760"/>
            <a:ext cx="6613560" cy="437652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3"/>
          <p:cNvPicPr/>
          <p:nvPr/>
        </p:nvPicPr>
        <p:blipFill>
          <a:blip r:embed="rId4"/>
          <a:stretch/>
        </p:blipFill>
        <p:spPr>
          <a:xfrm>
            <a:off x="5448600" y="4572000"/>
            <a:ext cx="5988600" cy="2036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Picture 2"/>
          <p:cNvPicPr/>
          <p:nvPr/>
        </p:nvPicPr>
        <p:blipFill>
          <a:blip r:embed="rId2"/>
          <a:stretch/>
        </p:blipFill>
        <p:spPr>
          <a:xfrm>
            <a:off x="542520" y="367920"/>
            <a:ext cx="5247720" cy="4580640"/>
          </a:xfrm>
          <a:prstGeom prst="rect">
            <a:avLst/>
          </a:prstGeom>
          <a:ln w="0">
            <a:noFill/>
          </a:ln>
        </p:spPr>
      </p:pic>
      <p:pic>
        <p:nvPicPr>
          <p:cNvPr id="359" name="Google Shape;520;gf8207f6922_0_35"/>
          <p:cNvPicPr/>
          <p:nvPr/>
        </p:nvPicPr>
        <p:blipFill>
          <a:blip r:embed="rId3"/>
          <a:stretch/>
        </p:blipFill>
        <p:spPr>
          <a:xfrm>
            <a:off x="6451560" y="277920"/>
            <a:ext cx="5375520" cy="6189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Picture 2"/>
          <p:cNvPicPr/>
          <p:nvPr/>
        </p:nvPicPr>
        <p:blipFill>
          <a:blip r:embed="rId2"/>
          <a:srcRect b="60871"/>
          <a:stretch/>
        </p:blipFill>
        <p:spPr>
          <a:xfrm>
            <a:off x="411120" y="262440"/>
            <a:ext cx="4177080" cy="2429280"/>
          </a:xfrm>
          <a:prstGeom prst="rect">
            <a:avLst/>
          </a:prstGeom>
          <a:ln w="0">
            <a:noFill/>
          </a:ln>
        </p:spPr>
      </p:pic>
      <p:pic>
        <p:nvPicPr>
          <p:cNvPr id="361" name="Google Shape;537;gf8207f6922_0_14"/>
          <p:cNvPicPr/>
          <p:nvPr/>
        </p:nvPicPr>
        <p:blipFill>
          <a:blip r:embed="rId3"/>
          <a:stretch/>
        </p:blipFill>
        <p:spPr>
          <a:xfrm>
            <a:off x="300960" y="2760120"/>
            <a:ext cx="8918280" cy="3876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543;p12" descr="P1017054"/>
          <p:cNvPicPr/>
          <p:nvPr/>
        </p:nvPicPr>
        <p:blipFill>
          <a:blip r:embed="rId3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550;p13" descr="P1017055"/>
          <p:cNvPicPr/>
          <p:nvPr/>
        </p:nvPicPr>
        <p:blipFill>
          <a:blip r:embed="rId3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557;p14" descr="P1017061"/>
          <p:cNvPicPr/>
          <p:nvPr/>
        </p:nvPicPr>
        <p:blipFill>
          <a:blip r:embed="rId3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564;p15" descr="P1017065"/>
          <p:cNvPicPr/>
          <p:nvPr/>
        </p:nvPicPr>
        <p:blipFill>
          <a:blip r:embed="rId3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"/>
          <p:cNvPicPr/>
          <p:nvPr/>
        </p:nvPicPr>
        <p:blipFill>
          <a:blip r:embed="rId2"/>
          <a:stretch/>
        </p:blipFill>
        <p:spPr>
          <a:xfrm>
            <a:off x="532440" y="185760"/>
            <a:ext cx="4590360" cy="6333480"/>
          </a:xfrm>
          <a:prstGeom prst="rect">
            <a:avLst/>
          </a:prstGeom>
          <a:ln w="0">
            <a:noFill/>
          </a:ln>
        </p:spPr>
      </p:pic>
      <p:pic>
        <p:nvPicPr>
          <p:cNvPr id="261" name="Google Shape;103;p8"/>
          <p:cNvPicPr/>
          <p:nvPr/>
        </p:nvPicPr>
        <p:blipFill>
          <a:blip r:embed="rId3"/>
          <a:stretch/>
        </p:blipFill>
        <p:spPr>
          <a:xfrm>
            <a:off x="5994360" y="524880"/>
            <a:ext cx="5477040" cy="3335040"/>
          </a:xfrm>
          <a:prstGeom prst="rect">
            <a:avLst/>
          </a:prstGeom>
          <a:ln w="0">
            <a:noFill/>
          </a:ln>
        </p:spPr>
      </p:pic>
      <p:pic>
        <p:nvPicPr>
          <p:cNvPr id="262" name="Google Shape;104;p8"/>
          <p:cNvPicPr/>
          <p:nvPr/>
        </p:nvPicPr>
        <p:blipFill>
          <a:blip r:embed="rId4"/>
          <a:stretch/>
        </p:blipFill>
        <p:spPr>
          <a:xfrm>
            <a:off x="7480440" y="4262760"/>
            <a:ext cx="1988640" cy="1708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571;p16"/>
          <p:cNvSpPr/>
          <p:nvPr/>
        </p:nvSpPr>
        <p:spPr>
          <a:xfrm>
            <a:off x="527040" y="189000"/>
            <a:ext cx="11232360" cy="268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60840" rIns="122040" bIns="6084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b="1" strike="noStrike" spc="-1">
                <a:solidFill>
                  <a:schemeClr val="accent2"/>
                </a:solidFill>
                <a:latin typeface="Arial"/>
                <a:ea typeface="Arial"/>
              </a:rPr>
              <a:t>- Nubes ardientes.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  <a:ea typeface="Arial"/>
              </a:rPr>
              <a:t> Es la manifestación volcánica de mayor gravedad. Se origina como una columna eruptiva, en vez de ascender en el seno del aire, cae bruscamente y en segundos desciende vertiginosamente (200 km/h) por la ladera del volcán como una nube de fuego rodante constituida por gases y por fragmentos incandescentes de piedra pómez y cenizas, que deposita en los lugares por donde pasa, pudiendo desplazarse hasta 100 kilómetros de distancia, salvando incluso pequeñas elevaciones orográficas.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7" name="Google Shape;572;p16" descr="calderas_5small"/>
          <p:cNvPicPr/>
          <p:nvPr/>
        </p:nvPicPr>
        <p:blipFill>
          <a:blip r:embed="rId3"/>
          <a:stretch/>
        </p:blipFill>
        <p:spPr>
          <a:xfrm>
            <a:off x="624240" y="3213000"/>
            <a:ext cx="11137320" cy="3090240"/>
          </a:xfrm>
          <a:prstGeom prst="rect">
            <a:avLst/>
          </a:prstGeom>
          <a:ln w="0">
            <a:noFill/>
          </a:ln>
        </p:spPr>
      </p:pic>
      <p:sp>
        <p:nvSpPr>
          <p:cNvPr id="368" name="Google Shape;573;p16"/>
          <p:cNvSpPr/>
          <p:nvPr/>
        </p:nvSpPr>
        <p:spPr>
          <a:xfrm>
            <a:off x="527040" y="2205000"/>
            <a:ext cx="11424960" cy="121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60840" rIns="122040" bIns="6084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  <a:ea typeface="Arial"/>
              </a:rPr>
              <a:t>Las nubes ardientes producen daños por combustión, gravísimas quemaduras, muerte por asfixia, debido a la inhalación de polvo al rojo vivo, y destrucción total de todos los bienes materiales.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579;p17" descr="http://static.boredpanda.com/blog/wp-content/uploads/2015/12/everyday-object-gifs-loop-images-feliks-tomasz-konczakowski-2__605.gif"/>
          <p:cNvPicPr/>
          <p:nvPr/>
        </p:nvPicPr>
        <p:blipFill>
          <a:blip r:embed="rId2"/>
          <a:stretch/>
        </p:blipFill>
        <p:spPr>
          <a:xfrm>
            <a:off x="1157760" y="0"/>
            <a:ext cx="9162360" cy="6871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585;p18" descr="merapi-60606"/>
          <p:cNvPicPr/>
          <p:nvPr/>
        </p:nvPicPr>
        <p:blipFill>
          <a:blip r:embed="rId3"/>
          <a:stretch/>
        </p:blipFill>
        <p:spPr>
          <a:xfrm>
            <a:off x="431640" y="0"/>
            <a:ext cx="11376360" cy="6858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592;p19" descr="volcan"/>
          <p:cNvPicPr/>
          <p:nvPr/>
        </p:nvPicPr>
        <p:blipFill>
          <a:blip r:embed="rId3"/>
          <a:stretch/>
        </p:blipFill>
        <p:spPr>
          <a:xfrm>
            <a:off x="0" y="0"/>
            <a:ext cx="12191400" cy="688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599;p20" descr="Italia42"/>
          <p:cNvPicPr/>
          <p:nvPr/>
        </p:nvPicPr>
        <p:blipFill>
          <a:blip r:embed="rId3"/>
          <a:stretch/>
        </p:blipFill>
        <p:spPr>
          <a:xfrm>
            <a:off x="0" y="0"/>
            <a:ext cx="12191400" cy="688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606;p21" descr="5761933_l"/>
          <p:cNvPicPr/>
          <p:nvPr/>
        </p:nvPicPr>
        <p:blipFill>
          <a:blip r:embed="rId3"/>
          <a:stretch/>
        </p:blipFill>
        <p:spPr>
          <a:xfrm>
            <a:off x="0" y="285840"/>
            <a:ext cx="12191400" cy="6095160"/>
          </a:xfrm>
          <a:prstGeom prst="rect">
            <a:avLst/>
          </a:prstGeom>
          <a:ln w="0">
            <a:noFill/>
          </a:ln>
        </p:spPr>
      </p:pic>
      <p:pic>
        <p:nvPicPr>
          <p:cNvPr id="374" name="Google Shape;607;p21"/>
          <p:cNvPicPr/>
          <p:nvPr/>
        </p:nvPicPr>
        <p:blipFill>
          <a:blip r:embed="rId4"/>
          <a:stretch/>
        </p:blipFill>
        <p:spPr>
          <a:xfrm>
            <a:off x="10293480" y="6453360"/>
            <a:ext cx="1466280" cy="253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613;p22" descr="pompeya-cuerpos"/>
          <p:cNvPicPr/>
          <p:nvPr/>
        </p:nvPicPr>
        <p:blipFill>
          <a:blip r:embed="rId3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620;p23" descr="180px-Pompeii_Garden_of_the_Fugitives_02"/>
          <p:cNvPicPr/>
          <p:nvPr/>
        </p:nvPicPr>
        <p:blipFill>
          <a:blip r:embed="rId3"/>
          <a:stretch/>
        </p:blipFill>
        <p:spPr>
          <a:xfrm>
            <a:off x="3120120" y="0"/>
            <a:ext cx="623304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626;p24" descr="Qué es un géiser y por qué se produce - Resumen"/>
          <p:cNvPicPr/>
          <p:nvPr/>
        </p:nvPicPr>
        <p:blipFill>
          <a:blip r:embed="rId2"/>
          <a:stretch/>
        </p:blipFill>
        <p:spPr>
          <a:xfrm>
            <a:off x="2280240" y="0"/>
            <a:ext cx="6851160" cy="6851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631;p25" descr="Horizontal"/>
          <p:cNvPicPr/>
          <p:nvPr/>
        </p:nvPicPr>
        <p:blipFill>
          <a:blip r:embed="rId2"/>
          <a:stretch/>
        </p:blipFill>
        <p:spPr>
          <a:xfrm>
            <a:off x="414720" y="610920"/>
            <a:ext cx="11218680" cy="5496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2"/>
          <p:cNvPicPr/>
          <p:nvPr/>
        </p:nvPicPr>
        <p:blipFill>
          <a:blip r:embed="rId2"/>
          <a:stretch/>
        </p:blipFill>
        <p:spPr>
          <a:xfrm>
            <a:off x="911160" y="199440"/>
            <a:ext cx="4608360" cy="423864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2"/>
          <p:cNvPicPr/>
          <p:nvPr/>
        </p:nvPicPr>
        <p:blipFill>
          <a:blip r:embed="rId3"/>
          <a:stretch/>
        </p:blipFill>
        <p:spPr>
          <a:xfrm>
            <a:off x="6275520" y="317880"/>
            <a:ext cx="5152680" cy="5684040"/>
          </a:xfrm>
          <a:prstGeom prst="rect">
            <a:avLst/>
          </a:prstGeom>
          <a:ln w="0">
            <a:noFill/>
          </a:ln>
        </p:spPr>
      </p:pic>
      <p:sp>
        <p:nvSpPr>
          <p:cNvPr id="265" name="3 CuadroTexto"/>
          <p:cNvSpPr/>
          <p:nvPr/>
        </p:nvSpPr>
        <p:spPr>
          <a:xfrm>
            <a:off x="7711200" y="345240"/>
            <a:ext cx="304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FF0000"/>
                </a:solidFill>
                <a:latin typeface="Calibri"/>
                <a:ea typeface="DejaVu Sans"/>
              </a:rPr>
              <a:t>Red cristalina o cristalográfica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6" name="Google Shape;191;p23"/>
          <p:cNvPicPr/>
          <p:nvPr/>
        </p:nvPicPr>
        <p:blipFill>
          <a:blip r:embed="rId4"/>
          <a:stretch/>
        </p:blipFill>
        <p:spPr>
          <a:xfrm>
            <a:off x="911160" y="4588920"/>
            <a:ext cx="4480200" cy="199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636;p26" descr="Boiling mud / Formas en los lodos hirvientes"/>
          <p:cNvPicPr/>
          <p:nvPr/>
        </p:nvPicPr>
        <p:blipFill>
          <a:blip r:embed="rId2"/>
          <a:stretch/>
        </p:blipFill>
        <p:spPr>
          <a:xfrm>
            <a:off x="695160" y="0"/>
            <a:ext cx="10159200" cy="6743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icture 2"/>
          <p:cNvPicPr/>
          <p:nvPr/>
        </p:nvPicPr>
        <p:blipFill>
          <a:blip r:embed="rId2"/>
          <a:srcRect b="27866"/>
          <a:stretch/>
        </p:blipFill>
        <p:spPr>
          <a:xfrm>
            <a:off x="267120" y="262440"/>
            <a:ext cx="4177080" cy="4478040"/>
          </a:xfrm>
          <a:prstGeom prst="rect">
            <a:avLst/>
          </a:prstGeom>
          <a:ln w="0">
            <a:noFill/>
          </a:ln>
        </p:spPr>
      </p:pic>
      <p:pic>
        <p:nvPicPr>
          <p:cNvPr id="381" name="Google Shape;647;gf8207f6922_0_11"/>
          <p:cNvPicPr/>
          <p:nvPr/>
        </p:nvPicPr>
        <p:blipFill>
          <a:blip r:embed="rId3"/>
          <a:stretch/>
        </p:blipFill>
        <p:spPr>
          <a:xfrm>
            <a:off x="4665240" y="2802600"/>
            <a:ext cx="7407720" cy="3876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647;gf8207f6922_0_11"/>
          <p:cNvPicPr/>
          <p:nvPr/>
        </p:nvPicPr>
        <p:blipFill>
          <a:blip r:embed="rId2"/>
          <a:stretch/>
        </p:blipFill>
        <p:spPr>
          <a:xfrm>
            <a:off x="203040" y="203040"/>
            <a:ext cx="11612160" cy="6450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652;p27" descr="Toponimia de Lanzarote - Malpaís"/>
          <p:cNvPicPr/>
          <p:nvPr/>
        </p:nvPicPr>
        <p:blipFill>
          <a:blip r:embed="rId2"/>
          <a:stretch/>
        </p:blipFill>
        <p:spPr>
          <a:xfrm>
            <a:off x="987840" y="0"/>
            <a:ext cx="9691920" cy="6897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657;p28" descr="Malpaís de Güímar Espacios naturales de Tenerife"/>
          <p:cNvPicPr/>
          <p:nvPr/>
        </p:nvPicPr>
        <p:blipFill>
          <a:blip r:embed="rId2"/>
          <a:stretch/>
        </p:blipFill>
        <p:spPr>
          <a:xfrm>
            <a:off x="0" y="756720"/>
            <a:ext cx="12231000" cy="5594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662;p29"/>
          <p:cNvPicPr/>
          <p:nvPr/>
        </p:nvPicPr>
        <p:blipFill>
          <a:blip r:embed="rId2"/>
          <a:stretch/>
        </p:blipFill>
        <p:spPr>
          <a:xfrm>
            <a:off x="203040" y="203040"/>
            <a:ext cx="11612160" cy="6450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667;p30" descr="pahoehoe"/>
          <p:cNvPicPr/>
          <p:nvPr/>
        </p:nvPicPr>
        <p:blipFill>
          <a:blip r:embed="rId2"/>
          <a:stretch/>
        </p:blipFill>
        <p:spPr>
          <a:xfrm>
            <a:off x="0" y="0"/>
            <a:ext cx="12191400" cy="6905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672;p31" descr="challupen6T"/>
          <p:cNvPicPr/>
          <p:nvPr/>
        </p:nvPicPr>
        <p:blipFill>
          <a:blip r:embed="rId2"/>
          <a:stretch/>
        </p:blipFill>
        <p:spPr>
          <a:xfrm>
            <a:off x="889920" y="0"/>
            <a:ext cx="1031328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678;p32" descr="Disyunción columnar 13"/>
          <p:cNvPicPr/>
          <p:nvPr/>
        </p:nvPicPr>
        <p:blipFill>
          <a:blip r:embed="rId3"/>
          <a:stretch/>
        </p:blipFill>
        <p:spPr>
          <a:xfrm>
            <a:off x="0" y="2700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685;p33" descr="Disyunción columnar 12"/>
          <p:cNvPicPr/>
          <p:nvPr/>
        </p:nvPicPr>
        <p:blipFill>
          <a:blip r:embed="rId3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196;gf32d1e39d7_0_0"/>
          <p:cNvPicPr/>
          <p:nvPr/>
        </p:nvPicPr>
        <p:blipFill>
          <a:blip r:embed="rId2"/>
          <a:srcRect t="16294"/>
          <a:stretch/>
        </p:blipFill>
        <p:spPr>
          <a:xfrm>
            <a:off x="1528920" y="211680"/>
            <a:ext cx="9133920" cy="5739480"/>
          </a:xfrm>
          <a:prstGeom prst="rect">
            <a:avLst/>
          </a:prstGeom>
          <a:ln w="0">
            <a:noFill/>
          </a:ln>
        </p:spPr>
      </p:pic>
      <p:sp>
        <p:nvSpPr>
          <p:cNvPr id="268" name="Google Shape;197;gf32d1e39d7_0_0"/>
          <p:cNvSpPr/>
          <p:nvPr/>
        </p:nvSpPr>
        <p:spPr>
          <a:xfrm>
            <a:off x="2326320" y="5951520"/>
            <a:ext cx="6766560" cy="60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900" b="0" strike="noStrike" spc="-1">
                <a:solidFill>
                  <a:srgbClr val="000000"/>
                </a:solidFill>
                <a:latin typeface="Arial"/>
                <a:ea typeface="Arial"/>
              </a:rPr>
              <a:t>                       </a:t>
            </a:r>
            <a:r>
              <a:rPr lang="en-US" sz="2400" b="1" i="1" strike="noStrike" spc="-1">
                <a:solidFill>
                  <a:srgbClr val="000000"/>
                </a:solidFill>
                <a:latin typeface="Arial"/>
                <a:ea typeface="Arial"/>
              </a:rPr>
              <a:t>Los 7 tipos de celda unidad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692;p34" descr="Disyunción columnar 14"/>
          <p:cNvPicPr/>
          <p:nvPr/>
        </p:nvPicPr>
        <p:blipFill>
          <a:blip r:embed="rId3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699;p35" descr="DSC02034"/>
          <p:cNvPicPr/>
          <p:nvPr/>
        </p:nvPicPr>
        <p:blipFill>
          <a:blip r:embed="rId3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706;p36" descr="DSC02045"/>
          <p:cNvPicPr/>
          <p:nvPr/>
        </p:nvPicPr>
        <p:blipFill>
          <a:blip r:embed="rId3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Picture 2"/>
          <p:cNvPicPr/>
          <p:nvPr/>
        </p:nvPicPr>
        <p:blipFill>
          <a:blip r:embed="rId2"/>
          <a:stretch/>
        </p:blipFill>
        <p:spPr>
          <a:xfrm>
            <a:off x="411120" y="262440"/>
            <a:ext cx="4177080" cy="6208200"/>
          </a:xfrm>
          <a:prstGeom prst="rect">
            <a:avLst/>
          </a:prstGeom>
          <a:ln w="0">
            <a:noFill/>
          </a:ln>
        </p:spPr>
      </p:pic>
      <p:pic>
        <p:nvPicPr>
          <p:cNvPr id="394" name="Google Shape;713;gf8207f6922_0_62"/>
          <p:cNvPicPr/>
          <p:nvPr/>
        </p:nvPicPr>
        <p:blipFill>
          <a:blip r:embed="rId3"/>
          <a:stretch/>
        </p:blipFill>
        <p:spPr>
          <a:xfrm>
            <a:off x="4699080" y="3223080"/>
            <a:ext cx="7365240" cy="3075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713;gf8207f6922_0_62"/>
          <p:cNvPicPr/>
          <p:nvPr/>
        </p:nvPicPr>
        <p:blipFill>
          <a:blip r:embed="rId2"/>
          <a:stretch/>
        </p:blipFill>
        <p:spPr>
          <a:xfrm>
            <a:off x="180000" y="598320"/>
            <a:ext cx="11613240" cy="5302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718;p37"/>
          <p:cNvPicPr/>
          <p:nvPr/>
        </p:nvPicPr>
        <p:blipFill>
          <a:blip r:embed="rId2"/>
          <a:stretch/>
        </p:blipFill>
        <p:spPr>
          <a:xfrm>
            <a:off x="547200" y="0"/>
            <a:ext cx="1130796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723;p38"/>
          <p:cNvPicPr/>
          <p:nvPr/>
        </p:nvPicPr>
        <p:blipFill>
          <a:blip r:embed="rId2"/>
          <a:stretch/>
        </p:blipFill>
        <p:spPr>
          <a:xfrm>
            <a:off x="651240" y="0"/>
            <a:ext cx="10513440" cy="6546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728;p39" descr="Lapilli cement mortar lightened with treated expanded polystyrene beads -  Cement Lime Gypsum"/>
          <p:cNvPicPr/>
          <p:nvPr/>
        </p:nvPicPr>
        <p:blipFill>
          <a:blip r:embed="rId2"/>
          <a:stretch/>
        </p:blipFill>
        <p:spPr>
          <a:xfrm>
            <a:off x="743760" y="0"/>
            <a:ext cx="1050948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734;p40" descr="DSC02063"/>
          <p:cNvPicPr/>
          <p:nvPr/>
        </p:nvPicPr>
        <p:blipFill>
          <a:blip r:embed="rId3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741;p41" descr="DSC02128"/>
          <p:cNvPicPr/>
          <p:nvPr/>
        </p:nvPicPr>
        <p:blipFill>
          <a:blip r:embed="rId3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2"/>
          <p:cNvPicPr/>
          <p:nvPr/>
        </p:nvPicPr>
        <p:blipFill>
          <a:blip r:embed="rId2"/>
          <a:stretch/>
        </p:blipFill>
        <p:spPr>
          <a:xfrm>
            <a:off x="466560" y="271080"/>
            <a:ext cx="4704480" cy="243756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3"/>
          <p:cNvPicPr/>
          <p:nvPr/>
        </p:nvPicPr>
        <p:blipFill>
          <a:blip r:embed="rId3"/>
          <a:stretch/>
        </p:blipFill>
        <p:spPr>
          <a:xfrm>
            <a:off x="6299280" y="362880"/>
            <a:ext cx="5332680" cy="569844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4"/>
          <p:cNvPicPr/>
          <p:nvPr/>
        </p:nvPicPr>
        <p:blipFill>
          <a:blip r:embed="rId4"/>
          <a:stretch/>
        </p:blipFill>
        <p:spPr>
          <a:xfrm>
            <a:off x="620280" y="2921040"/>
            <a:ext cx="3919320" cy="3718800"/>
          </a:xfrm>
          <a:prstGeom prst="rect">
            <a:avLst/>
          </a:prstGeom>
          <a:ln w="0">
            <a:noFill/>
          </a:ln>
        </p:spPr>
      </p:pic>
      <p:sp>
        <p:nvSpPr>
          <p:cNvPr id="272" name="4 CuadroTexto"/>
          <p:cNvSpPr/>
          <p:nvPr/>
        </p:nvSpPr>
        <p:spPr>
          <a:xfrm>
            <a:off x="4680000" y="3380400"/>
            <a:ext cx="114408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Halita o sal gema (NaCl)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5 CuadroTexto"/>
          <p:cNvSpPr/>
          <p:nvPr/>
        </p:nvSpPr>
        <p:spPr>
          <a:xfrm>
            <a:off x="4680000" y="5183640"/>
            <a:ext cx="13305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Galena(PbS)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748;p42" descr="DSC02143"/>
          <p:cNvPicPr/>
          <p:nvPr/>
        </p:nvPicPr>
        <p:blipFill>
          <a:blip r:embed="rId3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755;p43" descr="DSC02150"/>
          <p:cNvPicPr/>
          <p:nvPr/>
        </p:nvPicPr>
        <p:blipFill>
          <a:blip r:embed="rId3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762;p44" descr="P1017035"/>
          <p:cNvPicPr/>
          <p:nvPr/>
        </p:nvPicPr>
        <p:blipFill>
          <a:blip r:embed="rId3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769;p45" descr="P1017124"/>
          <p:cNvPicPr/>
          <p:nvPr/>
        </p:nvPicPr>
        <p:blipFill>
          <a:blip r:embed="rId3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Picture 2"/>
          <p:cNvPicPr/>
          <p:nvPr/>
        </p:nvPicPr>
        <p:blipFill>
          <a:blip r:embed="rId2"/>
          <a:stretch/>
        </p:blipFill>
        <p:spPr>
          <a:xfrm>
            <a:off x="867960" y="127080"/>
            <a:ext cx="3390120" cy="6597000"/>
          </a:xfrm>
          <a:prstGeom prst="rect">
            <a:avLst/>
          </a:prstGeom>
          <a:ln w="0">
            <a:noFill/>
          </a:ln>
        </p:spPr>
      </p:pic>
      <p:pic>
        <p:nvPicPr>
          <p:cNvPr id="406" name="Picture 3"/>
          <p:cNvPicPr/>
          <p:nvPr/>
        </p:nvPicPr>
        <p:blipFill>
          <a:blip r:embed="rId3"/>
          <a:stretch/>
        </p:blipFill>
        <p:spPr>
          <a:xfrm>
            <a:off x="5495040" y="2360160"/>
            <a:ext cx="4266360" cy="3542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Picture 2"/>
          <p:cNvPicPr/>
          <p:nvPr/>
        </p:nvPicPr>
        <p:blipFill>
          <a:blip r:embed="rId2"/>
          <a:stretch/>
        </p:blipFill>
        <p:spPr>
          <a:xfrm>
            <a:off x="605880" y="315360"/>
            <a:ext cx="4714200" cy="5752440"/>
          </a:xfrm>
          <a:prstGeom prst="rect">
            <a:avLst/>
          </a:prstGeom>
          <a:ln w="0">
            <a:noFill/>
          </a:ln>
        </p:spPr>
      </p:pic>
      <p:pic>
        <p:nvPicPr>
          <p:cNvPr id="408" name="Picture 2"/>
          <p:cNvPicPr/>
          <p:nvPr/>
        </p:nvPicPr>
        <p:blipFill>
          <a:blip r:embed="rId3"/>
          <a:stretch/>
        </p:blipFill>
        <p:spPr>
          <a:xfrm>
            <a:off x="6420960" y="469440"/>
            <a:ext cx="4971240" cy="6104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Picture 2"/>
          <p:cNvPicPr/>
          <p:nvPr/>
        </p:nvPicPr>
        <p:blipFill>
          <a:blip r:embed="rId2"/>
          <a:stretch/>
        </p:blipFill>
        <p:spPr>
          <a:xfrm>
            <a:off x="487440" y="372600"/>
            <a:ext cx="3869280" cy="5914440"/>
          </a:xfrm>
          <a:prstGeom prst="rect">
            <a:avLst/>
          </a:prstGeom>
          <a:ln w="0">
            <a:noFill/>
          </a:ln>
        </p:spPr>
      </p:pic>
      <p:pic>
        <p:nvPicPr>
          <p:cNvPr id="410" name="Picture 3"/>
          <p:cNvPicPr/>
          <p:nvPr/>
        </p:nvPicPr>
        <p:blipFill>
          <a:blip r:embed="rId3"/>
          <a:stretch/>
        </p:blipFill>
        <p:spPr>
          <a:xfrm>
            <a:off x="5362200" y="1582200"/>
            <a:ext cx="4904640" cy="4285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Picture 2"/>
          <p:cNvPicPr/>
          <p:nvPr/>
        </p:nvPicPr>
        <p:blipFill>
          <a:blip r:embed="rId2"/>
          <a:stretch/>
        </p:blipFill>
        <p:spPr>
          <a:xfrm>
            <a:off x="390600" y="239760"/>
            <a:ext cx="5618880" cy="4142520"/>
          </a:xfrm>
          <a:prstGeom prst="rect">
            <a:avLst/>
          </a:prstGeom>
          <a:ln w="0">
            <a:noFill/>
          </a:ln>
        </p:spPr>
      </p:pic>
      <p:pic>
        <p:nvPicPr>
          <p:cNvPr id="412" name="Picture 2"/>
          <p:cNvPicPr/>
          <p:nvPr/>
        </p:nvPicPr>
        <p:blipFill>
          <a:blip r:embed="rId3"/>
          <a:stretch/>
        </p:blipFill>
        <p:spPr>
          <a:xfrm>
            <a:off x="5873400" y="1499760"/>
            <a:ext cx="4542840" cy="4095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Picture 3"/>
          <p:cNvPicPr/>
          <p:nvPr/>
        </p:nvPicPr>
        <p:blipFill>
          <a:blip r:embed="rId2"/>
          <a:stretch/>
        </p:blipFill>
        <p:spPr>
          <a:xfrm>
            <a:off x="347040" y="506880"/>
            <a:ext cx="4791240" cy="344304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5" descr="UNIDAD 3 ROCAS Y MINERALES - PDF Descargar libre"/>
          <p:cNvPicPr/>
          <p:nvPr/>
        </p:nvPicPr>
        <p:blipFill>
          <a:blip r:embed="rId3"/>
          <a:srcRect r="25014"/>
          <a:stretch/>
        </p:blipFill>
        <p:spPr>
          <a:xfrm>
            <a:off x="6208920" y="1613880"/>
            <a:ext cx="4520520" cy="1732680"/>
          </a:xfrm>
          <a:prstGeom prst="rect">
            <a:avLst/>
          </a:prstGeom>
          <a:ln w="0">
            <a:noFill/>
          </a:ln>
        </p:spPr>
      </p:pic>
      <p:sp>
        <p:nvSpPr>
          <p:cNvPr id="415" name="1 CuadroTexto"/>
          <p:cNvSpPr/>
          <p:nvPr/>
        </p:nvSpPr>
        <p:spPr>
          <a:xfrm>
            <a:off x="7206120" y="5904360"/>
            <a:ext cx="40377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Tipos de textura foliada.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6" name="Picture 2" descr="https://4.bp.blogspot.com/-73dHDvselx8/UqLQJhR1QVI/AAAAAAAABoM/ZXc9BPGEwrU/s1600/clasificacion+metamorficas.png"/>
          <p:cNvPicPr/>
          <p:nvPr/>
        </p:nvPicPr>
        <p:blipFill>
          <a:blip r:embed="rId4"/>
          <a:srcRect t="61064" r="79560"/>
          <a:stretch/>
        </p:blipFill>
        <p:spPr>
          <a:xfrm>
            <a:off x="4969800" y="3812400"/>
            <a:ext cx="2166840" cy="1961280"/>
          </a:xfrm>
          <a:prstGeom prst="rect">
            <a:avLst/>
          </a:prstGeom>
          <a:ln w="0">
            <a:noFill/>
          </a:ln>
        </p:spPr>
      </p:pic>
      <p:pic>
        <p:nvPicPr>
          <p:cNvPr id="417" name="Picture 2" descr="https://4.bp.blogspot.com/-73dHDvselx8/UqLQJhR1QVI/AAAAAAAABoM/ZXc9BPGEwrU/s1600/clasificacion+metamorficas.png"/>
          <p:cNvPicPr/>
          <p:nvPr/>
        </p:nvPicPr>
        <p:blipFill>
          <a:blip r:embed="rId4"/>
          <a:srcRect l="39915" t="61466" r="39533"/>
          <a:stretch/>
        </p:blipFill>
        <p:spPr>
          <a:xfrm>
            <a:off x="7287120" y="3767400"/>
            <a:ext cx="2364480" cy="2106720"/>
          </a:xfrm>
          <a:prstGeom prst="rect">
            <a:avLst/>
          </a:prstGeom>
          <a:ln w="0">
            <a:noFill/>
          </a:ln>
        </p:spPr>
      </p:pic>
      <p:pic>
        <p:nvPicPr>
          <p:cNvPr id="418" name="Picture 2" descr="https://4.bp.blogspot.com/-73dHDvselx8/UqLQJhR1QVI/AAAAAAAABoM/ZXc9BPGEwrU/s1600/clasificacion+metamorficas.png"/>
          <p:cNvPicPr/>
          <p:nvPr/>
        </p:nvPicPr>
        <p:blipFill>
          <a:blip r:embed="rId4"/>
          <a:srcRect l="59718" t="63895" r="20880"/>
          <a:stretch/>
        </p:blipFill>
        <p:spPr>
          <a:xfrm>
            <a:off x="9971640" y="3950640"/>
            <a:ext cx="2061000" cy="1823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Picture 2"/>
          <p:cNvPicPr/>
          <p:nvPr/>
        </p:nvPicPr>
        <p:blipFill>
          <a:blip r:embed="rId2"/>
          <a:stretch/>
        </p:blipFill>
        <p:spPr>
          <a:xfrm>
            <a:off x="457200" y="521280"/>
            <a:ext cx="4885560" cy="4549680"/>
          </a:xfrm>
          <a:prstGeom prst="rect">
            <a:avLst/>
          </a:prstGeom>
          <a:ln w="0">
            <a:noFill/>
          </a:ln>
        </p:spPr>
      </p:pic>
      <p:pic>
        <p:nvPicPr>
          <p:cNvPr id="420" name="Picture 3"/>
          <p:cNvPicPr/>
          <p:nvPr/>
        </p:nvPicPr>
        <p:blipFill>
          <a:blip r:embed="rId3"/>
          <a:stretch/>
        </p:blipFill>
        <p:spPr>
          <a:xfrm>
            <a:off x="6442200" y="521280"/>
            <a:ext cx="4590360" cy="5847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2"/>
          <p:cNvPicPr/>
          <p:nvPr/>
        </p:nvPicPr>
        <p:blipFill>
          <a:blip r:embed="rId2"/>
          <a:stretch/>
        </p:blipFill>
        <p:spPr>
          <a:xfrm>
            <a:off x="202680" y="348840"/>
            <a:ext cx="4656960" cy="3704400"/>
          </a:xfrm>
          <a:prstGeom prst="rect">
            <a:avLst/>
          </a:prstGeom>
          <a:ln w="0">
            <a:noFill/>
          </a:ln>
        </p:spPr>
      </p:pic>
      <p:pic>
        <p:nvPicPr>
          <p:cNvPr id="275" name="Google Shape;314;p107"/>
          <p:cNvPicPr/>
          <p:nvPr/>
        </p:nvPicPr>
        <p:blipFill>
          <a:blip r:embed="rId3"/>
          <a:stretch/>
        </p:blipFill>
        <p:spPr>
          <a:xfrm>
            <a:off x="5173200" y="752040"/>
            <a:ext cx="6730200" cy="330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Picture 2"/>
          <p:cNvPicPr/>
          <p:nvPr/>
        </p:nvPicPr>
        <p:blipFill>
          <a:blip r:embed="rId2"/>
          <a:stretch/>
        </p:blipFill>
        <p:spPr>
          <a:xfrm>
            <a:off x="5007960" y="219960"/>
            <a:ext cx="7098480" cy="6303600"/>
          </a:xfrm>
          <a:prstGeom prst="rect">
            <a:avLst/>
          </a:prstGeom>
          <a:ln w="0">
            <a:noFill/>
          </a:ln>
        </p:spPr>
      </p:pic>
      <p:pic>
        <p:nvPicPr>
          <p:cNvPr id="422" name="Picture 2"/>
          <p:cNvPicPr/>
          <p:nvPr/>
        </p:nvPicPr>
        <p:blipFill>
          <a:blip r:embed="rId3"/>
          <a:stretch/>
        </p:blipFill>
        <p:spPr>
          <a:xfrm>
            <a:off x="220680" y="387720"/>
            <a:ext cx="4621320" cy="2083680"/>
          </a:xfrm>
          <a:prstGeom prst="rect">
            <a:avLst/>
          </a:prstGeom>
          <a:ln w="0">
            <a:noFill/>
          </a:ln>
        </p:spPr>
      </p:pic>
      <p:pic>
        <p:nvPicPr>
          <p:cNvPr id="423" name="Picture 1"/>
          <p:cNvPicPr/>
          <p:nvPr/>
        </p:nvPicPr>
        <p:blipFill>
          <a:blip r:embed="rId4"/>
          <a:stretch/>
        </p:blipFill>
        <p:spPr>
          <a:xfrm>
            <a:off x="360000" y="2880000"/>
            <a:ext cx="4314240" cy="2571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230;p 2"/>
          <p:cNvPicPr/>
          <p:nvPr/>
        </p:nvPicPr>
        <p:blipFill>
          <a:blip r:embed="rId2"/>
          <a:stretch/>
        </p:blipFill>
        <p:spPr>
          <a:xfrm>
            <a:off x="1072080" y="1706760"/>
            <a:ext cx="10236960" cy="2433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235;p49"/>
          <p:cNvPicPr/>
          <p:nvPr/>
        </p:nvPicPr>
        <p:blipFill>
          <a:blip r:embed="rId2"/>
          <a:stretch/>
        </p:blipFill>
        <p:spPr>
          <a:xfrm>
            <a:off x="203040" y="122040"/>
            <a:ext cx="7855920" cy="2521440"/>
          </a:xfrm>
          <a:prstGeom prst="rect">
            <a:avLst/>
          </a:prstGeom>
          <a:ln w="0">
            <a:noFill/>
          </a:ln>
        </p:spPr>
      </p:pic>
      <p:pic>
        <p:nvPicPr>
          <p:cNvPr id="426" name="Picture 14" descr="▷ Pizarra - Propiedades: textura, composición, usos y lámina delgada"/>
          <p:cNvPicPr/>
          <p:nvPr/>
        </p:nvPicPr>
        <p:blipFill>
          <a:blip r:embed="rId3"/>
          <a:stretch/>
        </p:blipFill>
        <p:spPr>
          <a:xfrm>
            <a:off x="439560" y="2900880"/>
            <a:ext cx="6021000" cy="3150720"/>
          </a:xfrm>
          <a:prstGeom prst="rect">
            <a:avLst/>
          </a:prstGeom>
          <a:ln w="0">
            <a:noFill/>
          </a:ln>
        </p:spPr>
      </p:pic>
      <p:pic>
        <p:nvPicPr>
          <p:cNvPr id="427" name="Picture 15" descr="1.3. Pizarra - Materiales Pétreos Cerámicos y Textiles"/>
          <p:cNvPicPr/>
          <p:nvPr/>
        </p:nvPicPr>
        <p:blipFill>
          <a:blip r:embed="rId4"/>
          <a:stretch/>
        </p:blipFill>
        <p:spPr>
          <a:xfrm>
            <a:off x="6750000" y="2900880"/>
            <a:ext cx="5061240" cy="3216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Picture 16" descr="Pizarra.roca metamórfica (metamorfismo general o regional)..... | Geology,  Stone rocks"/>
          <p:cNvPicPr/>
          <p:nvPr/>
        </p:nvPicPr>
        <p:blipFill>
          <a:blip r:embed="rId2"/>
          <a:stretch/>
        </p:blipFill>
        <p:spPr>
          <a:xfrm>
            <a:off x="3004200" y="1725480"/>
            <a:ext cx="6098040" cy="3446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240;p50"/>
          <p:cNvPicPr/>
          <p:nvPr/>
        </p:nvPicPr>
        <p:blipFill>
          <a:blip r:embed="rId2"/>
          <a:stretch/>
        </p:blipFill>
        <p:spPr>
          <a:xfrm>
            <a:off x="203040" y="202680"/>
            <a:ext cx="7739280" cy="2906640"/>
          </a:xfrm>
          <a:prstGeom prst="rect">
            <a:avLst/>
          </a:prstGeom>
          <a:ln w="0">
            <a:noFill/>
          </a:ln>
        </p:spPr>
      </p:pic>
      <p:pic>
        <p:nvPicPr>
          <p:cNvPr id="430" name="Picture 17" descr="Filita"/>
          <p:cNvPicPr/>
          <p:nvPr/>
        </p:nvPicPr>
        <p:blipFill>
          <a:blip r:embed="rId3"/>
          <a:srcRect l="2238" t="14041" r="2525" b="2655"/>
          <a:stretch/>
        </p:blipFill>
        <p:spPr>
          <a:xfrm>
            <a:off x="1900080" y="3343320"/>
            <a:ext cx="3432960" cy="3002760"/>
          </a:xfrm>
          <a:prstGeom prst="rect">
            <a:avLst/>
          </a:prstGeom>
          <a:ln w="0">
            <a:noFill/>
          </a:ln>
        </p:spPr>
      </p:pic>
      <p:pic>
        <p:nvPicPr>
          <p:cNvPr id="431" name="Picture 18" descr="El libro de los materiales: Las rocas metamórficas"/>
          <p:cNvPicPr/>
          <p:nvPr/>
        </p:nvPicPr>
        <p:blipFill>
          <a:blip r:embed="rId4"/>
          <a:srcRect t="14923"/>
          <a:stretch/>
        </p:blipFill>
        <p:spPr>
          <a:xfrm>
            <a:off x="6028560" y="3357000"/>
            <a:ext cx="3541320" cy="2989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245;p51"/>
          <p:cNvPicPr/>
          <p:nvPr/>
        </p:nvPicPr>
        <p:blipFill>
          <a:blip r:embed="rId2"/>
          <a:stretch/>
        </p:blipFill>
        <p:spPr>
          <a:xfrm>
            <a:off x="203040" y="202680"/>
            <a:ext cx="7398360" cy="3588480"/>
          </a:xfrm>
          <a:prstGeom prst="rect">
            <a:avLst/>
          </a:prstGeom>
          <a:ln w="0">
            <a:noFill/>
          </a:ln>
        </p:spPr>
      </p:pic>
      <p:pic>
        <p:nvPicPr>
          <p:cNvPr id="433" name="Picture 19" descr="▷ Esquisto [ CARACTERÍSTICAS ] Propiedades ópticas y usos"/>
          <p:cNvPicPr/>
          <p:nvPr/>
        </p:nvPicPr>
        <p:blipFill>
          <a:blip r:embed="rId3"/>
          <a:stretch/>
        </p:blipFill>
        <p:spPr>
          <a:xfrm>
            <a:off x="420480" y="3890520"/>
            <a:ext cx="5188680" cy="2715840"/>
          </a:xfrm>
          <a:prstGeom prst="rect">
            <a:avLst/>
          </a:prstGeom>
          <a:ln w="0">
            <a:noFill/>
          </a:ln>
        </p:spPr>
      </p:pic>
      <p:pic>
        <p:nvPicPr>
          <p:cNvPr id="434" name="Picture 20" descr="▷ Esquisto [ CARACTERÍSTICAS ] Propiedades ópticas y usos"/>
          <p:cNvPicPr/>
          <p:nvPr/>
        </p:nvPicPr>
        <p:blipFill>
          <a:blip r:embed="rId4"/>
          <a:stretch/>
        </p:blipFill>
        <p:spPr>
          <a:xfrm>
            <a:off x="6185520" y="3880800"/>
            <a:ext cx="5206680" cy="2724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Picture 21" descr="Esquistos"/>
          <p:cNvPicPr/>
          <p:nvPr/>
        </p:nvPicPr>
        <p:blipFill>
          <a:blip r:embed="rId2"/>
          <a:stretch/>
        </p:blipFill>
        <p:spPr>
          <a:xfrm>
            <a:off x="0" y="550800"/>
            <a:ext cx="8889840" cy="5638320"/>
          </a:xfrm>
          <a:prstGeom prst="rect">
            <a:avLst/>
          </a:prstGeom>
          <a:ln w="0">
            <a:noFill/>
          </a:ln>
        </p:spPr>
      </p:pic>
      <p:pic>
        <p:nvPicPr>
          <p:cNvPr id="436" name="Picture 22" descr="Esquisto.png"/>
          <p:cNvPicPr/>
          <p:nvPr/>
        </p:nvPicPr>
        <p:blipFill>
          <a:blip r:embed="rId3"/>
          <a:stretch/>
        </p:blipFill>
        <p:spPr>
          <a:xfrm>
            <a:off x="8889840" y="2463480"/>
            <a:ext cx="3301560" cy="2247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250;p52"/>
          <p:cNvPicPr/>
          <p:nvPr/>
        </p:nvPicPr>
        <p:blipFill>
          <a:blip r:embed="rId2"/>
          <a:stretch/>
        </p:blipFill>
        <p:spPr>
          <a:xfrm>
            <a:off x="203040" y="202680"/>
            <a:ext cx="4135320" cy="5121000"/>
          </a:xfrm>
          <a:prstGeom prst="rect">
            <a:avLst/>
          </a:prstGeom>
          <a:ln w="0">
            <a:noFill/>
          </a:ln>
        </p:spPr>
      </p:pic>
      <p:sp>
        <p:nvSpPr>
          <p:cNvPr id="438" name="AutoShape 2"/>
          <p:cNvSpPr/>
          <p:nvPr/>
        </p:nvSpPr>
        <p:spPr>
          <a:xfrm>
            <a:off x="207360" y="-192240"/>
            <a:ext cx="406080" cy="40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t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439" name="Picture 23"/>
          <p:cNvPicPr/>
          <p:nvPr/>
        </p:nvPicPr>
        <p:blipFill>
          <a:blip r:embed="rId3"/>
          <a:stretch/>
        </p:blipFill>
        <p:spPr>
          <a:xfrm>
            <a:off x="5504040" y="1160280"/>
            <a:ext cx="5895720" cy="3654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Picture 32"/>
          <p:cNvPicPr/>
          <p:nvPr/>
        </p:nvPicPr>
        <p:blipFill>
          <a:blip r:embed="rId2"/>
          <a:stretch/>
        </p:blipFill>
        <p:spPr>
          <a:xfrm>
            <a:off x="703800" y="431640"/>
            <a:ext cx="6316200" cy="6005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260;p54"/>
          <p:cNvPicPr/>
          <p:nvPr/>
        </p:nvPicPr>
        <p:blipFill>
          <a:blip r:embed="rId2"/>
          <a:stretch/>
        </p:blipFill>
        <p:spPr>
          <a:xfrm>
            <a:off x="203040" y="202680"/>
            <a:ext cx="10065240" cy="6450840"/>
          </a:xfrm>
          <a:prstGeom prst="rect">
            <a:avLst/>
          </a:prstGeom>
          <a:ln w="0">
            <a:noFill/>
          </a:ln>
        </p:spPr>
      </p:pic>
      <p:pic>
        <p:nvPicPr>
          <p:cNvPr id="442" name="Picture 25"/>
          <p:cNvPicPr/>
          <p:nvPr/>
        </p:nvPicPr>
        <p:blipFill>
          <a:blip r:embed="rId3"/>
          <a:stretch/>
        </p:blipFill>
        <p:spPr>
          <a:xfrm>
            <a:off x="5095080" y="855720"/>
            <a:ext cx="6503760" cy="5798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546</TotalTime>
  <Words>295</Words>
  <Application>Microsoft Office PowerPoint</Application>
  <PresentationFormat>Personalizado</PresentationFormat>
  <Paragraphs>69</Paragraphs>
  <Slides>133</Slides>
  <Notes>23</Notes>
  <HiddenSlides>0</HiddenSlides>
  <MMClips>0</MMClips>
  <ScaleCrop>false</ScaleCrop>
  <HeadingPairs>
    <vt:vector size="4" baseType="variant">
      <vt:variant>
        <vt:lpstr>Tema</vt:lpstr>
      </vt:variant>
      <vt:variant>
        <vt:i4>6</vt:i4>
      </vt:variant>
      <vt:variant>
        <vt:lpstr>Títulos de diapositiva</vt:lpstr>
      </vt:variant>
      <vt:variant>
        <vt:i4>133</vt:i4>
      </vt:variant>
    </vt:vector>
  </HeadingPairs>
  <TitlesOfParts>
    <vt:vector size="139" baseType="lpstr">
      <vt:lpstr>Tema de Office</vt:lpstr>
      <vt:lpstr>Tema de Office</vt:lpstr>
      <vt:lpstr>Tema de Office</vt:lpstr>
      <vt:lpstr>Tema de Office</vt:lpstr>
      <vt:lpstr>Tema de Office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usuario</dc:creator>
  <dc:description/>
  <cp:lastModifiedBy>usuario</cp:lastModifiedBy>
  <cp:revision>212</cp:revision>
  <dcterms:created xsi:type="dcterms:W3CDTF">2023-01-26T16:04:25Z</dcterms:created>
  <dcterms:modified xsi:type="dcterms:W3CDTF">2023-04-17T15:17:40Z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48</vt:i4>
  </property>
  <property fmtid="{D5CDD505-2E9C-101B-9397-08002B2CF9AE}" pid="3" name="PresentationFormat">
    <vt:lpwstr>Personalizado</vt:lpwstr>
  </property>
  <property fmtid="{D5CDD505-2E9C-101B-9397-08002B2CF9AE}" pid="4" name="Slides">
    <vt:i4>162</vt:i4>
  </property>
</Properties>
</file>