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94" r:id="rId2"/>
    <p:sldId id="298" r:id="rId3"/>
    <p:sldId id="299" r:id="rId4"/>
    <p:sldId id="295" r:id="rId5"/>
    <p:sldId id="300" r:id="rId6"/>
    <p:sldId id="296" r:id="rId7"/>
    <p:sldId id="303" r:id="rId8"/>
    <p:sldId id="302" r:id="rId9"/>
    <p:sldId id="297" r:id="rId10"/>
    <p:sldId id="304" r:id="rId11"/>
    <p:sldId id="305" r:id="rId12"/>
    <p:sldId id="306" r:id="rId13"/>
    <p:sldId id="290" r:id="rId14"/>
    <p:sldId id="309" r:id="rId15"/>
    <p:sldId id="308" r:id="rId16"/>
    <p:sldId id="292" r:id="rId17"/>
    <p:sldId id="293" r:id="rId18"/>
    <p:sldId id="310" r:id="rId19"/>
    <p:sldId id="286" r:id="rId20"/>
    <p:sldId id="313" r:id="rId21"/>
    <p:sldId id="312" r:id="rId22"/>
    <p:sldId id="311" r:id="rId23"/>
    <p:sldId id="287" r:id="rId24"/>
    <p:sldId id="316" r:id="rId25"/>
    <p:sldId id="317" r:id="rId26"/>
    <p:sldId id="315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14" r:id="rId35"/>
    <p:sldId id="325" r:id="rId36"/>
    <p:sldId id="326" r:id="rId37"/>
    <p:sldId id="288" r:id="rId38"/>
    <p:sldId id="327" r:id="rId39"/>
    <p:sldId id="329" r:id="rId40"/>
    <p:sldId id="331" r:id="rId41"/>
    <p:sldId id="332" r:id="rId42"/>
    <p:sldId id="289" r:id="rId43"/>
    <p:sldId id="333" r:id="rId44"/>
    <p:sldId id="282" r:id="rId45"/>
    <p:sldId id="330" r:id="rId46"/>
    <p:sldId id="328" r:id="rId47"/>
    <p:sldId id="283" r:id="rId48"/>
    <p:sldId id="335" r:id="rId49"/>
    <p:sldId id="284" r:id="rId50"/>
    <p:sldId id="285" r:id="rId51"/>
    <p:sldId id="334" r:id="rId52"/>
    <p:sldId id="278" r:id="rId53"/>
    <p:sldId id="279" r:id="rId54"/>
    <p:sldId id="336" r:id="rId55"/>
    <p:sldId id="280" r:id="rId56"/>
    <p:sldId id="281" r:id="rId57"/>
    <p:sldId id="337" r:id="rId58"/>
    <p:sldId id="338" r:id="rId5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9B0FB-8B41-4341-B4AE-4725654E1A03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04C4A-ACDD-4EF9-A1F0-0040396841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79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2ACD683-B2EE-4243-A324-3D7D909205E4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12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698E515-B366-4935-A984-62C4B50021D9}" type="slidenum">
              <a:rPr lang="es-ES_tradnl" altLang="es-ES">
                <a:latin typeface="Arial" pitchFamily="34" charset="0"/>
              </a:rPr>
              <a:pPr>
                <a:spcBef>
                  <a:spcPct val="0"/>
                </a:spcBef>
              </a:pPr>
              <a:t>33</a:t>
            </a:fld>
            <a:endParaRPr lang="es-ES_tradnl" altLang="es-ES">
              <a:latin typeface="Arial" pitchFamily="34" charset="0"/>
            </a:endParaRPr>
          </a:p>
        </p:txBody>
      </p:sp>
      <p:sp>
        <p:nvSpPr>
          <p:cNvPr id="1464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51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D526175-3946-4199-B6D3-91963E6F92E4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35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53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6192092-B223-43DD-85BC-29F55A9F501D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36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62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4014386-5709-4D0C-BE92-79697D89FD68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38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16E9C3-9D83-4723-A5B6-8B5BC99D471D}" type="slidenum">
              <a:rPr lang="es-ES_tradnl" altLang="es-ES">
                <a:latin typeface="Arial" pitchFamily="34" charset="0"/>
              </a:rPr>
              <a:pPr>
                <a:spcBef>
                  <a:spcPct val="0"/>
                </a:spcBef>
              </a:pPr>
              <a:t>39</a:t>
            </a:fld>
            <a:endParaRPr lang="es-ES_tradnl" altLang="es-ES">
              <a:latin typeface="Arial" pitchFamily="34" charset="0"/>
            </a:endParaRPr>
          </a:p>
        </p:txBody>
      </p:sp>
      <p:sp>
        <p:nvSpPr>
          <p:cNvPr id="1679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A761D9A-C291-4751-8704-F0A34B62B1C9}" type="slidenum">
              <a:rPr lang="es-ES_tradnl" altLang="es-ES">
                <a:latin typeface="Arial" pitchFamily="34" charset="0"/>
              </a:rPr>
              <a:pPr>
                <a:spcBef>
                  <a:spcPct val="0"/>
                </a:spcBef>
              </a:pPr>
              <a:t>40</a:t>
            </a:fld>
            <a:endParaRPr lang="es-ES_tradnl" altLang="es-ES">
              <a:latin typeface="Arial" pitchFamily="34" charset="0"/>
            </a:endParaRPr>
          </a:p>
        </p:txBody>
      </p:sp>
      <p:sp>
        <p:nvSpPr>
          <p:cNvPr id="1751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B7917F0-BB93-4D03-AF39-E7A8C26012DE}" type="slidenum">
              <a:rPr lang="es-ES_tradnl" altLang="es-ES">
                <a:latin typeface="Arial" pitchFamily="34" charset="0"/>
              </a:rPr>
              <a:pPr>
                <a:spcBef>
                  <a:spcPct val="0"/>
                </a:spcBef>
              </a:pPr>
              <a:t>41</a:t>
            </a:fld>
            <a:endParaRPr lang="es-ES_tradnl" altLang="es-ES">
              <a:latin typeface="Arial" pitchFamily="34" charset="0"/>
            </a:endParaRPr>
          </a:p>
        </p:txBody>
      </p:sp>
      <p:sp>
        <p:nvSpPr>
          <p:cNvPr id="1771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72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FD448A8-F6C5-4019-8914-9178FD43ECFC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45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4B171AF-2870-4C1E-BF7B-0BFB41498520}" type="slidenum">
              <a:rPr lang="es-ES_tradnl" altLang="es-ES">
                <a:latin typeface="Arial" pitchFamily="34" charset="0"/>
              </a:rPr>
              <a:pPr>
                <a:spcBef>
                  <a:spcPct val="0"/>
                </a:spcBef>
              </a:pPr>
              <a:t>46</a:t>
            </a:fld>
            <a:endParaRPr lang="es-ES_tradnl" altLang="es-ES">
              <a:latin typeface="Arial" pitchFamily="34" charset="0"/>
            </a:endParaRPr>
          </a:p>
        </p:txBody>
      </p:sp>
      <p:sp>
        <p:nvSpPr>
          <p:cNvPr id="1648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EFDDE8D-7CC0-4895-AEF0-6456996007A8}" type="slidenum">
              <a:rPr lang="es-ES_tradnl" altLang="es-ES">
                <a:latin typeface="Arial" pitchFamily="34" charset="0"/>
              </a:rPr>
              <a:pPr>
                <a:spcBef>
                  <a:spcPct val="0"/>
                </a:spcBef>
              </a:pPr>
              <a:t>20</a:t>
            </a:fld>
            <a:endParaRPr lang="es-ES_tradnl" altLang="es-ES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62E46B2-70F8-41D8-8F9A-03EA3858A907}" type="slidenum">
              <a:rPr lang="es-ES_tradnl" altLang="es-ES">
                <a:latin typeface="Arial" pitchFamily="34" charset="0"/>
              </a:rPr>
              <a:pPr>
                <a:spcBef>
                  <a:spcPct val="0"/>
                </a:spcBef>
              </a:pPr>
              <a:t>25</a:t>
            </a:fld>
            <a:endParaRPr lang="es-ES_tradnl" altLang="es-ES">
              <a:latin typeface="Arial" pitchFamily="34" charset="0"/>
            </a:endParaRPr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34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CE1E9E5-77F1-4655-805D-30B7BBA7D2BD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27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361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32245E6-C4DF-4990-92A7-D0F6A6A51C6D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28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38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3FCFE-E145-4CED-B93F-F2193E142F61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29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40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413FB58-9256-40CD-92CE-F08D27362A06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30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42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2DEA906-1432-4B69-A1FE-9478034F042F}" type="slidenum">
              <a:rPr lang="es-ES" altLang="es-ES">
                <a:latin typeface="Arial" pitchFamily="34" charset="0"/>
              </a:rPr>
              <a:pPr>
                <a:spcBef>
                  <a:spcPct val="0"/>
                </a:spcBef>
              </a:pPr>
              <a:t>31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51FAF5F-3C11-468A-9B7B-C71F23488F3B}" type="slidenum">
              <a:rPr lang="es-ES_tradnl" altLang="es-ES">
                <a:latin typeface="Arial" pitchFamily="34" charset="0"/>
              </a:rPr>
              <a:pPr>
                <a:spcBef>
                  <a:spcPct val="0"/>
                </a:spcBef>
              </a:pPr>
              <a:t>32</a:t>
            </a:fld>
            <a:endParaRPr lang="es-ES_tradnl" altLang="es-ES">
              <a:latin typeface="Arial" pitchFamily="34" charset="0"/>
            </a:endParaRPr>
          </a:p>
        </p:txBody>
      </p:sp>
      <p:sp>
        <p:nvSpPr>
          <p:cNvPr id="1443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667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87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179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69505662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13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648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50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53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46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4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16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61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9817F-E719-494D-86BD-A40D990C3C01}" type="datetimeFigureOut">
              <a:rPr lang="es-ES" smtClean="0"/>
              <a:t>23/10/2022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D5902-040E-4804-BAAE-1031A12CD7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389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//commons.wikimedia.org/wiki/File:Alga_volvox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75.jpeg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wmf"/><Relationship Id="rId5" Type="http://schemas.openxmlformats.org/officeDocument/2006/relationships/image" Target="../media/image76.jpeg"/><Relationship Id="rId4" Type="http://schemas.openxmlformats.org/officeDocument/2006/relationships/hyperlink" Target="//commons.wikimedia.org/wiki/File:Sarcomere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ultado de imagen de EUGLE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63" y="3088527"/>
            <a:ext cx="2696090" cy="203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83634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57"/>
          <a:stretch/>
        </p:blipFill>
        <p:spPr bwMode="auto">
          <a:xfrm>
            <a:off x="251520" y="792568"/>
            <a:ext cx="6191250" cy="219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Resultado de imagen de BACTERI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88527"/>
            <a:ext cx="3617643" cy="203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1088220" y="4509120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 dirty="0" smtClean="0">
                <a:solidFill>
                  <a:schemeClr val="bg1"/>
                </a:solidFill>
              </a:rPr>
              <a:t>Bacterias</a:t>
            </a:r>
            <a:endParaRPr lang="es-ES" altLang="es-ES" sz="18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Resultado de imagen de paramec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28" y="3088526"/>
            <a:ext cx="2591272" cy="201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5"/>
          <p:cNvSpPr txBox="1">
            <a:spLocks noChangeArrowheads="1"/>
          </p:cNvSpPr>
          <p:nvPr/>
        </p:nvSpPr>
        <p:spPr bwMode="auto">
          <a:xfrm>
            <a:off x="7020272" y="4581128"/>
            <a:ext cx="1485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 dirty="0" smtClean="0">
                <a:solidFill>
                  <a:schemeClr val="bg1"/>
                </a:solidFill>
              </a:rPr>
              <a:t>Protozoo</a:t>
            </a:r>
            <a:endParaRPr lang="es-ES" altLang="es-ES" sz="18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Resultado de imagen de levadur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63" y="5195399"/>
            <a:ext cx="2696090" cy="177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5"/>
          <p:cNvSpPr txBox="1">
            <a:spLocks noChangeArrowheads="1"/>
          </p:cNvSpPr>
          <p:nvPr/>
        </p:nvSpPr>
        <p:spPr bwMode="auto">
          <a:xfrm>
            <a:off x="4499992" y="4693270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 dirty="0" smtClean="0">
                <a:solidFill>
                  <a:schemeClr val="bg1"/>
                </a:solidFill>
              </a:rPr>
              <a:t>Alga</a:t>
            </a:r>
            <a:endParaRPr lang="es-ES" altLang="es-ES" sz="1800" b="1" dirty="0">
              <a:solidFill>
                <a:schemeClr val="bg1"/>
              </a:solidFill>
            </a:endParaRPr>
          </a:p>
        </p:txBody>
      </p:sp>
      <p:sp>
        <p:nvSpPr>
          <p:cNvPr id="12" name="CuadroTexto 5"/>
          <p:cNvSpPr txBox="1">
            <a:spLocks noChangeArrowheads="1"/>
          </p:cNvSpPr>
          <p:nvPr/>
        </p:nvSpPr>
        <p:spPr bwMode="auto">
          <a:xfrm>
            <a:off x="3995936" y="5940075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 dirty="0" smtClean="0">
                <a:solidFill>
                  <a:schemeClr val="bg1"/>
                </a:solidFill>
              </a:rPr>
              <a:t>Hongo</a:t>
            </a:r>
            <a:endParaRPr lang="es-ES" altLang="es-E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Resultado de imagen de organización talofí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36838"/>
            <a:ext cx="607536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9" descr="Resultado de imagen de organización talofí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5888"/>
            <a:ext cx="296227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372200" y="515719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Alga del género </a:t>
            </a:r>
            <a:r>
              <a:rPr lang="es-ES" i="1" dirty="0" err="1" smtClean="0"/>
              <a:t>Bryopsis</a:t>
            </a:r>
            <a:r>
              <a:rPr lang="es-ES" dirty="0" smtClean="0"/>
              <a:t> vista al microscopio óptico.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80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3436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9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800px-Musgo_sobre_muro-660x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9805" r="3397" b="10834"/>
          <a:stretch>
            <a:fillRect/>
          </a:stretch>
        </p:blipFill>
        <p:spPr bwMode="auto">
          <a:xfrm>
            <a:off x="34925" y="3578225"/>
            <a:ext cx="4746625" cy="301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CuadroTexto 1"/>
          <p:cNvSpPr txBox="1">
            <a:spLocks noChangeArrowheads="1"/>
          </p:cNvSpPr>
          <p:nvPr/>
        </p:nvSpPr>
        <p:spPr bwMode="auto">
          <a:xfrm>
            <a:off x="5148263" y="5084763"/>
            <a:ext cx="3527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 dirty="0"/>
              <a:t>Musgo</a:t>
            </a:r>
          </a:p>
        </p:txBody>
      </p:sp>
    </p:spTree>
    <p:extLst>
      <p:ext uri="{BB962C8B-B14F-4D97-AF65-F5344CB8AC3E}">
        <p14:creationId xmlns:p14="http://schemas.microsoft.com/office/powerpoint/2010/main" val="19296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27"/>
          <a:stretch/>
        </p:blipFill>
        <p:spPr bwMode="auto">
          <a:xfrm>
            <a:off x="179512" y="260648"/>
            <a:ext cx="6286500" cy="258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9732"/>
            <a:ext cx="6442205" cy="39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1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5" b="32715"/>
          <a:stretch/>
        </p:blipFill>
        <p:spPr bwMode="auto">
          <a:xfrm>
            <a:off x="0" y="188640"/>
            <a:ext cx="6286500" cy="76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1" y="1052736"/>
            <a:ext cx="5472608" cy="33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59626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b="6093"/>
          <a:stretch>
            <a:fillRect/>
          </a:stretch>
        </p:blipFill>
        <p:spPr bwMode="auto">
          <a:xfrm>
            <a:off x="6156175" y="3317229"/>
            <a:ext cx="2890937" cy="32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8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7"/>
          <a:stretch/>
        </p:blipFill>
        <p:spPr bwMode="auto">
          <a:xfrm>
            <a:off x="177535" y="404664"/>
            <a:ext cx="6286500" cy="100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9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8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9673"/>
            <a:ext cx="6106968" cy="638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0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0"/>
          <a:stretch/>
        </p:blipFill>
        <p:spPr bwMode="auto">
          <a:xfrm>
            <a:off x="3995936" y="1428358"/>
            <a:ext cx="4875131" cy="374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9" r="16237" b="9241"/>
          <a:stretch>
            <a:fillRect/>
          </a:stretch>
        </p:blipFill>
        <p:spPr bwMode="auto">
          <a:xfrm>
            <a:off x="252509" y="1412776"/>
            <a:ext cx="363922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119675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65560" y="518855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Osteocitos</a:t>
            </a:r>
            <a:endParaRPr lang="es-ES" dirty="0"/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1187624" y="4581128"/>
            <a:ext cx="321196" cy="7200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2008668" y="51562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Matriz</a:t>
            </a:r>
            <a:endParaRPr lang="es-ES" dirty="0"/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2498366" y="4635918"/>
            <a:ext cx="0" cy="552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5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75" b="15275"/>
          <a:stretch/>
        </p:blipFill>
        <p:spPr bwMode="auto">
          <a:xfrm>
            <a:off x="4355976" y="160367"/>
            <a:ext cx="4676775" cy="18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119675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8712968" cy="489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355976" y="3861048"/>
            <a:ext cx="720080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2195736" y="6309320"/>
            <a:ext cx="1512168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2"/>
            <a:ext cx="3528392" cy="219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548376" y="3933056"/>
            <a:ext cx="615912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7020272" y="3212976"/>
            <a:ext cx="1224136" cy="288032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9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9" y="836712"/>
            <a:ext cx="86409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83568" y="3081044"/>
            <a:ext cx="1656184" cy="288032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3923928" y="4293096"/>
            <a:ext cx="210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DIÁFISIS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 rot="5400000">
            <a:off x="7063486" y="4522717"/>
            <a:ext cx="210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EPÍFISIS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83634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67"/>
          <a:stretch/>
        </p:blipFill>
        <p:spPr bwMode="auto">
          <a:xfrm>
            <a:off x="251520" y="792569"/>
            <a:ext cx="6191250" cy="265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Alga volvox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654"/>
            <a:ext cx="3284985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6"/>
          <p:cNvSpPr txBox="1">
            <a:spLocks noChangeArrowheads="1"/>
          </p:cNvSpPr>
          <p:nvPr/>
        </p:nvSpPr>
        <p:spPr bwMode="auto">
          <a:xfrm>
            <a:off x="1185863" y="5886219"/>
            <a:ext cx="3673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i="1" dirty="0">
                <a:solidFill>
                  <a:srgbClr val="FF0000"/>
                </a:solidFill>
              </a:rPr>
              <a:t>Colonia de alga microscópica del género </a:t>
            </a:r>
            <a:r>
              <a:rPr lang="es-ES" altLang="es-ES" sz="1400" dirty="0">
                <a:solidFill>
                  <a:srgbClr val="FF0000"/>
                </a:solidFill>
              </a:rPr>
              <a:t>Volvox</a:t>
            </a:r>
            <a:r>
              <a:rPr lang="es-ES" altLang="es-ES" sz="1400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28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oseo-compac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9525"/>
            <a:ext cx="9136062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11"/>
          <p:cNvSpPr txBox="1">
            <a:spLocks noChangeArrowheads="1"/>
          </p:cNvSpPr>
          <p:nvPr/>
        </p:nvSpPr>
        <p:spPr bwMode="auto">
          <a:xfrm>
            <a:off x="1763713" y="250825"/>
            <a:ext cx="6188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b="1">
                <a:solidFill>
                  <a:schemeClr val="bg1"/>
                </a:solidFill>
              </a:rPr>
              <a:t>TEJIDO ÓSEO COMPACTO</a:t>
            </a:r>
            <a:endParaRPr lang="es-ES" altLang="es-E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8527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6" b="-1173"/>
          <a:stretch/>
        </p:blipFill>
        <p:spPr bwMode="auto">
          <a:xfrm>
            <a:off x="4517944" y="332656"/>
            <a:ext cx="4676775" cy="102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119675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34" y="1412776"/>
            <a:ext cx="7257020" cy="506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547664" y="3967469"/>
            <a:ext cx="210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EPÍFISIS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 rot="20393733">
            <a:off x="5667382" y="1904234"/>
            <a:ext cx="210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DIÁFISIS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0186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19675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6577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84391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22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5"/>
          <a:stretch/>
        </p:blipFill>
        <p:spPr bwMode="auto">
          <a:xfrm>
            <a:off x="467544" y="116633"/>
            <a:ext cx="3888432" cy="161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Resultado de imagen de transporte de oxígeno por los glóbulos ro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4" y="1988840"/>
            <a:ext cx="4775070" cy="365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"/>
          <a:stretch>
            <a:fillRect/>
          </a:stretch>
        </p:blipFill>
        <p:spPr bwMode="auto">
          <a:xfrm>
            <a:off x="438150" y="2054225"/>
            <a:ext cx="40862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eritrocito+de+perf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886075"/>
            <a:ext cx="41862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6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globulos_rojo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700"/>
            <a:ext cx="9142412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6" descr="anicircu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85286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77291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7" b="64942"/>
          <a:stretch/>
        </p:blipFill>
        <p:spPr bwMode="auto">
          <a:xfrm>
            <a:off x="107504" y="332656"/>
            <a:ext cx="3888432" cy="6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60436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0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60436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3509963"/>
            <a:ext cx="292576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692150"/>
            <a:ext cx="27527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375"/>
            <a:ext cx="3543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5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60436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521075"/>
            <a:ext cx="28829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692150"/>
            <a:ext cx="28051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375"/>
            <a:ext cx="3543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9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60436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00425"/>
            <a:ext cx="2843212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549275"/>
            <a:ext cx="260826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375"/>
            <a:ext cx="3543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0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83634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2568"/>
            <a:ext cx="61912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8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60436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03588"/>
            <a:ext cx="2843212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765175"/>
            <a:ext cx="26971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375"/>
            <a:ext cx="3543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7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60436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429000"/>
            <a:ext cx="2928938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620713"/>
            <a:ext cx="28082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375"/>
            <a:ext cx="3543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3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5" descr="leucoci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2763"/>
            <a:ext cx="8785225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6"/>
          <p:cNvSpPr txBox="1">
            <a:spLocks noChangeArrowheads="1"/>
          </p:cNvSpPr>
          <p:nvPr/>
        </p:nvSpPr>
        <p:spPr bwMode="auto">
          <a:xfrm>
            <a:off x="5580063" y="3860800"/>
            <a:ext cx="2052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/>
              <a:t>NEUTRÓFILO</a:t>
            </a:r>
          </a:p>
        </p:txBody>
      </p:sp>
      <p:sp>
        <p:nvSpPr>
          <p:cNvPr id="143364" name="Text Box 7"/>
          <p:cNvSpPr txBox="1">
            <a:spLocks noChangeArrowheads="1"/>
          </p:cNvSpPr>
          <p:nvPr/>
        </p:nvSpPr>
        <p:spPr bwMode="auto">
          <a:xfrm>
            <a:off x="7091363" y="4976813"/>
            <a:ext cx="2052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/>
              <a:t>BASOFILO</a:t>
            </a:r>
          </a:p>
        </p:txBody>
      </p:sp>
      <p:sp>
        <p:nvSpPr>
          <p:cNvPr id="143365" name="Text Box 8"/>
          <p:cNvSpPr txBox="1">
            <a:spLocks noChangeArrowheads="1"/>
          </p:cNvSpPr>
          <p:nvPr/>
        </p:nvSpPr>
        <p:spPr bwMode="auto">
          <a:xfrm>
            <a:off x="6588125" y="1016000"/>
            <a:ext cx="2052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/>
              <a:t>EOSINÓFILO</a:t>
            </a:r>
          </a:p>
        </p:txBody>
      </p:sp>
      <p:sp>
        <p:nvSpPr>
          <p:cNvPr id="143366" name="Text Box 9"/>
          <p:cNvSpPr txBox="1">
            <a:spLocks noChangeArrowheads="1"/>
          </p:cNvSpPr>
          <p:nvPr/>
        </p:nvSpPr>
        <p:spPr bwMode="auto">
          <a:xfrm>
            <a:off x="2411413" y="4473575"/>
            <a:ext cx="2052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/>
              <a:t>LINFOCITO</a:t>
            </a:r>
          </a:p>
        </p:txBody>
      </p:sp>
      <p:sp>
        <p:nvSpPr>
          <p:cNvPr id="143367" name="Text Box 10"/>
          <p:cNvSpPr txBox="1">
            <a:spLocks noChangeArrowheads="1"/>
          </p:cNvSpPr>
          <p:nvPr/>
        </p:nvSpPr>
        <p:spPr bwMode="auto">
          <a:xfrm>
            <a:off x="323850" y="4545013"/>
            <a:ext cx="2052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/>
              <a:t>MONOCITO</a:t>
            </a:r>
          </a:p>
        </p:txBody>
      </p:sp>
    </p:spTree>
    <p:extLst>
      <p:ext uri="{BB962C8B-B14F-4D97-AF65-F5344CB8AC3E}">
        <p14:creationId xmlns:p14="http://schemas.microsoft.com/office/powerpoint/2010/main" val="80272498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 descr="Linfoci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67216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9" b="54600"/>
          <a:stretch/>
        </p:blipFill>
        <p:spPr bwMode="auto">
          <a:xfrm>
            <a:off x="107503" y="404664"/>
            <a:ext cx="485224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52" y="692696"/>
            <a:ext cx="26003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sultado de imagen de plaqu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2" y="1556792"/>
            <a:ext cx="424815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0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Resultado de imagen de plaque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981075"/>
            <a:ext cx="49022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5" descr="Resultado de imagen de plaqu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981075"/>
            <a:ext cx="424815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3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2.bp.blogspot.com/-F9FLahcSyg8/VnAhtU0qIzI/AAAAAAAATDg/guXiNSeI1Mc/s320/plaquet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6985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3 CuadroTexto"/>
          <p:cNvSpPr txBox="1">
            <a:spLocks noChangeArrowheads="1"/>
          </p:cNvSpPr>
          <p:nvPr/>
        </p:nvSpPr>
        <p:spPr bwMode="auto">
          <a:xfrm>
            <a:off x="1908175" y="5157788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</a:rPr>
              <a:t>Glóbulo rojo</a:t>
            </a:r>
          </a:p>
        </p:txBody>
      </p:sp>
      <p:sp>
        <p:nvSpPr>
          <p:cNvPr id="152580" name="5 CuadroTexto"/>
          <p:cNvSpPr txBox="1">
            <a:spLocks noChangeArrowheads="1"/>
          </p:cNvSpPr>
          <p:nvPr/>
        </p:nvSpPr>
        <p:spPr bwMode="auto">
          <a:xfrm>
            <a:off x="4535488" y="5124450"/>
            <a:ext cx="237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</a:rPr>
              <a:t>Plaqueta</a:t>
            </a:r>
          </a:p>
        </p:txBody>
      </p:sp>
      <p:sp>
        <p:nvSpPr>
          <p:cNvPr id="152581" name="6 CuadroTexto"/>
          <p:cNvSpPr txBox="1">
            <a:spLocks noChangeArrowheads="1"/>
          </p:cNvSpPr>
          <p:nvPr/>
        </p:nvSpPr>
        <p:spPr bwMode="auto">
          <a:xfrm>
            <a:off x="3563938" y="1196975"/>
            <a:ext cx="237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</a:rPr>
              <a:t>Glóbulo blanco</a:t>
            </a:r>
          </a:p>
        </p:txBody>
      </p:sp>
    </p:spTree>
    <p:extLst>
      <p:ext uri="{BB962C8B-B14F-4D97-AF65-F5344CB8AC3E}">
        <p14:creationId xmlns:p14="http://schemas.microsoft.com/office/powerpoint/2010/main" val="6195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7053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79593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0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5" descr="tejido+estriado+muscular+esquele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3915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28551" r="9973" b="39172"/>
          <a:stretch>
            <a:fillRect/>
          </a:stretch>
        </p:blipFill>
        <p:spPr bwMode="auto">
          <a:xfrm>
            <a:off x="468313" y="4437063"/>
            <a:ext cx="2590800" cy="22129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63888" y="56612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Células musculares esqueléticas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333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5" descr="MusculoL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6915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3850" y="4365625"/>
          <a:ext cx="2708275" cy="2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r:id="rId5" imgW="1743318" imgH="1467055" progId="">
                  <p:embed/>
                </p:oleObj>
              </mc:Choice>
              <mc:Fallback>
                <p:oleObj r:id="rId5" imgW="1743318" imgH="1467055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365625"/>
                        <a:ext cx="2708275" cy="22796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707904" y="616530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Células musculares lisas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6812174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63436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708920"/>
            <a:ext cx="2686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452320" y="3429000"/>
            <a:ext cx="25922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FF0000"/>
                </a:solidFill>
              </a:rPr>
              <a:t>DIFERENCIACIÓN CELULAR</a:t>
            </a:r>
            <a:endParaRPr lang="es-ES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6" descr="104_04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65489" r="7480" b="609"/>
          <a:stretch>
            <a:fillRect/>
          </a:stretch>
        </p:blipFill>
        <p:spPr bwMode="auto">
          <a:xfrm>
            <a:off x="5867400" y="4046538"/>
            <a:ext cx="3276600" cy="28114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084" name="5 CuadroTexto"/>
          <p:cNvSpPr txBox="1">
            <a:spLocks noChangeArrowheads="1"/>
          </p:cNvSpPr>
          <p:nvPr/>
        </p:nvSpPr>
        <p:spPr bwMode="auto">
          <a:xfrm>
            <a:off x="720725" y="496888"/>
            <a:ext cx="77025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solidFill>
                  <a:schemeClr val="bg1"/>
                </a:solidFill>
              </a:rPr>
              <a:t>MÚSCULO CARDÍACO ESTRIADO</a:t>
            </a:r>
          </a:p>
        </p:txBody>
      </p:sp>
    </p:spTree>
    <p:extLst>
      <p:ext uri="{BB962C8B-B14F-4D97-AF65-F5344CB8AC3E}">
        <p14:creationId xmlns:p14="http://schemas.microsoft.com/office/powerpoint/2010/main" val="377827702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5" descr="tejido%2Bmuscular%2Bcardia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7654925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65489" r="7480" b="609"/>
          <a:stretch>
            <a:fillRect/>
          </a:stretch>
        </p:blipFill>
        <p:spPr bwMode="auto">
          <a:xfrm>
            <a:off x="5867400" y="4046538"/>
            <a:ext cx="3276600" cy="28114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2" name="5 CuadroTexto"/>
          <p:cNvSpPr txBox="1">
            <a:spLocks noChangeArrowheads="1"/>
          </p:cNvSpPr>
          <p:nvPr/>
        </p:nvSpPr>
        <p:spPr bwMode="auto">
          <a:xfrm>
            <a:off x="179388" y="1412875"/>
            <a:ext cx="7704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solidFill>
                  <a:schemeClr val="bg1"/>
                </a:solidFill>
              </a:rPr>
              <a:t>MÚSCULO CARDÍACO ESTRIADO</a:t>
            </a:r>
          </a:p>
        </p:txBody>
      </p:sp>
    </p:spTree>
    <p:extLst>
      <p:ext uri="{BB962C8B-B14F-4D97-AF65-F5344CB8AC3E}">
        <p14:creationId xmlns:p14="http://schemas.microsoft.com/office/powerpoint/2010/main" val="238429675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66725"/>
            <a:ext cx="8972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5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760640" cy="647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4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4812"/>
            <a:ext cx="3472225" cy="455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r="10696" b="6303"/>
          <a:stretch>
            <a:fillRect/>
          </a:stretch>
        </p:blipFill>
        <p:spPr bwMode="auto">
          <a:xfrm>
            <a:off x="4139952" y="604812"/>
            <a:ext cx="4687022" cy="448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1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646113"/>
            <a:ext cx="85201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actin_myosin_ani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71438"/>
            <a:ext cx="3365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73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6" descr="muscul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ext Box 7"/>
          <p:cNvSpPr txBox="1">
            <a:spLocks noChangeArrowheads="1"/>
          </p:cNvSpPr>
          <p:nvPr/>
        </p:nvSpPr>
        <p:spPr bwMode="auto">
          <a:xfrm>
            <a:off x="152400" y="-26988"/>
            <a:ext cx="8815388" cy="115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ES" sz="1400" b="1" dirty="0">
                <a:solidFill>
                  <a:schemeClr val="bg1"/>
                </a:solidFill>
              </a:rPr>
              <a:t>El </a:t>
            </a:r>
            <a:r>
              <a:rPr lang="es-ES_tradnl" altLang="es-ES" sz="1400" b="1" dirty="0" err="1">
                <a:solidFill>
                  <a:schemeClr val="bg1"/>
                </a:solidFill>
              </a:rPr>
              <a:t>sarcómero</a:t>
            </a:r>
            <a:r>
              <a:rPr lang="es-ES_tradnl" altLang="es-ES" sz="1400" b="1" dirty="0">
                <a:solidFill>
                  <a:schemeClr val="bg1"/>
                </a:solidFill>
              </a:rPr>
              <a:t> es la unidad anatómica y funcional del músculo estriado. Se encuentra limitado por dos líneas Z con una zona A (anisótropa) y dos </a:t>
            </a:r>
            <a:r>
              <a:rPr lang="es-ES_tradnl" altLang="es-ES" sz="1400" b="1" dirty="0" err="1">
                <a:solidFill>
                  <a:schemeClr val="bg1"/>
                </a:solidFill>
              </a:rPr>
              <a:t>semizonas</a:t>
            </a:r>
            <a:r>
              <a:rPr lang="es-ES_tradnl" altLang="es-ES" sz="1400" b="1" dirty="0">
                <a:solidFill>
                  <a:schemeClr val="bg1"/>
                </a:solidFill>
              </a:rPr>
              <a:t> I (isótropas).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ES" sz="1400" b="1" dirty="0">
                <a:solidFill>
                  <a:schemeClr val="bg1"/>
                </a:solidFill>
              </a:rPr>
              <a:t>Está formado por actina y miosina. La contracción del músculo consiste en el deslizamiento de los </a:t>
            </a:r>
            <a:r>
              <a:rPr lang="es-ES_tradnl" altLang="es-ES" sz="1400" b="1" dirty="0" err="1">
                <a:solidFill>
                  <a:schemeClr val="bg1"/>
                </a:solidFill>
              </a:rPr>
              <a:t>miofilamentos</a:t>
            </a:r>
            <a:r>
              <a:rPr lang="es-ES_tradnl" altLang="es-ES" sz="1400" b="1" dirty="0">
                <a:solidFill>
                  <a:schemeClr val="bg1"/>
                </a:solidFill>
              </a:rPr>
              <a:t> finos de actina sobre los </a:t>
            </a:r>
            <a:r>
              <a:rPr lang="es-ES_tradnl" altLang="es-ES" sz="1400" b="1" dirty="0" err="1">
                <a:solidFill>
                  <a:schemeClr val="bg1"/>
                </a:solidFill>
              </a:rPr>
              <a:t>miofilamentos</a:t>
            </a:r>
            <a:r>
              <a:rPr lang="es-ES_tradnl" altLang="es-ES" sz="1400" b="1" dirty="0">
                <a:solidFill>
                  <a:schemeClr val="bg1"/>
                </a:solidFill>
              </a:rPr>
              <a:t> de miosina (</a:t>
            </a:r>
            <a:r>
              <a:rPr lang="es-ES_tradnl" altLang="es-ES" sz="1400" b="1" dirty="0" err="1">
                <a:solidFill>
                  <a:schemeClr val="bg1"/>
                </a:solidFill>
              </a:rPr>
              <a:t>miofilamentos</a:t>
            </a:r>
            <a:r>
              <a:rPr lang="es-ES_tradnl" altLang="es-ES" sz="1400" b="1" dirty="0">
                <a:solidFill>
                  <a:schemeClr val="bg1"/>
                </a:solidFill>
              </a:rPr>
              <a:t> gruesos), todo esto regulado por la intervención nerviosa y la participación del  calcio.</a:t>
            </a:r>
          </a:p>
        </p:txBody>
      </p:sp>
      <p:pic>
        <p:nvPicPr>
          <p:cNvPr id="163844" name="Picture 9" descr="220px-Sarcomer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8199" r="7918" b="42174"/>
          <a:stretch>
            <a:fillRect/>
          </a:stretch>
        </p:blipFill>
        <p:spPr bwMode="auto">
          <a:xfrm>
            <a:off x="5311775" y="5157788"/>
            <a:ext cx="383222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Text Box 10"/>
          <p:cNvSpPr txBox="1">
            <a:spLocks noChangeArrowheads="1"/>
          </p:cNvSpPr>
          <p:nvPr/>
        </p:nvSpPr>
        <p:spPr bwMode="auto">
          <a:xfrm>
            <a:off x="7129463" y="55943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400" b="1"/>
              <a:t>sarcómero</a:t>
            </a:r>
          </a:p>
        </p:txBody>
      </p:sp>
      <p:pic>
        <p:nvPicPr>
          <p:cNvPr id="16384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28551" r="9973" b="39172"/>
          <a:stretch>
            <a:fillRect/>
          </a:stretch>
        </p:blipFill>
        <p:spPr bwMode="auto">
          <a:xfrm>
            <a:off x="0" y="5003800"/>
            <a:ext cx="2171700" cy="1854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9" name="Picture 11" descr="animacontra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73238"/>
            <a:ext cx="8072438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actin_myosin_anim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0"/>
            <a:ext cx="27479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16445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7244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38" y="1712894"/>
            <a:ext cx="38957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pulso_nervioso_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422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31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7244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168352" cy="660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66040" y="332656"/>
            <a:ext cx="926240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5445960" y="5661248"/>
            <a:ext cx="926240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6894990" y="4269421"/>
            <a:ext cx="1493434" cy="2880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7020272" y="4653716"/>
            <a:ext cx="1872208" cy="50347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7956376" y="465371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(de la célula de </a:t>
            </a:r>
            <a:r>
              <a:rPr lang="es-ES" sz="1100" dirty="0" err="1" smtClean="0"/>
              <a:t>Schwann</a:t>
            </a:r>
            <a:r>
              <a:rPr lang="es-ES" sz="1100" dirty="0" smtClean="0"/>
              <a:t>)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9890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26"/>
          <a:stretch/>
        </p:blipFill>
        <p:spPr bwMode="auto">
          <a:xfrm>
            <a:off x="107504" y="116632"/>
            <a:ext cx="6229350" cy="109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5636"/>
            <a:ext cx="7351280" cy="427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0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3"/>
          <a:stretch/>
        </p:blipFill>
        <p:spPr bwMode="auto">
          <a:xfrm>
            <a:off x="539552" y="332656"/>
            <a:ext cx="4733925" cy="366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schw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7952" r="11989" b="17952"/>
          <a:stretch>
            <a:fillRect/>
          </a:stretch>
        </p:blipFill>
        <p:spPr bwMode="auto">
          <a:xfrm>
            <a:off x="683568" y="4130604"/>
            <a:ext cx="3384376" cy="259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10" y="836712"/>
            <a:ext cx="3657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5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7339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83" y="2561506"/>
            <a:ext cx="35242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1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7720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94273"/>
            <a:ext cx="48387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" descr="Resultado de imagen de - Sinapsis eléc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316" r="18224" b="10788"/>
          <a:stretch>
            <a:fillRect/>
          </a:stretch>
        </p:blipFill>
        <p:spPr bwMode="auto">
          <a:xfrm>
            <a:off x="5018212" y="2719030"/>
            <a:ext cx="3897162" cy="337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1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7053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291550" cy="364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smisión del impulso nervios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569325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syn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2365884" cy="22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1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8291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4109392" cy="342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81" y="116632"/>
            <a:ext cx="3804876" cy="30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0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75297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81" y="116632"/>
            <a:ext cx="3804876" cy="30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pul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39" y="3185318"/>
            <a:ext cx="3816424" cy="364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5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impul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42975"/>
            <a:ext cx="59309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https://upload.wikimedia.org/wikipedia/commons/thumb/6/63/Cellmembranion.gif/300px-Cellmembran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1616075"/>
            <a:ext cx="32416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17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Impulso_nervioso_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81422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9" descr="saltato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867150"/>
            <a:ext cx="662463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5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ibrodigital.edistribucion.es/biblioteca-anaya/libro/8636833/c592b21536c218e9d2c165a856878c5e8ee81e169cc224655e94079221e083fe-6927273-20221002232547/useruploads2/files/21/a6/21a6640eb027f17ca698de22295ea4453cd1c41f_2292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76870"/>
            <a:ext cx="277333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25"/>
          <a:stretch/>
        </p:blipFill>
        <p:spPr bwMode="auto">
          <a:xfrm>
            <a:off x="107504" y="116632"/>
            <a:ext cx="6229350" cy="236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55727" y="4941168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0000"/>
                </a:solidFill>
              </a:rPr>
              <a:t>DIFERENCIACIÓN CELULAR</a:t>
            </a:r>
            <a:endParaRPr lang="es-E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4"/>
          <a:stretch/>
        </p:blipFill>
        <p:spPr bwMode="auto">
          <a:xfrm>
            <a:off x="107504" y="116632"/>
            <a:ext cx="6229350" cy="347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Por Una Visión Saludable: Células Madres Pluripotentes. ¿El futuro para la  Retinosis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"/>
          <a:stretch/>
        </p:blipFill>
        <p:spPr bwMode="auto">
          <a:xfrm>
            <a:off x="5940153" y="3068960"/>
            <a:ext cx="3509582" cy="3384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1148"/>
            <a:ext cx="6134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98" y="5282044"/>
            <a:ext cx="5695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En esencia, las células </a:t>
            </a:r>
            <a:r>
              <a:rPr lang="es-ES" sz="1400" dirty="0" err="1"/>
              <a:t>pluripotentes</a:t>
            </a:r>
            <a:r>
              <a:rPr lang="es-ES" sz="1400" dirty="0"/>
              <a:t> se pueden considerar como descendientes de células </a:t>
            </a:r>
            <a:r>
              <a:rPr lang="es-ES" sz="1400" dirty="0" err="1" smtClean="0"/>
              <a:t>totipotentes</a:t>
            </a:r>
            <a:r>
              <a:rPr lang="es-ES" sz="1400" dirty="0" smtClean="0"/>
              <a:t>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6498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2293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Células madre multipotentes | Mundo Esté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153" y="2579248"/>
            <a:ext cx="2880320" cy="39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3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1"/>
          <a:stretch/>
        </p:blipFill>
        <p:spPr bwMode="auto">
          <a:xfrm>
            <a:off x="251520" y="260648"/>
            <a:ext cx="6343650" cy="411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/>
          <a:stretch/>
        </p:blipFill>
        <p:spPr bwMode="auto">
          <a:xfrm>
            <a:off x="2987824" y="4293096"/>
            <a:ext cx="4104456" cy="257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5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174</Words>
  <Application>Microsoft Office PowerPoint</Application>
  <PresentationFormat>Presentación en pantalla (4:3)</PresentationFormat>
  <Paragraphs>51</Paragraphs>
  <Slides>58</Slides>
  <Notes>18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29</cp:revision>
  <dcterms:created xsi:type="dcterms:W3CDTF">2022-10-02T18:28:08Z</dcterms:created>
  <dcterms:modified xsi:type="dcterms:W3CDTF">2022-10-23T18:57:35Z</dcterms:modified>
</cp:coreProperties>
</file>