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69" r:id="rId4"/>
    <p:sldId id="268" r:id="rId5"/>
    <p:sldId id="267" r:id="rId6"/>
    <p:sldId id="272" r:id="rId7"/>
    <p:sldId id="271" r:id="rId8"/>
    <p:sldId id="273" r:id="rId9"/>
    <p:sldId id="270" r:id="rId10"/>
    <p:sldId id="274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275" r:id="rId20"/>
    <p:sldId id="258" r:id="rId21"/>
    <p:sldId id="276" r:id="rId22"/>
    <p:sldId id="282" r:id="rId23"/>
    <p:sldId id="277" r:id="rId24"/>
    <p:sldId id="278" r:id="rId25"/>
    <p:sldId id="279" r:id="rId26"/>
    <p:sldId id="280" r:id="rId27"/>
    <p:sldId id="281" r:id="rId28"/>
    <p:sldId id="305" r:id="rId29"/>
    <p:sldId id="304" r:id="rId30"/>
    <p:sldId id="303" r:id="rId31"/>
    <p:sldId id="306" r:id="rId32"/>
    <p:sldId id="307" r:id="rId33"/>
    <p:sldId id="302" r:id="rId34"/>
    <p:sldId id="310" r:id="rId35"/>
    <p:sldId id="308" r:id="rId36"/>
    <p:sldId id="309" r:id="rId37"/>
    <p:sldId id="301" r:id="rId38"/>
    <p:sldId id="300" r:id="rId39"/>
    <p:sldId id="299" r:id="rId40"/>
    <p:sldId id="312" r:id="rId41"/>
    <p:sldId id="311" r:id="rId42"/>
    <p:sldId id="298" r:id="rId43"/>
    <p:sldId id="297" r:id="rId44"/>
    <p:sldId id="313" r:id="rId45"/>
    <p:sldId id="296" r:id="rId46"/>
    <p:sldId id="314" r:id="rId47"/>
    <p:sldId id="295" r:id="rId48"/>
    <p:sldId id="294" r:id="rId49"/>
    <p:sldId id="293" r:id="rId50"/>
    <p:sldId id="292" r:id="rId51"/>
    <p:sldId id="290" r:id="rId52"/>
    <p:sldId id="291" r:id="rId53"/>
    <p:sldId id="289" r:id="rId54"/>
    <p:sldId id="315" r:id="rId55"/>
    <p:sldId id="288" r:id="rId56"/>
    <p:sldId id="287" r:id="rId57"/>
    <p:sldId id="286" r:id="rId58"/>
    <p:sldId id="285" r:id="rId59"/>
    <p:sldId id="326" r:id="rId60"/>
    <p:sldId id="325" r:id="rId61"/>
    <p:sldId id="324" r:id="rId62"/>
    <p:sldId id="328" r:id="rId63"/>
    <p:sldId id="327" r:id="rId64"/>
    <p:sldId id="323" r:id="rId65"/>
    <p:sldId id="329" r:id="rId66"/>
    <p:sldId id="322" r:id="rId67"/>
    <p:sldId id="330" r:id="rId68"/>
    <p:sldId id="331" r:id="rId69"/>
    <p:sldId id="321" r:id="rId70"/>
    <p:sldId id="320" r:id="rId71"/>
    <p:sldId id="319" r:id="rId72"/>
    <p:sldId id="318" r:id="rId73"/>
    <p:sldId id="332" r:id="rId74"/>
    <p:sldId id="333" r:id="rId7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D3723-E60B-471B-B848-B92AED07269C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81A0B-F8EB-4AB7-A1B2-8AC68DD9ED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241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59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5FF97C7-3691-45DA-8863-E5C33A60A184}" type="slidenum">
              <a:rPr lang="es-ES" altLang="es-ES" smtClean="0"/>
              <a:pPr>
                <a:spcBef>
                  <a:spcPct val="0"/>
                </a:spcBef>
              </a:pPr>
              <a:t>23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3B5D8BB-1AF0-49F2-B891-F7A4135E36F5}" type="slidenum">
              <a:rPr lang="es-ES_tradnl" altLang="es-ES"/>
              <a:pPr>
                <a:spcBef>
                  <a:spcPct val="0"/>
                </a:spcBef>
              </a:pPr>
              <a:t>40</a:t>
            </a:fld>
            <a:endParaRPr lang="es-ES_tradnl" altLang="es-ES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32497A9-5BF5-4F6E-ACFB-3F812844DDB4}" type="slidenum">
              <a:rPr lang="es-ES_tradnl" altLang="es-ES"/>
              <a:pPr>
                <a:spcBef>
                  <a:spcPct val="0"/>
                </a:spcBef>
              </a:pPr>
              <a:t>44</a:t>
            </a:fld>
            <a:endParaRPr lang="es-ES_tradnl" altLang="es-ES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D2BEC4F-08E5-43D7-8567-2FF61D8D15EC}" type="slidenum">
              <a:rPr lang="es-ES_tradnl" altLang="es-ES"/>
              <a:pPr>
                <a:spcBef>
                  <a:spcPct val="0"/>
                </a:spcBef>
              </a:pPr>
              <a:t>46</a:t>
            </a:fld>
            <a:endParaRPr lang="es-ES_tradnl" altLang="es-ES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63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32A1A82-971E-4757-B95E-86CEAF1600C7}" type="slidenum">
              <a:rPr lang="es-ES" altLang="es-ES" smtClean="0"/>
              <a:pPr>
                <a:spcBef>
                  <a:spcPct val="0"/>
                </a:spcBef>
              </a:pPr>
              <a:t>54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1A0B-F8EB-4AB7-A1B2-8AC68DD9EDE0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43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65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D6BD3CC-54E0-4A97-8C6B-7A837A9FBA2D}" type="slidenum">
              <a:rPr lang="es-ES" altLang="es-ES" smtClean="0"/>
              <a:pPr>
                <a:spcBef>
                  <a:spcPct val="0"/>
                </a:spcBef>
              </a:pPr>
              <a:t>59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55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7B72B4A-8960-4D38-91B0-9E7FE512D423}" type="slidenum">
              <a:rPr lang="es-ES" altLang="es-ES" smtClean="0"/>
              <a:pPr>
                <a:spcBef>
                  <a:spcPct val="0"/>
                </a:spcBef>
              </a:pPr>
              <a:t>67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761A5AF-5A41-4E34-B9E6-B0B54B6B864F}" type="slidenum">
              <a:rPr lang="es-ES_tradnl" altLang="es-ES" smtClean="0">
                <a:latin typeface="Arial" charset="0"/>
              </a:rPr>
              <a:pPr>
                <a:spcBef>
                  <a:spcPct val="0"/>
                </a:spcBef>
              </a:pPr>
              <a:t>68</a:t>
            </a:fld>
            <a:endParaRPr lang="es-ES_tradnl" altLang="es-ES" smtClean="0"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7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89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789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A8692-BEB4-435C-A624-9C9344C5F42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6519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6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32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01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09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970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0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9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87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E937A-EE1C-41DA-9E4C-9CF587F1F974}" type="datetimeFigureOut">
              <a:rPr lang="es-ES" smtClean="0"/>
              <a:t>02/10/2022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FCE4D-D75D-495A-A6CE-F2DE35EC23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70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21.wdp"/><Relationship Id="rId5" Type="http://schemas.openxmlformats.org/officeDocument/2006/relationships/image" Target="../media/image57.png"/><Relationship Id="rId4" Type="http://schemas.microsoft.com/office/2007/relationships/hdphoto" Target="../media/hdphoto20.wdp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_IglRc54M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microsoft.com/office/2007/relationships/hdphoto" Target="../media/hdphoto27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2.jpeg"/><Relationship Id="rId4" Type="http://schemas.microsoft.com/office/2007/relationships/hdphoto" Target="../media/hdphoto30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openxmlformats.org/officeDocument/2006/relationships/hyperlink" Target="http://es.wikipedia.org/wiki/Archivo:DNA_orbit_animated.gi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5.wdp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0.png"/><Relationship Id="rId4" Type="http://schemas.microsoft.com/office/2007/relationships/hdphoto" Target="../media/hdphoto38.wdp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6.png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57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7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19075"/>
            <a:ext cx="58578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643062" y="1124744"/>
            <a:ext cx="5953273" cy="1512168"/>
          </a:xfrm>
          <a:prstGeom prst="rect">
            <a:avLst/>
          </a:prstGeom>
          <a:solidFill>
            <a:srgbClr val="FF000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1643063" y="3068960"/>
            <a:ext cx="5953272" cy="720080"/>
          </a:xfrm>
          <a:prstGeom prst="rect">
            <a:avLst/>
          </a:prstGeom>
          <a:solidFill>
            <a:srgbClr val="FF000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95" y="116632"/>
            <a:ext cx="70389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48075"/>
            <a:ext cx="292893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023828" y="5445224"/>
            <a:ext cx="2856930" cy="576064"/>
          </a:xfrm>
          <a:prstGeom prst="rect">
            <a:avLst/>
          </a:prstGeom>
          <a:solidFill>
            <a:srgbClr val="92D05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3023828" y="6237312"/>
            <a:ext cx="2856930" cy="144016"/>
          </a:xfrm>
          <a:prstGeom prst="rect">
            <a:avLst/>
          </a:prstGeom>
          <a:solidFill>
            <a:srgbClr val="92D05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014952" y="4869160"/>
            <a:ext cx="2856930" cy="144016"/>
          </a:xfrm>
          <a:prstGeom prst="rect">
            <a:avLst/>
          </a:prstGeom>
          <a:solidFill>
            <a:srgbClr val="92D05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19075"/>
            <a:ext cx="58578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75383" y="3789040"/>
            <a:ext cx="5593234" cy="1152128"/>
          </a:xfrm>
          <a:prstGeom prst="rect">
            <a:avLst/>
          </a:prstGeom>
          <a:solidFill>
            <a:srgbClr val="92D05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1643063" y="5445224"/>
            <a:ext cx="5593234" cy="288032"/>
          </a:xfrm>
          <a:prstGeom prst="rect">
            <a:avLst/>
          </a:prstGeom>
          <a:solidFill>
            <a:srgbClr val="92D05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715070" y="2636912"/>
            <a:ext cx="5593234" cy="432048"/>
          </a:xfrm>
          <a:prstGeom prst="rect">
            <a:avLst/>
          </a:prstGeom>
          <a:solidFill>
            <a:srgbClr val="92D05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36712"/>
            <a:ext cx="879091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19" y="3933056"/>
            <a:ext cx="4248473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620"/>
            <a:ext cx="4464496" cy="68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852"/>
          <a:stretch/>
        </p:blipFill>
        <p:spPr bwMode="auto">
          <a:xfrm>
            <a:off x="323528" y="188640"/>
            <a:ext cx="8570168" cy="343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888503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88640"/>
            <a:ext cx="76390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7638"/>
            <a:ext cx="79629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2863"/>
            <a:ext cx="525780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185863"/>
            <a:ext cx="80740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>
            <a:spLocks noChangeArrowheads="1"/>
          </p:cNvSpPr>
          <p:nvPr/>
        </p:nvSpPr>
        <p:spPr bwMode="auto">
          <a:xfrm>
            <a:off x="3492500" y="6180138"/>
            <a:ext cx="3382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/>
              <a:t>Enlaces covalentes de la molécula de agua.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6372225" y="5260975"/>
            <a:ext cx="2771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/>
              <a:t>Puente de hidrógeno entre dos moléculas de agua.</a:t>
            </a:r>
          </a:p>
        </p:txBody>
      </p:sp>
      <p:pic>
        <p:nvPicPr>
          <p:cNvPr id="54277" name="Picture 5" descr="https://tse4.mm.bing.net/th?id=OIP.cnHa9lp472JYaGf55FHMEQHaFB&amp;pid=Api&amp;P=0&amp;w=234&amp;h=1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00213"/>
            <a:ext cx="3430587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47738"/>
            <a:ext cx="35274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47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55626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Resultado de imagen de tabla periód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72761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Átomo | Astropedia | Fa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2664296" cy="2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2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190500"/>
            <a:ext cx="56292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19672" y="1196752"/>
            <a:ext cx="288032" cy="5470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9592" y="44624"/>
            <a:ext cx="7056784" cy="23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3"/>
          <a:stretch/>
        </p:blipFill>
        <p:spPr bwMode="auto">
          <a:xfrm>
            <a:off x="1467532" y="2852936"/>
            <a:ext cx="5920904" cy="336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804248" y="2852936"/>
            <a:ext cx="1152128" cy="1610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13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624"/>
            <a:ext cx="7056784" cy="47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06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 descr="sm_04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83" y="1412776"/>
            <a:ext cx="40322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6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293790"/>
              </p:ext>
            </p:extLst>
          </p:nvPr>
        </p:nvGraphicFramePr>
        <p:xfrm>
          <a:off x="436890" y="405308"/>
          <a:ext cx="4200525" cy="388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Fotografía de Photo Editor" r:id="rId5" imgW="4210638" imgH="3895238" progId="MSPhotoEd.3">
                  <p:embed/>
                </p:oleObj>
              </mc:Choice>
              <mc:Fallback>
                <p:oleObj name="Fotografía de Photo Editor" r:id="rId5" imgW="4210638" imgH="38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90" y="405308"/>
                        <a:ext cx="4200525" cy="388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6"/>
            <a:ext cx="313110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3781"/>
            <a:ext cx="767715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8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80719" y="299495"/>
            <a:ext cx="73628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sultado de imagen de GIF CONTRACCION MUSCUL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472112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2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0"/>
          <a:stretch/>
        </p:blipFill>
        <p:spPr bwMode="auto">
          <a:xfrm>
            <a:off x="880719" y="299495"/>
            <a:ext cx="7362825" cy="236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3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9" y="299495"/>
            <a:ext cx="73628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Impulso_nervioso_(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46974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3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16632"/>
            <a:ext cx="71342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244"/>
          <a:stretch/>
        </p:blipFill>
        <p:spPr bwMode="auto">
          <a:xfrm>
            <a:off x="1403648" y="260648"/>
            <a:ext cx="6624736" cy="225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0" y="2681287"/>
            <a:ext cx="86264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478"/>
          <a:stretch/>
        </p:blipFill>
        <p:spPr bwMode="auto">
          <a:xfrm>
            <a:off x="251520" y="188640"/>
            <a:ext cx="5410200" cy="377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3" b="14456"/>
          <a:stretch/>
        </p:blipFill>
        <p:spPr bwMode="auto">
          <a:xfrm>
            <a:off x="5683441" y="3861048"/>
            <a:ext cx="3308643" cy="248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8" b="5246"/>
          <a:stretch/>
        </p:blipFill>
        <p:spPr bwMode="auto">
          <a:xfrm>
            <a:off x="5886894" y="836712"/>
            <a:ext cx="3051969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588224" y="35894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Coral (ser vivo)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717946" y="62333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Roca (ser inerte, materia no viva)</a:t>
            </a:r>
            <a:endParaRPr lang="es-ES" dirty="0"/>
          </a:p>
        </p:txBody>
      </p:sp>
      <p:pic>
        <p:nvPicPr>
          <p:cNvPr id="8" name="Picture 8" descr="Resultado de imagen de tabla periód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47" y="4069306"/>
            <a:ext cx="3080767" cy="238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3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786"/>
          <a:stretch/>
        </p:blipFill>
        <p:spPr bwMode="auto">
          <a:xfrm>
            <a:off x="755576" y="0"/>
            <a:ext cx="8142040" cy="299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32098"/>
            <a:ext cx="7140502" cy="37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940152" y="2990552"/>
            <a:ext cx="2520280" cy="582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524"/>
          <a:stretch/>
        </p:blipFill>
        <p:spPr bwMode="auto">
          <a:xfrm>
            <a:off x="755576" y="116632"/>
            <a:ext cx="8142040" cy="366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48" y="3861048"/>
            <a:ext cx="4883695" cy="28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0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8142040" cy="473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8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2572"/>
            <a:ext cx="653790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3488"/>
            <a:ext cx="8334698" cy="39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5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12" y="25890"/>
            <a:ext cx="7277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5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25" y="260648"/>
            <a:ext cx="70199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La pared celu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6" descr="La pared celul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5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752528" cy="668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Resultado de imagen de aceite y ag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417191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/>
          <a:stretch/>
        </p:blipFill>
        <p:spPr bwMode="auto">
          <a:xfrm>
            <a:off x="2840854" y="116632"/>
            <a:ext cx="6191094" cy="23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12780"/>
            <a:ext cx="34671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"/>
          <p:cNvCxnSpPr/>
          <p:nvPr/>
        </p:nvCxnSpPr>
        <p:spPr>
          <a:xfrm>
            <a:off x="683568" y="4365104"/>
            <a:ext cx="18722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755576" y="6093296"/>
            <a:ext cx="20852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Acido%20gras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4773" y="3342252"/>
            <a:ext cx="3226415" cy="766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127"/>
            <a:ext cx="6165874" cy="414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3861618" cy="264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301"/>
          <a:stretch/>
        </p:blipFill>
        <p:spPr bwMode="auto">
          <a:xfrm>
            <a:off x="395536" y="116632"/>
            <a:ext cx="7454895" cy="21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82796"/>
            <a:ext cx="6626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8" descr="Resultado de imagen de tabla perió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256462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0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animatg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91440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7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99"/>
          <a:stretch/>
        </p:blipFill>
        <p:spPr bwMode="auto">
          <a:xfrm>
            <a:off x="827584" y="260648"/>
            <a:ext cx="7454895" cy="235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Resultado de imagen de grasa que rodea el corazó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9" y="3165876"/>
            <a:ext cx="2663631" cy="26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miro-ang-3-linds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3100243"/>
            <a:ext cx="2709979" cy="279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2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350813" cy="12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7" y="1628800"/>
            <a:ext cx="741398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716016" y="3068960"/>
            <a:ext cx="381642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21792" y="3284984"/>
            <a:ext cx="4698279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0" y="4293096"/>
            <a:ext cx="2505075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7" name="6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52610357"/>
              </p:ext>
            </p:extLst>
          </p:nvPr>
        </p:nvGraphicFramePr>
        <p:xfrm>
          <a:off x="3707904" y="3789040"/>
          <a:ext cx="4883150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r:id="rId8" imgW="9716856" imgH="5923810" progId="Unknown">
                  <p:embed/>
                </p:oleObj>
              </mc:Choice>
              <mc:Fallback>
                <p:oleObj r:id="rId8" imgW="9716856" imgH="5923810" progId="Unknown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3789040"/>
                        <a:ext cx="4883150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5" y="260648"/>
            <a:ext cx="756575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668344" y="144491"/>
            <a:ext cx="1152128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 descr="Anas clypeata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1008"/>
            <a:ext cx="2952074" cy="19564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Delphinus delphis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3501008"/>
            <a:ext cx="2969330" cy="197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c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3501008"/>
            <a:ext cx="34200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ES" smtClean="0"/>
          </a:p>
        </p:txBody>
      </p:sp>
      <p:pic>
        <p:nvPicPr>
          <p:cNvPr id="96259" name="Picture 3" descr="aniamcera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91440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7392405" cy="33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8208963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ES" sz="1800" b="1">
                <a:sym typeface="Wingdings" pitchFamily="2" charset="2"/>
              </a:rPr>
              <a:t></a:t>
            </a:r>
            <a:r>
              <a:rPr lang="es-ES_tradnl" altLang="es-ES" sz="1800" b="1"/>
              <a:t> </a:t>
            </a:r>
            <a:r>
              <a:rPr lang="es-ES_tradnl" altLang="es-ES" sz="1800"/>
              <a:t>El </a:t>
            </a:r>
            <a:r>
              <a:rPr lang="es-ES_tradnl" altLang="es-ES" sz="1800" b="1">
                <a:solidFill>
                  <a:srgbClr val="CC0000"/>
                </a:solidFill>
              </a:rPr>
              <a:t>colesterol</a:t>
            </a:r>
            <a:r>
              <a:rPr lang="es-ES_tradnl" altLang="es-ES" sz="1800"/>
              <a:t> forma parte de la membrana plasmática de las células animales, y en la sangre se une a las lipoproteínas del plasma. Influye en las propiedades de la membrana plasmática, de tal manera que mantiene su fluidez frente a las fluctuaciones de la temperatura y el grado de insaturación. También afecta a la permeabilidad de las bicapas lipídicas, disminuyéndola frente a pequeñas moléculas solubles en agua.</a:t>
            </a:r>
            <a:endParaRPr lang="es-ES" altLang="es-E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800"/>
          </a:p>
        </p:txBody>
      </p:sp>
      <p:graphicFrame>
        <p:nvGraphicFramePr>
          <p:cNvPr id="121859" name="Object 10"/>
          <p:cNvGraphicFramePr>
            <a:graphicFrameLocks noGrp="1" noChangeAspect="1"/>
          </p:cNvGraphicFramePr>
          <p:nvPr>
            <p:ph/>
          </p:nvPr>
        </p:nvGraphicFramePr>
        <p:xfrm>
          <a:off x="971550" y="1989138"/>
          <a:ext cx="7343775" cy="447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r:id="rId4" imgW="9716856" imgH="5923810" progId="Unknown">
                  <p:embed/>
                </p:oleObj>
              </mc:Choice>
              <mc:Fallback>
                <p:oleObj r:id="rId4" imgW="9716856" imgH="5923810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989138"/>
                        <a:ext cx="7343775" cy="447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60" name="Rectangle 12"/>
          <p:cNvSpPr>
            <a:spLocks noChangeArrowheads="1"/>
          </p:cNvSpPr>
          <p:nvPr/>
        </p:nvSpPr>
        <p:spPr bwMode="auto">
          <a:xfrm>
            <a:off x="1131888" y="5772150"/>
            <a:ext cx="1008062" cy="360363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262936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987"/>
            <a:ext cx="6336704" cy="449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505"/>
            <a:ext cx="53530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7"/>
          <a:stretch/>
        </p:blipFill>
        <p:spPr bwMode="auto">
          <a:xfrm>
            <a:off x="3840287" y="5661248"/>
            <a:ext cx="3384550" cy="55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5245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32"/>
          <a:stretch/>
        </p:blipFill>
        <p:spPr bwMode="auto">
          <a:xfrm>
            <a:off x="251520" y="188640"/>
            <a:ext cx="5410200" cy="432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3" b="14456"/>
          <a:stretch/>
        </p:blipFill>
        <p:spPr bwMode="auto">
          <a:xfrm>
            <a:off x="5683441" y="3861048"/>
            <a:ext cx="3308643" cy="248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8" b="5246"/>
          <a:stretch/>
        </p:blipFill>
        <p:spPr bwMode="auto">
          <a:xfrm>
            <a:off x="5886894" y="836712"/>
            <a:ext cx="3051969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588224" y="35894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Coral (ser vivo)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717946" y="62333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Roca (ser inerte)</a:t>
            </a:r>
            <a:endParaRPr lang="es-E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63626"/>
            <a:ext cx="2562548" cy="1861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7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56" y="116632"/>
            <a:ext cx="920858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44137"/>
            <a:ext cx="5544616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4265966" y="116632"/>
            <a:ext cx="2772308" cy="7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582" y="4221088"/>
            <a:ext cx="8969104" cy="187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81075"/>
            <a:ext cx="83724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5877272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ES" altLang="es-ES" dirty="0">
                <a:hlinkClick r:id="rId3"/>
              </a:rPr>
              <a:t>https://www.youtube.com/watch?v=rI_IglRc54M</a:t>
            </a:r>
            <a:endParaRPr lang="es-ES" altLang="es-ES" dirty="0"/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971600" y="5507384"/>
            <a:ext cx="327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solidFill>
                  <a:srgbClr val="FF0000"/>
                </a:solidFill>
              </a:rPr>
              <a:t>Sangre de San Pantaleón.</a:t>
            </a:r>
          </a:p>
        </p:txBody>
      </p:sp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5976664" cy="668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"/>
            <a:ext cx="38401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Resultado de imagen de función de las enzi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204913"/>
            <a:ext cx="5435600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nimen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4801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0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5" y="116632"/>
            <a:ext cx="53911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353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85" y="548680"/>
            <a:ext cx="2619375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868144" y="332656"/>
            <a:ext cx="2520280" cy="1584176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0 CuadroTexto"/>
          <p:cNvSpPr txBox="1">
            <a:spLocks noChangeArrowheads="1"/>
          </p:cNvSpPr>
          <p:nvPr/>
        </p:nvSpPr>
        <p:spPr bwMode="auto">
          <a:xfrm>
            <a:off x="5781348" y="6374465"/>
            <a:ext cx="3619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 smtClean="0">
                <a:solidFill>
                  <a:srgbClr val="0070C0"/>
                </a:solidFill>
              </a:rPr>
              <a:t>Ácido nucleico (</a:t>
            </a:r>
            <a:r>
              <a:rPr lang="es-ES" altLang="es-ES" sz="1800" b="1" dirty="0" err="1" smtClean="0">
                <a:solidFill>
                  <a:srgbClr val="0070C0"/>
                </a:solidFill>
              </a:rPr>
              <a:t>polinucleótido</a:t>
            </a:r>
            <a:r>
              <a:rPr lang="es-ES" altLang="es-ES" sz="1800" b="1" dirty="0" smtClean="0">
                <a:solidFill>
                  <a:srgbClr val="0070C0"/>
                </a:solidFill>
              </a:rPr>
              <a:t>)</a:t>
            </a:r>
            <a:endParaRPr lang="es-ES" altLang="es-ES" sz="1800" b="1" dirty="0">
              <a:solidFill>
                <a:srgbClr val="0070C0"/>
              </a:solidFill>
            </a:endParaRPr>
          </a:p>
        </p:txBody>
      </p:sp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6948264" y="0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 smtClean="0">
                <a:solidFill>
                  <a:srgbClr val="0070C0"/>
                </a:solidFill>
              </a:rPr>
              <a:t>nucleótido</a:t>
            </a:r>
            <a:endParaRPr lang="es-ES" altLang="es-ES" sz="1800" b="1" dirty="0">
              <a:solidFill>
                <a:srgbClr val="0070C0"/>
              </a:solidFill>
            </a:endParaRPr>
          </a:p>
        </p:txBody>
      </p:sp>
      <p:sp>
        <p:nvSpPr>
          <p:cNvPr id="4" name="3 Abrir llave"/>
          <p:cNvSpPr/>
          <p:nvPr/>
        </p:nvSpPr>
        <p:spPr>
          <a:xfrm rot="16200000">
            <a:off x="7271483" y="4688322"/>
            <a:ext cx="217660" cy="316835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5843491" y="553035"/>
            <a:ext cx="23034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200" b="1" dirty="0" smtClean="0">
                <a:solidFill>
                  <a:srgbClr val="FF0000"/>
                </a:solidFill>
              </a:rPr>
              <a:t>Ácido fosfórico</a:t>
            </a:r>
            <a:endParaRPr lang="es-ES" altLang="es-ES" sz="1200" b="1" dirty="0">
              <a:solidFill>
                <a:srgbClr val="FF0000"/>
              </a:solidFill>
            </a:endParaRPr>
          </a:p>
        </p:txBody>
      </p:sp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7333201" y="338546"/>
            <a:ext cx="23034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200" b="1" dirty="0" smtClean="0">
                <a:solidFill>
                  <a:srgbClr val="FF0000"/>
                </a:solidFill>
              </a:rPr>
              <a:t>Base nitrogenada</a:t>
            </a:r>
            <a:endParaRPr lang="es-ES" altLang="es-ES" sz="1200" b="1" dirty="0">
              <a:solidFill>
                <a:srgbClr val="FF0000"/>
              </a:solidFill>
            </a:endParaRPr>
          </a:p>
        </p:txBody>
      </p:sp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6450398" y="1484784"/>
            <a:ext cx="23034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200" b="1" dirty="0" smtClean="0">
                <a:solidFill>
                  <a:srgbClr val="FF0000"/>
                </a:solidFill>
              </a:rPr>
              <a:t>Pentosa</a:t>
            </a:r>
            <a:endParaRPr lang="es-ES" altLang="es-E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70459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3" y="1729910"/>
            <a:ext cx="5805785" cy="285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89761" cy="606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Conoces el ADN? - ¿Qué es? ¿Para qué sirve? | Salute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Picture 3" descr="ADN%20(polidesoxirribonucleótido)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13982"/>
          <a:stretch>
            <a:fillRect/>
          </a:stretch>
        </p:blipFill>
        <p:spPr>
          <a:xfrm>
            <a:off x="5169273" y="13121"/>
            <a:ext cx="2160588" cy="666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401677"/>
              </p:ext>
            </p:extLst>
          </p:nvPr>
        </p:nvGraphicFramePr>
        <p:xfrm>
          <a:off x="7329861" y="300458"/>
          <a:ext cx="18288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5" name="Fotografía de Photo Editor" r:id="rId6" imgW="1685714" imgH="5180952" progId="MSPhotoEd.3">
                  <p:embed/>
                </p:oleObj>
              </mc:Choice>
              <mc:Fallback>
                <p:oleObj name="Fotografía de Photo Editor" r:id="rId6" imgW="1685714" imgH="5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861" y="300458"/>
                        <a:ext cx="18288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8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r="21820"/>
          <a:stretch>
            <a:fillRect/>
          </a:stretch>
        </p:blipFill>
        <p:spPr bwMode="auto">
          <a:xfrm>
            <a:off x="179388" y="549275"/>
            <a:ext cx="4824412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DNA_orbit_animated">
            <a:hlinkClick r:id="rId4" tooltip="Animación de la estructura de una sección de ADN. Las bases se encuentran horizontalmente entre las dos hebras en espiral. Versión ampliada[48] 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549275"/>
            <a:ext cx="381635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4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434"/>
          <a:stretch/>
        </p:blipFill>
        <p:spPr bwMode="auto">
          <a:xfrm>
            <a:off x="251520" y="188640"/>
            <a:ext cx="5410200" cy="631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3" b="14456"/>
          <a:stretch/>
        </p:blipFill>
        <p:spPr bwMode="auto">
          <a:xfrm>
            <a:off x="5683441" y="3861048"/>
            <a:ext cx="3308643" cy="248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8" b="5246"/>
          <a:stretch/>
        </p:blipFill>
        <p:spPr bwMode="auto">
          <a:xfrm>
            <a:off x="5886894" y="836712"/>
            <a:ext cx="3051969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588224" y="35894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Coral (ser vivo)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717946" y="62333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Roca (ser inerte)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34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64674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446"/>
          <a:stretch/>
        </p:blipFill>
        <p:spPr bwMode="auto">
          <a:xfrm>
            <a:off x="539552" y="332656"/>
            <a:ext cx="6286500" cy="12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Resultado de imagen de tipos de A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4" r="46169" b="32870"/>
          <a:stretch>
            <a:fillRect/>
          </a:stretch>
        </p:blipFill>
        <p:spPr bwMode="auto">
          <a:xfrm>
            <a:off x="1763688" y="1916832"/>
            <a:ext cx="57610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994"/>
          <a:stretch/>
        </p:blipFill>
        <p:spPr bwMode="auto">
          <a:xfrm>
            <a:off x="539552" y="332657"/>
            <a:ext cx="6286500" cy="236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57975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2865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79"/>
            <a:ext cx="3167807" cy="238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4484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esultado de imagen de traducción y transcrip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469313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5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4009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727544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13" y="58688"/>
            <a:ext cx="7429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4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33488"/>
            <a:ext cx="8750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4" name="Text Box 8"/>
          <p:cNvSpPr txBox="1">
            <a:spLocks noChangeArrowheads="1"/>
          </p:cNvSpPr>
          <p:nvPr/>
        </p:nvSpPr>
        <p:spPr bwMode="auto">
          <a:xfrm>
            <a:off x="142875" y="2133600"/>
            <a:ext cx="108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  Partículas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 subatómicas</a:t>
            </a:r>
          </a:p>
        </p:txBody>
      </p:sp>
      <p:sp>
        <p:nvSpPr>
          <p:cNvPr id="377865" name="Text Box 9"/>
          <p:cNvSpPr txBox="1">
            <a:spLocks noChangeArrowheads="1"/>
          </p:cNvSpPr>
          <p:nvPr/>
        </p:nvSpPr>
        <p:spPr bwMode="auto">
          <a:xfrm>
            <a:off x="792163" y="1233488"/>
            <a:ext cx="10810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ATÓMICO</a:t>
            </a:r>
          </a:p>
        </p:txBody>
      </p:sp>
      <p:sp>
        <p:nvSpPr>
          <p:cNvPr id="377866" name="Text Box 10"/>
          <p:cNvSpPr txBox="1">
            <a:spLocks noChangeArrowheads="1"/>
          </p:cNvSpPr>
          <p:nvPr/>
        </p:nvSpPr>
        <p:spPr bwMode="auto">
          <a:xfrm>
            <a:off x="1008063" y="2889250"/>
            <a:ext cx="1368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MOLECULAR</a:t>
            </a:r>
          </a:p>
        </p:txBody>
      </p:sp>
      <p:sp>
        <p:nvSpPr>
          <p:cNvPr id="377867" name="Text Box 11"/>
          <p:cNvSpPr txBox="1">
            <a:spLocks noChangeArrowheads="1"/>
          </p:cNvSpPr>
          <p:nvPr/>
        </p:nvSpPr>
        <p:spPr bwMode="auto">
          <a:xfrm>
            <a:off x="1187450" y="1844675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MACROMOLÉCULA</a:t>
            </a:r>
          </a:p>
        </p:txBody>
      </p:sp>
      <p:sp>
        <p:nvSpPr>
          <p:cNvPr id="377868" name="Text Box 12"/>
          <p:cNvSpPr txBox="1">
            <a:spLocks noChangeArrowheads="1"/>
          </p:cNvSpPr>
          <p:nvPr/>
        </p:nvSpPr>
        <p:spPr bwMode="auto">
          <a:xfrm>
            <a:off x="2159000" y="3321050"/>
            <a:ext cx="1763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      COMPLEJO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SUPRAMOLECULAR</a:t>
            </a:r>
          </a:p>
        </p:txBody>
      </p:sp>
      <p:sp>
        <p:nvSpPr>
          <p:cNvPr id="377869" name="Text Box 13"/>
          <p:cNvSpPr txBox="1">
            <a:spLocks noChangeArrowheads="1"/>
          </p:cNvSpPr>
          <p:nvPr/>
        </p:nvSpPr>
        <p:spPr bwMode="auto">
          <a:xfrm>
            <a:off x="3527425" y="2492375"/>
            <a:ext cx="1763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ESTRUCTURA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SUBCELULAR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(Orgánulos citoplasmáticos)</a:t>
            </a:r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4248150" y="1233488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CÉLULA</a:t>
            </a:r>
          </a:p>
        </p:txBody>
      </p:sp>
      <p:sp>
        <p:nvSpPr>
          <p:cNvPr id="377871" name="Text Box 15"/>
          <p:cNvSpPr txBox="1">
            <a:spLocks noChangeArrowheads="1"/>
          </p:cNvSpPr>
          <p:nvPr/>
        </p:nvSpPr>
        <p:spPr bwMode="auto">
          <a:xfrm>
            <a:off x="5111750" y="3500438"/>
            <a:ext cx="1008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TEJIDO</a:t>
            </a:r>
          </a:p>
        </p:txBody>
      </p:sp>
      <p:sp>
        <p:nvSpPr>
          <p:cNvPr id="377872" name="Text Box 16"/>
          <p:cNvSpPr txBox="1">
            <a:spLocks noChangeArrowheads="1"/>
          </p:cNvSpPr>
          <p:nvPr/>
        </p:nvSpPr>
        <p:spPr bwMode="auto">
          <a:xfrm>
            <a:off x="5759450" y="2528888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ÓRGANO</a:t>
            </a:r>
          </a:p>
        </p:txBody>
      </p:sp>
      <p:sp>
        <p:nvSpPr>
          <p:cNvPr id="377873" name="Text Box 17"/>
          <p:cNvSpPr txBox="1">
            <a:spLocks noChangeArrowheads="1"/>
          </p:cNvSpPr>
          <p:nvPr/>
        </p:nvSpPr>
        <p:spPr bwMode="auto">
          <a:xfrm>
            <a:off x="7380288" y="1016000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SISTEMA</a:t>
            </a:r>
          </a:p>
        </p:txBody>
      </p:sp>
      <p:sp>
        <p:nvSpPr>
          <p:cNvPr id="377874" name="Text Box 18"/>
          <p:cNvSpPr txBox="1">
            <a:spLocks noChangeArrowheads="1"/>
          </p:cNvSpPr>
          <p:nvPr/>
        </p:nvSpPr>
        <p:spPr bwMode="auto">
          <a:xfrm>
            <a:off x="7380288" y="3644900"/>
            <a:ext cx="900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SISTEMA</a:t>
            </a:r>
          </a:p>
        </p:txBody>
      </p:sp>
      <p:sp>
        <p:nvSpPr>
          <p:cNvPr id="377875" name="Text Box 19"/>
          <p:cNvSpPr txBox="1">
            <a:spLocks noChangeArrowheads="1"/>
          </p:cNvSpPr>
          <p:nvPr/>
        </p:nvSpPr>
        <p:spPr bwMode="auto">
          <a:xfrm>
            <a:off x="7740650" y="2312988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APARATO</a:t>
            </a:r>
          </a:p>
        </p:txBody>
      </p:sp>
      <p:sp>
        <p:nvSpPr>
          <p:cNvPr id="21519" name="Line 20"/>
          <p:cNvSpPr>
            <a:spLocks noChangeShapeType="1"/>
          </p:cNvSpPr>
          <p:nvPr/>
        </p:nvSpPr>
        <p:spPr bwMode="auto">
          <a:xfrm>
            <a:off x="7920038" y="2133600"/>
            <a:ext cx="288925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V="1">
            <a:off x="7956550" y="2528888"/>
            <a:ext cx="25241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77878" name="Text Box 22"/>
          <p:cNvSpPr txBox="1">
            <a:spLocks noChangeArrowheads="1"/>
          </p:cNvSpPr>
          <p:nvPr/>
        </p:nvSpPr>
        <p:spPr bwMode="auto">
          <a:xfrm>
            <a:off x="358775" y="5624513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INDIVIDUO</a:t>
            </a:r>
          </a:p>
        </p:txBody>
      </p:sp>
      <p:sp>
        <p:nvSpPr>
          <p:cNvPr id="377879" name="Text Box 23"/>
          <p:cNvSpPr txBox="1">
            <a:spLocks noChangeArrowheads="1"/>
          </p:cNvSpPr>
          <p:nvPr/>
        </p:nvSpPr>
        <p:spPr bwMode="auto">
          <a:xfrm>
            <a:off x="2303463" y="4257675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POBLACIÓN</a:t>
            </a:r>
          </a:p>
        </p:txBody>
      </p:sp>
      <p:sp>
        <p:nvSpPr>
          <p:cNvPr id="377880" name="Text Box 24"/>
          <p:cNvSpPr txBox="1">
            <a:spLocks noChangeArrowheads="1"/>
          </p:cNvSpPr>
          <p:nvPr/>
        </p:nvSpPr>
        <p:spPr bwMode="auto">
          <a:xfrm>
            <a:off x="3779838" y="4113213"/>
            <a:ext cx="1763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COMUNIDAD O BIOCENOSIS</a:t>
            </a:r>
          </a:p>
        </p:txBody>
      </p:sp>
      <p:sp>
        <p:nvSpPr>
          <p:cNvPr id="377881" name="Text Box 25"/>
          <p:cNvSpPr txBox="1">
            <a:spLocks noChangeArrowheads="1"/>
          </p:cNvSpPr>
          <p:nvPr/>
        </p:nvSpPr>
        <p:spPr bwMode="auto">
          <a:xfrm>
            <a:off x="5148263" y="4149725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ECOSISTEMA</a:t>
            </a:r>
          </a:p>
        </p:txBody>
      </p:sp>
      <p:sp>
        <p:nvSpPr>
          <p:cNvPr id="377882" name="Text Box 26"/>
          <p:cNvSpPr txBox="1">
            <a:spLocks noChangeArrowheads="1"/>
          </p:cNvSpPr>
          <p:nvPr/>
        </p:nvSpPr>
        <p:spPr bwMode="auto">
          <a:xfrm>
            <a:off x="6732588" y="4113213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ECOSFERA</a:t>
            </a:r>
          </a:p>
        </p:txBody>
      </p:sp>
      <p:sp>
        <p:nvSpPr>
          <p:cNvPr id="21526" name="1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21527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87269860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7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7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7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7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7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7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7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4" grpId="0"/>
      <p:bldP spid="377865" grpId="0"/>
      <p:bldP spid="377866" grpId="0"/>
      <p:bldP spid="377867" grpId="0"/>
      <p:bldP spid="377868" grpId="0"/>
      <p:bldP spid="377869" grpId="0"/>
      <p:bldP spid="377870" grpId="0"/>
      <p:bldP spid="377871" grpId="0"/>
      <p:bldP spid="377872" grpId="0"/>
      <p:bldP spid="377873" grpId="0"/>
      <p:bldP spid="377874" grpId="0"/>
      <p:bldP spid="377875" grpId="0"/>
      <p:bldP spid="377878" grpId="0"/>
      <p:bldP spid="377879" grpId="0"/>
      <p:bldP spid="377880" grpId="0"/>
      <p:bldP spid="377881" grpId="0"/>
      <p:bldP spid="37788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67818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6552728" cy="33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88640"/>
            <a:ext cx="713422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Resultado de imagen de tabla periód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46290"/>
            <a:ext cx="3024336" cy="23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6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172"/>
            <a:ext cx="69913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Qué son los virus y qué es el coronavirus (SARS-CoV-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79"/>
            <a:ext cx="4608512" cy="258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452320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/>
              <a:t>(membrana lipídica)</a:t>
            </a:r>
            <a:endParaRPr lang="es-ES" sz="1050" b="1" dirty="0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517601"/>
              </p:ext>
            </p:extLst>
          </p:nvPr>
        </p:nvGraphicFramePr>
        <p:xfrm>
          <a:off x="827584" y="4469956"/>
          <a:ext cx="2664098" cy="216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" r:id="rId6" imgW="4629796" imgH="3761905" progId="">
                  <p:embed/>
                </p:oleObj>
              </mc:Choice>
              <mc:Fallback>
                <p:oleObj r:id="rId6" imgW="4629796" imgH="376190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469956"/>
                        <a:ext cx="2664098" cy="216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547664" y="65451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Bacteriófago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50482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 descr="https://alimentosargentinos.magyp.gob.ar/contenido/revista/html/46/Virus_alimentos_ima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78" y="2060847"/>
            <a:ext cx="3994044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6" descr="Cic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5666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051720" y="566124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Reproducción de un bacteriófago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019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Vir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9"/>
          <a:stretch>
            <a:fillRect/>
          </a:stretch>
        </p:blipFill>
        <p:spPr bwMode="auto">
          <a:xfrm>
            <a:off x="1619672" y="4725144"/>
            <a:ext cx="55721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294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0199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969388"/>
              </p:ext>
            </p:extLst>
          </p:nvPr>
        </p:nvGraphicFramePr>
        <p:xfrm>
          <a:off x="2771800" y="4437112"/>
          <a:ext cx="3059113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" r:id="rId4" imgW="8123810" imgH="6028571" progId="">
                  <p:embed/>
                </p:oleObj>
              </mc:Choice>
              <mc:Fallback>
                <p:oleObj r:id="rId4" imgW="8123810" imgH="602857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4437112"/>
                        <a:ext cx="3059113" cy="227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907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esultado de imagen de tabla perió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56462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0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4"/>
          <a:stretch/>
        </p:blipFill>
        <p:spPr bwMode="auto">
          <a:xfrm>
            <a:off x="971600" y="332656"/>
            <a:ext cx="7077075" cy="32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86831"/>
            <a:ext cx="2784922" cy="305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131840" y="4005064"/>
            <a:ext cx="2856930" cy="720080"/>
          </a:xfrm>
          <a:prstGeom prst="rect">
            <a:avLst/>
          </a:prstGeom>
          <a:solidFill>
            <a:srgbClr val="FF000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247747" y="4941168"/>
            <a:ext cx="2856930" cy="360040"/>
          </a:xfrm>
          <a:prstGeom prst="rect">
            <a:avLst/>
          </a:prstGeom>
          <a:solidFill>
            <a:srgbClr val="FF000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6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191</Words>
  <Application>Microsoft Office PowerPoint</Application>
  <PresentationFormat>Presentación en pantalla (4:3)</PresentationFormat>
  <Paragraphs>49</Paragraphs>
  <Slides>74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74</vt:i4>
      </vt:variant>
    </vt:vector>
  </HeadingPairs>
  <TitlesOfParts>
    <vt:vector size="77" baseType="lpstr">
      <vt:lpstr>Tema de Office</vt:lpstr>
      <vt:lpstr>Fotografía de Photo Editor</vt:lpstr>
      <vt:lpstr>Unknown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23</cp:revision>
  <dcterms:created xsi:type="dcterms:W3CDTF">2022-09-18T08:27:09Z</dcterms:created>
  <dcterms:modified xsi:type="dcterms:W3CDTF">2022-10-02T19:15:30Z</dcterms:modified>
</cp:coreProperties>
</file>